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wmf" ContentType="image/x-wmf"/>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Layouts/slideLayout4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notesSlides/notesSlide5.xml" ContentType="application/vnd.openxmlformats-officedocument.presentationml.notesSlid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4.xml" ContentType="application/vnd.openxmlformats-officedocument.presentationml.notesSlid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notesSlides/notesSlide3.xml" ContentType="application/vnd.openxmlformats-officedocument.presentationml.notesSlide+xml"/>
  <Override PartName="/ppt/slideLayouts/slideLayout71.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72.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7.xml" ContentType="application/vnd.openxmlformats-officedocument.theme+xml"/>
  <Override PartName="/ppt/theme/theme8.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4.xml" ContentType="application/vnd.openxmlformats-officedocument.presentationml.tags+xml"/>
  <Override PartName="/ppt/tags/tag3.xml" ContentType="application/vnd.openxmlformats-officedocument.presentationml.tags+xml"/>
  <Override PartName="/ppt/tags/tag2.xml" ContentType="application/vnd.openxmlformats-officedocument.presentationml.tags+xml"/>
  <Override PartName="/ppt/tags/tag1.xml" ContentType="application/vnd.openxmlformats-officedocument.presentationml.tag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ppt/tags/tag17.xml" ContentType="application/vnd.openxmlformats-officedocument.presentationml.tags+xml"/>
  <Override PartName="/ppt/revisionInfo.xml" ContentType="application/vnd.ms-powerpoint.revisioninfo+xml"/>
  <Override PartName="/ppt/tags/tag25.xml" ContentType="application/vnd.openxmlformats-officedocument.presentationml.tags+xml"/>
  <Override PartName="/ppt/tags/tag23.xml" ContentType="application/vnd.openxmlformats-officedocument.presentationml.tags+xml"/>
  <Override PartName="/ppt/tags/tag22.xml" ContentType="application/vnd.openxmlformats-officedocument.presentationml.tags+xml"/>
  <Override PartName="/ppt/tags/tag21.xml" ContentType="application/vnd.openxmlformats-officedocument.presentationml.tags+xml"/>
  <Override PartName="/ppt/tags/tag20.xml" ContentType="application/vnd.openxmlformats-officedocument.presentationml.tags+xml"/>
  <Override PartName="/ppt/tags/tag19.xml" ContentType="application/vnd.openxmlformats-officedocument.presentationml.tags+xml"/>
  <Override PartName="/ppt/tags/tag18.xml" ContentType="application/vnd.openxmlformats-officedocument.presentationml.tags+xml"/>
  <Override PartName="/ppt/tags/tag24.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16.xml" ContentType="application/vnd.openxmlformats-officedocument.presentationml.tags+xml"/>
  <Override PartName="/ppt/tags/tag15.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3.xml" ContentType="application/vnd.openxmlformats-officedocument.presentationml.tags+xml"/>
  <Override PartName="/ppt/tags/tag26.xml" ContentType="application/vnd.openxmlformats-officedocument.presentationml.tags+xml"/>
  <Override PartName="/ppt/tags/tag12.xml" ContentType="application/vnd.openxmlformats-officedocument.presentationml.tags+xml"/>
  <Override PartName="/ppt/tags/tag11.xml" ContentType="application/vnd.openxmlformats-officedocument.presentationml.tags+xml"/>
  <Override PartName="/ppt/tags/tag10.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customXml/itemProps4.xml" ContentType="application/vnd.openxmlformats-officedocument.customXmlProperties+xml"/>
  <Override PartName="/customXml/itemProps5.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4140" r:id="rId5"/>
    <p:sldMasterId id="2147484141" r:id="rId6"/>
    <p:sldMasterId id="2147484417" r:id="rId7"/>
    <p:sldMasterId id="2147484215" r:id="rId8"/>
    <p:sldMasterId id="2147484445" r:id="rId9"/>
  </p:sldMasterIdLst>
  <p:notesMasterIdLst>
    <p:notesMasterId r:id="rId67"/>
  </p:notesMasterIdLst>
  <p:handoutMasterIdLst>
    <p:handoutMasterId r:id="rId68"/>
  </p:handoutMasterIdLst>
  <p:sldIdLst>
    <p:sldId id="379" r:id="rId10"/>
    <p:sldId id="2147374641" r:id="rId11"/>
    <p:sldId id="2147374524" r:id="rId12"/>
    <p:sldId id="2147374867" r:id="rId13"/>
    <p:sldId id="2147470698" r:id="rId14"/>
    <p:sldId id="2147470759" r:id="rId15"/>
    <p:sldId id="2147470727" r:id="rId16"/>
    <p:sldId id="2147470764" r:id="rId17"/>
    <p:sldId id="2147470765" r:id="rId18"/>
    <p:sldId id="2147470766" r:id="rId19"/>
    <p:sldId id="2147470758" r:id="rId20"/>
    <p:sldId id="2147470644" r:id="rId21"/>
    <p:sldId id="2147374850" r:id="rId22"/>
    <p:sldId id="2147470767" r:id="rId23"/>
    <p:sldId id="2147374884" r:id="rId24"/>
    <p:sldId id="2147374882" r:id="rId25"/>
    <p:sldId id="2147374858" r:id="rId26"/>
    <p:sldId id="2147374860" r:id="rId27"/>
    <p:sldId id="2147374868" r:id="rId28"/>
    <p:sldId id="2147374883" r:id="rId29"/>
    <p:sldId id="2147374871" r:id="rId30"/>
    <p:sldId id="2147374873" r:id="rId31"/>
    <p:sldId id="2147374885" r:id="rId32"/>
    <p:sldId id="2147374870" r:id="rId33"/>
    <p:sldId id="2147470645" r:id="rId34"/>
    <p:sldId id="2147470725" r:id="rId35"/>
    <p:sldId id="2147470654" r:id="rId36"/>
    <p:sldId id="2147470656" r:id="rId37"/>
    <p:sldId id="2147470657" r:id="rId38"/>
    <p:sldId id="2147470664" r:id="rId39"/>
    <p:sldId id="2147470718" r:id="rId40"/>
    <p:sldId id="2147470646" r:id="rId41"/>
    <p:sldId id="2147470696" r:id="rId42"/>
    <p:sldId id="2147470697" r:id="rId43"/>
    <p:sldId id="2147470726" r:id="rId44"/>
    <p:sldId id="2147470714" r:id="rId45"/>
    <p:sldId id="2147470703" r:id="rId46"/>
    <p:sldId id="2147470737" r:id="rId47"/>
    <p:sldId id="2147470757" r:id="rId48"/>
    <p:sldId id="2147374879" r:id="rId49"/>
    <p:sldId id="2147470741" r:id="rId50"/>
    <p:sldId id="2147470744" r:id="rId51"/>
    <p:sldId id="2147470746" r:id="rId52"/>
    <p:sldId id="2147470763" r:id="rId53"/>
    <p:sldId id="2147470643" r:id="rId54"/>
    <p:sldId id="2147470760" r:id="rId55"/>
    <p:sldId id="2147470761" r:id="rId56"/>
    <p:sldId id="2147470762" r:id="rId57"/>
    <p:sldId id="2147470647" r:id="rId58"/>
    <p:sldId id="2147470642" r:id="rId59"/>
    <p:sldId id="2147374764" r:id="rId60"/>
    <p:sldId id="2147470634" r:id="rId61"/>
    <p:sldId id="2147470635" r:id="rId62"/>
    <p:sldId id="2147470636" r:id="rId63"/>
    <p:sldId id="2147470637" r:id="rId64"/>
    <p:sldId id="2147470638" r:id="rId65"/>
    <p:sldId id="2147470639" r:id="rId66"/>
  </p:sldIdLst>
  <p:sldSz cx="12192000" cy="6858000"/>
  <p:notesSz cx="6858000" cy="91440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2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FFE700"/>
    <a:srgbClr val="B4C7E7"/>
    <a:srgbClr val="DAE3F3"/>
    <a:srgbClr val="F2F2F2"/>
    <a:srgbClr val="E7E6E6"/>
    <a:srgbClr val="FFC000"/>
    <a:srgbClr val="BF9000"/>
    <a:srgbClr val="FFE699"/>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07209-36A3-4CF0-87EB-B9A72B2D8245}" v="23932" dt="2022-06-09T13:09:24.889"/>
    <p1510:client id="{26AFA2BA-5070-426C-B08F-99CA2A5B3C24}" v="8577" vWet="8656" dt="2022-06-08T15:00:00.767"/>
    <p1510:client id="{43579A8D-516A-4AED-AA5B-36B306BECCA8}" v="8509" vWet="8516" dt="2022-06-08T14:30:22.416"/>
    <p1510:client id="{7B39E86B-4F73-47AE-AF7B-A7CFFD7A581C}" v="17406" vWet="17408" dt="2022-06-09T12:51:42.862"/>
    <p1510:client id="{F92BB774-80F3-4FF8-806C-3652DD8169D7}" v="12440" dt="2022-06-08T14:25:12.848"/>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43" autoAdjust="0"/>
    <p:restoredTop sz="96357" autoAdjust="0"/>
  </p:normalViewPr>
  <p:slideViewPr>
    <p:cSldViewPr snapToGrid="0" snapToObjects="1">
      <p:cViewPr varScale="1">
        <p:scale>
          <a:sx n="63" d="100"/>
          <a:sy n="63" d="100"/>
        </p:scale>
        <p:origin x="956" y="64"/>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48" d="100"/>
          <a:sy n="48" d="100"/>
        </p:scale>
        <p:origin x="2684" y="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handoutMaster" Target="handoutMasters/handoutMaster1.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ags" Target="tags/tag1.xml"/><Relationship Id="rId77" Type="http://schemas.openxmlformats.org/officeDocument/2006/relationships/customXml" Target="../customXml/item5.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customXml" Target="../customXml/item4.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4665D6-6614-4318-8E31-6A34F7BDEF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F0097915-7269-4BB3-BA57-545A9FB879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36701E-7A05-4C77-9529-A21DAF89F072}" type="datetimeFigureOut">
              <a:rPr lang="it-IT" smtClean="0"/>
              <a:t>09/06/2022</a:t>
            </a:fld>
            <a:endParaRPr lang="it-IT"/>
          </a:p>
        </p:txBody>
      </p:sp>
      <p:sp>
        <p:nvSpPr>
          <p:cNvPr id="4" name="Footer Placeholder 3">
            <a:extLst>
              <a:ext uri="{FF2B5EF4-FFF2-40B4-BE49-F238E27FC236}">
                <a16:creationId xmlns:a16="http://schemas.microsoft.com/office/drawing/2014/main" id="{BFD5C841-DAAB-40D4-A50D-607494721E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F0CC144E-224B-49ED-85BA-88B699FAE8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13E382-823A-462C-B872-3B47E0ED6C92}" type="slidenum">
              <a:rPr lang="it-IT" smtClean="0"/>
              <a:t>‹#›</a:t>
            </a:fld>
            <a:endParaRPr lang="it-IT"/>
          </a:p>
        </p:txBody>
      </p:sp>
    </p:spTree>
    <p:extLst>
      <p:ext uri="{BB962C8B-B14F-4D97-AF65-F5344CB8AC3E}">
        <p14:creationId xmlns:p14="http://schemas.microsoft.com/office/powerpoint/2010/main" val="4117696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EYInterstate" panose="02000503020000020004"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EYInterstate" panose="02000503020000020004" pitchFamily="2" charset="0"/>
              </a:defRPr>
            </a:lvl1pPr>
          </a:lstStyle>
          <a:p>
            <a:fld id="{8F520748-DF6F-B044-BFA4-A6DA0F5D7B4A}" type="datetimeFigureOut">
              <a:rPr lang="en-US" smtClean="0"/>
              <a:pPr/>
              <a:t>6/9/2022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EYInterstate" panose="02000503020000020004"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EYInterstate" panose="02000503020000020004" pitchFamily="2" charset="0"/>
              </a:defRPr>
            </a:lvl1pPr>
          </a:lstStyle>
          <a:p>
            <a:fld id="{E82E4F4A-105F-F347-9AD7-1801929605DD}" type="slidenum">
              <a:rPr lang="en-US" smtClean="0"/>
              <a:pPr/>
              <a:t>‹#›</a:t>
            </a:fld>
            <a:endParaRPr lang="en-US" dirty="0"/>
          </a:p>
        </p:txBody>
      </p:sp>
    </p:spTree>
    <p:extLst>
      <p:ext uri="{BB962C8B-B14F-4D97-AF65-F5344CB8AC3E}">
        <p14:creationId xmlns:p14="http://schemas.microsoft.com/office/powerpoint/2010/main" val="92679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EYInterstate" panose="02000503020000020004" pitchFamily="2" charset="0"/>
        <a:ea typeface="+mn-ea"/>
        <a:cs typeface="+mn-cs"/>
      </a:defRPr>
    </a:lvl1pPr>
    <a:lvl2pPr marL="457200" algn="l" defTabSz="914400" rtl="0" eaLnBrk="1" latinLnBrk="0" hangingPunct="1">
      <a:defRPr sz="1200" kern="1200">
        <a:solidFill>
          <a:schemeClr val="tx1"/>
        </a:solidFill>
        <a:latin typeface="EYInterstate" panose="02000503020000020004" pitchFamily="2" charset="0"/>
        <a:ea typeface="+mn-ea"/>
        <a:cs typeface="+mn-cs"/>
      </a:defRPr>
    </a:lvl2pPr>
    <a:lvl3pPr marL="914400" algn="l" defTabSz="914400" rtl="0" eaLnBrk="1" latinLnBrk="0" hangingPunct="1">
      <a:defRPr sz="1200" kern="1200">
        <a:solidFill>
          <a:schemeClr val="tx1"/>
        </a:solidFill>
        <a:latin typeface="EYInterstate" panose="02000503020000020004" pitchFamily="2" charset="0"/>
        <a:ea typeface="+mn-ea"/>
        <a:cs typeface="+mn-cs"/>
      </a:defRPr>
    </a:lvl3pPr>
    <a:lvl4pPr marL="1371600" algn="l" defTabSz="914400" rtl="0" eaLnBrk="1" latinLnBrk="0" hangingPunct="1">
      <a:defRPr sz="1200" kern="1200">
        <a:solidFill>
          <a:schemeClr val="tx1"/>
        </a:solidFill>
        <a:latin typeface="EYInterstate" panose="02000503020000020004" pitchFamily="2" charset="0"/>
        <a:ea typeface="+mn-ea"/>
        <a:cs typeface="+mn-cs"/>
      </a:defRPr>
    </a:lvl4pPr>
    <a:lvl5pPr marL="1828800" algn="l" defTabSz="914400" rtl="0" eaLnBrk="1" latinLnBrk="0" hangingPunct="1">
      <a:defRPr sz="1200" kern="1200">
        <a:solidFill>
          <a:schemeClr val="tx1"/>
        </a:solidFill>
        <a:latin typeface="EYInterstate" panose="0200050302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E82E4F4A-105F-F347-9AD7-1801929605DD}" type="slidenum">
              <a:rPr lang="en-US" smtClean="0"/>
              <a:pPr/>
              <a:t>1</a:t>
            </a:fld>
            <a:endParaRPr lang="en-US" dirty="0"/>
          </a:p>
        </p:txBody>
      </p:sp>
    </p:spTree>
    <p:extLst>
      <p:ext uri="{BB962C8B-B14F-4D97-AF65-F5344CB8AC3E}">
        <p14:creationId xmlns:p14="http://schemas.microsoft.com/office/powerpoint/2010/main" val="3744431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E82E4F4A-105F-F347-9AD7-1801929605DD}" type="slidenum">
              <a:rPr lang="en-US" smtClean="0"/>
              <a:pPr/>
              <a:t>8</a:t>
            </a:fld>
            <a:endParaRPr lang="en-US" dirty="0"/>
          </a:p>
        </p:txBody>
      </p:sp>
    </p:spTree>
    <p:extLst>
      <p:ext uri="{BB962C8B-B14F-4D97-AF65-F5344CB8AC3E}">
        <p14:creationId xmlns:p14="http://schemas.microsoft.com/office/powerpoint/2010/main" val="3278181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it-IT"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E82E4F4A-105F-F347-9AD7-1801929605DD}" type="slidenum">
              <a:rPr lang="en-US" smtClean="0"/>
              <a:pPr/>
              <a:t>9</a:t>
            </a:fld>
            <a:endParaRPr lang="en-US" dirty="0"/>
          </a:p>
        </p:txBody>
      </p:sp>
    </p:spTree>
    <p:extLst>
      <p:ext uri="{BB962C8B-B14F-4D97-AF65-F5344CB8AC3E}">
        <p14:creationId xmlns:p14="http://schemas.microsoft.com/office/powerpoint/2010/main" val="142745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E82E4F4A-105F-F347-9AD7-1801929605DD}" type="slidenum">
              <a:rPr lang="en-US" smtClean="0"/>
              <a:pPr/>
              <a:t>10</a:t>
            </a:fld>
            <a:endParaRPr lang="en-US" dirty="0"/>
          </a:p>
        </p:txBody>
      </p:sp>
    </p:spTree>
    <p:extLst>
      <p:ext uri="{BB962C8B-B14F-4D97-AF65-F5344CB8AC3E}">
        <p14:creationId xmlns:p14="http://schemas.microsoft.com/office/powerpoint/2010/main" val="267618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5"/>
          </p:nvPr>
        </p:nvSpPr>
        <p:spPr/>
        <p:txBody>
          <a:bodyPr/>
          <a:lstStyle/>
          <a:p>
            <a:fld id="{E82E4F4A-105F-F347-9AD7-1801929605DD}" type="slidenum">
              <a:rPr lang="en-US" smtClean="0"/>
              <a:pPr/>
              <a:t>14</a:t>
            </a:fld>
            <a:endParaRPr lang="en-US" dirty="0"/>
          </a:p>
        </p:txBody>
      </p:sp>
    </p:spTree>
    <p:extLst>
      <p:ext uri="{BB962C8B-B14F-4D97-AF65-F5344CB8AC3E}">
        <p14:creationId xmlns:p14="http://schemas.microsoft.com/office/powerpoint/2010/main" val="562486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4.jpeg"/><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7.wmf"/><Relationship Id="rId5" Type="http://schemas.openxmlformats.org/officeDocument/2006/relationships/image" Target="../media/image12.emf"/><Relationship Id="rId4" Type="http://schemas.openxmlformats.org/officeDocument/2006/relationships/oleObject" Target="../embeddings/oleObject7.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7.wmf"/><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7.wmf"/><Relationship Id="rId5" Type="http://schemas.openxmlformats.org/officeDocument/2006/relationships/image" Target="../media/image12.emf"/><Relationship Id="rId4" Type="http://schemas.openxmlformats.org/officeDocument/2006/relationships/oleObject" Target="../embeddings/oleObject9.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7.wmf"/><Relationship Id="rId5" Type="http://schemas.openxmlformats.org/officeDocument/2006/relationships/image" Target="../media/image12.emf"/><Relationship Id="rId4" Type="http://schemas.openxmlformats.org/officeDocument/2006/relationships/oleObject" Target="../embeddings/oleObject10.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5.emf"/><Relationship Id="rId5" Type="http://schemas.openxmlformats.org/officeDocument/2006/relationships/image" Target="../media/image12.emf"/><Relationship Id="rId4" Type="http://schemas.openxmlformats.org/officeDocument/2006/relationships/oleObject" Target="../embeddings/oleObject11.bin"/></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6.wmf"/><Relationship Id="rId5" Type="http://schemas.openxmlformats.org/officeDocument/2006/relationships/image" Target="../media/image12.emf"/><Relationship Id="rId4" Type="http://schemas.openxmlformats.org/officeDocument/2006/relationships/oleObject" Target="../embeddings/oleObject12.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7.emf"/><Relationship Id="rId4" Type="http://schemas.openxmlformats.org/officeDocument/2006/relationships/oleObject" Target="../embeddings/oleObject13.bin"/></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3.emf"/><Relationship Id="rId4" Type="http://schemas.openxmlformats.org/officeDocument/2006/relationships/oleObject" Target="../embeddings/oleObject14.bin"/></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3.emf"/><Relationship Id="rId5" Type="http://schemas.openxmlformats.org/officeDocument/2006/relationships/oleObject" Target="../embeddings/oleObject15.bin"/><Relationship Id="rId4"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16.vml"/><Relationship Id="rId6" Type="http://schemas.openxmlformats.org/officeDocument/2006/relationships/image" Target="../media/image13.emf"/><Relationship Id="rId5" Type="http://schemas.openxmlformats.org/officeDocument/2006/relationships/oleObject" Target="../embeddings/oleObject16.bin"/><Relationship Id="rId4"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0.xml"/><Relationship Id="rId1" Type="http://schemas.openxmlformats.org/officeDocument/2006/relationships/vmlDrawing" Target="../drawings/vmlDrawing17.vml"/><Relationship Id="rId5" Type="http://schemas.openxmlformats.org/officeDocument/2006/relationships/image" Target="../media/image13.emf"/><Relationship Id="rId4" Type="http://schemas.openxmlformats.org/officeDocument/2006/relationships/oleObject" Target="../embeddings/oleObject17.bin"/></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8.vml"/><Relationship Id="rId6" Type="http://schemas.openxmlformats.org/officeDocument/2006/relationships/image" Target="../media/image13.emf"/><Relationship Id="rId5" Type="http://schemas.openxmlformats.org/officeDocument/2006/relationships/oleObject" Target="../embeddings/oleObject18.bin"/><Relationship Id="rId4"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20.vml"/><Relationship Id="rId6" Type="http://schemas.openxmlformats.org/officeDocument/2006/relationships/image" Target="../media/image21.emf"/><Relationship Id="rId5" Type="http://schemas.openxmlformats.org/officeDocument/2006/relationships/oleObject" Target="../embeddings/oleObject20.bin"/><Relationship Id="rId4"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1" name="Text Placeholder 7"/>
          <p:cNvSpPr>
            <a:spLocks noGrp="1"/>
          </p:cNvSpPr>
          <p:nvPr>
            <p:ph type="body" sz="quarter" idx="13" hasCustomPrompt="1"/>
          </p:nvPr>
        </p:nvSpPr>
        <p:spPr>
          <a:xfrm>
            <a:off x="457200" y="3314700"/>
            <a:ext cx="4610100" cy="455613"/>
          </a:xfrm>
          <a:prstGeom prst="rect">
            <a:avLst/>
          </a:prstGeom>
        </p:spPr>
        <p:txBody>
          <a:bodyPr lIns="0" tIns="0" rIns="0" bIns="0"/>
          <a:lstStyle>
            <a:lvl1pPr marL="0" indent="0">
              <a:buNone/>
              <a:defRPr sz="36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Table of Contents</a:t>
            </a:r>
          </a:p>
        </p:txBody>
      </p:sp>
      <p:sp>
        <p:nvSpPr>
          <p:cNvPr id="13" name="Text Placeholder 7"/>
          <p:cNvSpPr>
            <a:spLocks noGrp="1"/>
          </p:cNvSpPr>
          <p:nvPr>
            <p:ph type="body" sz="quarter" idx="16" hasCustomPrompt="1"/>
          </p:nvPr>
        </p:nvSpPr>
        <p:spPr>
          <a:xfrm>
            <a:off x="6178550" y="1409700"/>
            <a:ext cx="4610100" cy="690033"/>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Item 1</a:t>
            </a:r>
          </a:p>
        </p:txBody>
      </p:sp>
      <p:sp>
        <p:nvSpPr>
          <p:cNvPr id="14" name="Text Placeholder 7"/>
          <p:cNvSpPr>
            <a:spLocks noGrp="1"/>
          </p:cNvSpPr>
          <p:nvPr>
            <p:ph type="body" sz="quarter" idx="17" hasCustomPrompt="1"/>
          </p:nvPr>
        </p:nvSpPr>
        <p:spPr>
          <a:xfrm>
            <a:off x="6178550" y="2379134"/>
            <a:ext cx="4610100" cy="673098"/>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Item 2</a:t>
            </a:r>
          </a:p>
        </p:txBody>
      </p:sp>
      <p:sp>
        <p:nvSpPr>
          <p:cNvPr id="15" name="Text Placeholder 7"/>
          <p:cNvSpPr>
            <a:spLocks noGrp="1"/>
          </p:cNvSpPr>
          <p:nvPr>
            <p:ph type="body" sz="quarter" idx="18" hasCustomPrompt="1"/>
          </p:nvPr>
        </p:nvSpPr>
        <p:spPr>
          <a:xfrm>
            <a:off x="6178550" y="3314700"/>
            <a:ext cx="4610100" cy="760590"/>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Item 3</a:t>
            </a:r>
          </a:p>
        </p:txBody>
      </p:sp>
      <p:sp>
        <p:nvSpPr>
          <p:cNvPr id="16" name="Text Placeholder 7"/>
          <p:cNvSpPr>
            <a:spLocks noGrp="1"/>
          </p:cNvSpPr>
          <p:nvPr>
            <p:ph type="body" sz="quarter" idx="19" hasCustomPrompt="1"/>
          </p:nvPr>
        </p:nvSpPr>
        <p:spPr>
          <a:xfrm>
            <a:off x="6178550" y="4262967"/>
            <a:ext cx="4610100" cy="759178"/>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Item 4</a:t>
            </a:r>
          </a:p>
        </p:txBody>
      </p:sp>
      <p:sp>
        <p:nvSpPr>
          <p:cNvPr id="17" name="Text Placeholder 7"/>
          <p:cNvSpPr>
            <a:spLocks noGrp="1"/>
          </p:cNvSpPr>
          <p:nvPr>
            <p:ph type="body" sz="quarter" idx="20" hasCustomPrompt="1"/>
          </p:nvPr>
        </p:nvSpPr>
        <p:spPr>
          <a:xfrm>
            <a:off x="6178550" y="5219700"/>
            <a:ext cx="4610100" cy="838200"/>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Item 5</a:t>
            </a:r>
          </a:p>
        </p:txBody>
      </p:sp>
      <p:sp>
        <p:nvSpPr>
          <p:cNvPr id="18" name="Text Placeholder 6"/>
          <p:cNvSpPr>
            <a:spLocks noGrp="1"/>
          </p:cNvSpPr>
          <p:nvPr>
            <p:ph type="body" sz="quarter" idx="10"/>
          </p:nvPr>
        </p:nvSpPr>
        <p:spPr>
          <a:xfrm>
            <a:off x="636588" y="446882"/>
            <a:ext cx="10907713" cy="908050"/>
          </a:xfrm>
          <a:prstGeom prst="rect">
            <a:avLst/>
          </a:prstGeom>
        </p:spPr>
        <p:txBody>
          <a:bodyPr/>
          <a:lstStyle>
            <a:lvl1pPr>
              <a:defRPr sz="225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b="0" i="0" kern="1200" cap="none" spc="0">
                <a:solidFill>
                  <a:srgbClr val="FFFFFF"/>
                </a:solidFill>
                <a:latin typeface="EYInterstate" charset="0"/>
                <a:ea typeface="EYInterstate" charset="0"/>
                <a:cs typeface="EYInterstat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smtClean="0">
                <a:solidFill>
                  <a:schemeClr val="bg1"/>
                </a:solidFill>
              </a:rPr>
              <a:pPr/>
              <a:t>‹#›</a:t>
            </a:fld>
            <a:endParaRPr lang="uk-UA" dirty="0">
              <a:solidFill>
                <a:schemeClr val="bg1"/>
              </a:solidFill>
            </a:endParaRPr>
          </a:p>
        </p:txBody>
      </p:sp>
      <p:sp>
        <p:nvSpPr>
          <p:cNvPr id="20" name="Rectangle"/>
          <p:cNvSpPr/>
          <p:nvPr userDrawn="1"/>
        </p:nvSpPr>
        <p:spPr>
          <a:xfrm rot="5400000" flipV="1">
            <a:off x="118746" y="703962"/>
            <a:ext cx="595541"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pic>
        <p:nvPicPr>
          <p:cNvPr id="21" name="Picture 20" descr="See the source image">
            <a:extLst>
              <a:ext uri="{FF2B5EF4-FFF2-40B4-BE49-F238E27FC236}">
                <a16:creationId xmlns:a16="http://schemas.microsoft.com/office/drawing/2014/main" id="{354B9CFD-FD39-4844-9DFF-284481CC42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5833" y="6133132"/>
            <a:ext cx="695638" cy="41953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4">
            <a:extLst>
              <a:ext uri="{FF2B5EF4-FFF2-40B4-BE49-F238E27FC236}">
                <a16:creationId xmlns:a16="http://schemas.microsoft.com/office/drawing/2014/main" id="{240D0FDE-CD0D-4A88-999C-559569D037B4}"/>
              </a:ext>
            </a:extLst>
          </p:cNvPr>
          <p:cNvGrpSpPr>
            <a:grpSpLocks noChangeAspect="1"/>
          </p:cNvGrpSpPr>
          <p:nvPr userDrawn="1"/>
        </p:nvGrpSpPr>
        <p:grpSpPr bwMode="auto">
          <a:xfrm>
            <a:off x="11509313" y="6234874"/>
            <a:ext cx="233108" cy="239210"/>
            <a:chOff x="7110" y="4004"/>
            <a:chExt cx="191" cy="196"/>
          </a:xfrm>
        </p:grpSpPr>
        <p:sp>
          <p:nvSpPr>
            <p:cNvPr id="23" name="Freeform 5">
              <a:extLst>
                <a:ext uri="{FF2B5EF4-FFF2-40B4-BE49-F238E27FC236}">
                  <a16:creationId xmlns:a16="http://schemas.microsoft.com/office/drawing/2014/main" id="{B5EC6789-C315-442B-A60A-CC8567D93D2D}"/>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4" name="Freeform 6">
              <a:extLst>
                <a:ext uri="{FF2B5EF4-FFF2-40B4-BE49-F238E27FC236}">
                  <a16:creationId xmlns:a16="http://schemas.microsoft.com/office/drawing/2014/main" id="{408591DF-3F6F-494D-A31D-EA58810AAF2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5" name="Freeform 7">
              <a:extLst>
                <a:ext uri="{FF2B5EF4-FFF2-40B4-BE49-F238E27FC236}">
                  <a16:creationId xmlns:a16="http://schemas.microsoft.com/office/drawing/2014/main" id="{92498720-D30C-4C2F-8229-23166D9D675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2">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SLIDE TITLE</a:t>
            </a:r>
            <a:endParaRPr lang="en-US" dirty="0"/>
          </a:p>
        </p:txBody>
      </p:sp>
      <p:sp>
        <p:nvSpPr>
          <p:cNvPr id="6" name="Rectangle"/>
          <p:cNvSpPr/>
          <p:nvPr userDrawn="1"/>
        </p:nvSpPr>
        <p:spPr>
          <a:xfrm rot="5400000" flipV="1">
            <a:off x="118746" y="703962"/>
            <a:ext cx="595541"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grpSp>
        <p:nvGrpSpPr>
          <p:cNvPr id="12" name="Group 4">
            <a:extLst>
              <a:ext uri="{FF2B5EF4-FFF2-40B4-BE49-F238E27FC236}">
                <a16:creationId xmlns:a16="http://schemas.microsoft.com/office/drawing/2014/main" id="{FE8B1B42-8B5B-46E3-B6BF-898A6E58F634}"/>
              </a:ext>
            </a:extLst>
          </p:cNvPr>
          <p:cNvGrpSpPr>
            <a:grpSpLocks noChangeAspect="1"/>
          </p:cNvGrpSpPr>
          <p:nvPr userDrawn="1"/>
        </p:nvGrpSpPr>
        <p:grpSpPr bwMode="auto">
          <a:xfrm>
            <a:off x="11509313" y="6234874"/>
            <a:ext cx="233108" cy="239210"/>
            <a:chOff x="7110" y="4004"/>
            <a:chExt cx="191" cy="196"/>
          </a:xfrm>
        </p:grpSpPr>
        <p:sp>
          <p:nvSpPr>
            <p:cNvPr id="13" name="Freeform 5">
              <a:extLst>
                <a:ext uri="{FF2B5EF4-FFF2-40B4-BE49-F238E27FC236}">
                  <a16:creationId xmlns:a16="http://schemas.microsoft.com/office/drawing/2014/main" id="{89A7548F-C259-47BF-8806-5CEA87A685E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4" name="Freeform 6">
              <a:extLst>
                <a:ext uri="{FF2B5EF4-FFF2-40B4-BE49-F238E27FC236}">
                  <a16:creationId xmlns:a16="http://schemas.microsoft.com/office/drawing/2014/main" id="{1205219B-4892-4D35-99D0-9BF0116281A7}"/>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5" name="Freeform 7">
              <a:extLst>
                <a:ext uri="{FF2B5EF4-FFF2-40B4-BE49-F238E27FC236}">
                  <a16:creationId xmlns:a16="http://schemas.microsoft.com/office/drawing/2014/main" id="{EC3268DF-3756-4D9F-9A6B-1D7ACA669BEB}"/>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ient Logo Bumper">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73140" y="0"/>
            <a:ext cx="6118860" cy="6858000"/>
          </a:xfrm>
          <a:prstGeom prst="rect">
            <a:avLst/>
          </a:prstGeom>
        </p:spPr>
      </p:pic>
      <p:sp>
        <p:nvSpPr>
          <p:cNvPr id="3" name="Picture Placeholder 2"/>
          <p:cNvSpPr>
            <a:spLocks noGrp="1"/>
          </p:cNvSpPr>
          <p:nvPr>
            <p:ph type="pic" sz="quarter" idx="12"/>
          </p:nvPr>
        </p:nvSpPr>
        <p:spPr>
          <a:xfrm>
            <a:off x="4451509" y="1807369"/>
            <a:ext cx="3243262" cy="3243262"/>
          </a:xfrm>
          <a:prstGeom prst="rect">
            <a:avLst/>
          </a:prstGeom>
        </p:spPr>
        <p:txBody>
          <a:bodyPr/>
          <a:lstStyle>
            <a:lvl1pPr>
              <a:defRPr>
                <a:latin typeface="EYInterstate" panose="02000503020000020004" pitchFamily="2" charset="0"/>
              </a:defRPr>
            </a:lvl1pPr>
          </a:lstStyle>
          <a:p>
            <a:endParaRPr lang="en-US" dirty="0"/>
          </a:p>
        </p:txBody>
      </p:sp>
      <p:grpSp>
        <p:nvGrpSpPr>
          <p:cNvPr id="8" name="Group 4">
            <a:extLst>
              <a:ext uri="{FF2B5EF4-FFF2-40B4-BE49-F238E27FC236}">
                <a16:creationId xmlns:a16="http://schemas.microsoft.com/office/drawing/2014/main" id="{CC9749B1-930A-479C-8566-FD4A76622117}"/>
              </a:ext>
            </a:extLst>
          </p:cNvPr>
          <p:cNvGrpSpPr>
            <a:grpSpLocks noChangeAspect="1"/>
          </p:cNvGrpSpPr>
          <p:nvPr userDrawn="1"/>
        </p:nvGrpSpPr>
        <p:grpSpPr bwMode="auto">
          <a:xfrm>
            <a:off x="11509313" y="6234874"/>
            <a:ext cx="233108" cy="239210"/>
            <a:chOff x="7110" y="4004"/>
            <a:chExt cx="191" cy="196"/>
          </a:xfrm>
        </p:grpSpPr>
        <p:sp>
          <p:nvSpPr>
            <p:cNvPr id="9" name="Freeform 5">
              <a:extLst>
                <a:ext uri="{FF2B5EF4-FFF2-40B4-BE49-F238E27FC236}">
                  <a16:creationId xmlns:a16="http://schemas.microsoft.com/office/drawing/2014/main" id="{8F6DFD54-E13D-47EF-A9B7-4813618C25B7}"/>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0" name="Freeform 6">
              <a:extLst>
                <a:ext uri="{FF2B5EF4-FFF2-40B4-BE49-F238E27FC236}">
                  <a16:creationId xmlns:a16="http://schemas.microsoft.com/office/drawing/2014/main" id="{9BF66F4F-6EF0-4D01-AB35-FED666488A3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1" name="Freeform 7">
              <a:extLst>
                <a:ext uri="{FF2B5EF4-FFF2-40B4-BE49-F238E27FC236}">
                  <a16:creationId xmlns:a16="http://schemas.microsoft.com/office/drawing/2014/main" id="{4DACED11-7858-4F90-98DC-9B57B799F89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owser and Text">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7502772" y="-2816474"/>
            <a:ext cx="990601" cy="7461746"/>
          </a:xfrm>
          <a:prstGeom prst="roundRect">
            <a:avLst>
              <a:gd name="adj" fmla="val 8425"/>
            </a:avLst>
          </a:prstGeom>
          <a:solidFill>
            <a:schemeClr val="bg1">
              <a:alpha val="37000"/>
            </a:schemeClr>
          </a:solidFill>
          <a:ln w="12700">
            <a:solidFill>
              <a:schemeClr val="bg1">
                <a:lumMod val="85000"/>
                <a:alpha val="40000"/>
              </a:schemeClr>
            </a:solidFill>
            <a:miter lim="400000"/>
          </a:ln>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p>
            <a:pPr lvl="0">
              <a:lnSpc>
                <a:spcPts val="4800"/>
              </a:lnSpc>
              <a:spcBef>
                <a:spcPts val="1800"/>
              </a:spcBef>
            </a:pPr>
            <a:endParaRPr sz="3600" spc="0">
              <a:solidFill>
                <a:srgbClr val="333333"/>
              </a:solidFill>
              <a:latin typeface="Helvetica Neue LT Pro 35 Thin"/>
              <a:ea typeface="Helvetica Neue LT Pro 35 Thin"/>
              <a:cs typeface="Helvetica Neue LT Pro 35 Thin"/>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3" name="Picture Placeholder 2"/>
          <p:cNvSpPr>
            <a:spLocks noGrp="1"/>
          </p:cNvSpPr>
          <p:nvPr>
            <p:ph type="pic" sz="quarter" idx="16"/>
          </p:nvPr>
        </p:nvSpPr>
        <p:spPr>
          <a:xfrm>
            <a:off x="4267200" y="712788"/>
            <a:ext cx="7461745" cy="5307012"/>
          </a:xfrm>
          <a:prstGeom prst="rect">
            <a:avLst/>
          </a:prstGeom>
        </p:spPr>
        <p:txBody>
          <a:bodyPr/>
          <a:lstStyle>
            <a:lvl1pPr>
              <a:defRPr>
                <a:latin typeface="EYInterstate" panose="02000503020000020004" pitchFamily="2" charset="0"/>
              </a:defRPr>
            </a:lvl1pPr>
          </a:lstStyle>
          <a:p>
            <a:endParaRPr lang="en-US" dirty="0"/>
          </a:p>
        </p:txBody>
      </p:sp>
      <p:sp>
        <p:nvSpPr>
          <p:cNvPr id="2" name="Oval 1"/>
          <p:cNvSpPr/>
          <p:nvPr userDrawn="1"/>
        </p:nvSpPr>
        <p:spPr>
          <a:xfrm>
            <a:off x="4371037"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sp>
        <p:nvSpPr>
          <p:cNvPr id="11" name="Oval 10"/>
          <p:cNvSpPr/>
          <p:nvPr userDrawn="1"/>
        </p:nvSpPr>
        <p:spPr>
          <a:xfrm>
            <a:off x="4522566"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sp>
        <p:nvSpPr>
          <p:cNvPr id="14" name="Oval 13"/>
          <p:cNvSpPr/>
          <p:nvPr userDrawn="1"/>
        </p:nvSpPr>
        <p:spPr>
          <a:xfrm>
            <a:off x="4679321"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sp>
        <p:nvSpPr>
          <p:cNvPr id="17" name="Text Placeholder 7"/>
          <p:cNvSpPr>
            <a:spLocks noGrp="1"/>
          </p:cNvSpPr>
          <p:nvPr>
            <p:ph type="body" sz="quarter" idx="17" hasCustomPrompt="1"/>
          </p:nvPr>
        </p:nvSpPr>
        <p:spPr>
          <a:xfrm>
            <a:off x="457200" y="1409700"/>
            <a:ext cx="3657600" cy="375376"/>
          </a:xfrm>
          <a:prstGeom prst="rect">
            <a:avLst/>
          </a:prstGeom>
        </p:spPr>
        <p:txBody>
          <a:bodyPr lIns="0" tIns="0" rIns="0" bIns="0"/>
          <a:lstStyle>
            <a:lvl1pPr marL="0" indent="0">
              <a:buNone/>
              <a:defRPr sz="2000" b="1" i="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18" name="Text Placeholder 7"/>
          <p:cNvSpPr>
            <a:spLocks noGrp="1"/>
          </p:cNvSpPr>
          <p:nvPr>
            <p:ph type="body" sz="quarter" idx="18" hasCustomPrompt="1"/>
          </p:nvPr>
        </p:nvSpPr>
        <p:spPr>
          <a:xfrm>
            <a:off x="457200" y="1785076"/>
            <a:ext cx="3657600" cy="1180307"/>
          </a:xfrm>
          <a:prstGeom prst="rect">
            <a:avLst/>
          </a:prstGeom>
        </p:spPr>
        <p:txBody>
          <a:bodyPr lIns="0" tIns="0" rIns="0" bIns="0"/>
          <a:lstStyle>
            <a:lvl1pPr marL="0" marR="0" indent="0" algn="l" defTabSz="914400" rtl="0" eaLnBrk="1" fontAlgn="auto" latinLnBrk="0" hangingPunct="1">
              <a:lnSpc>
                <a:spcPts val="2400"/>
              </a:lnSpc>
              <a:spcBef>
                <a:spcPts val="1000"/>
              </a:spcBef>
              <a:spcAft>
                <a:spcPts val="0"/>
              </a:spcAft>
              <a:buClrTx/>
              <a:buSzTx/>
              <a:buFont typeface="Arial"/>
              <a:buNone/>
              <a:tabLst/>
              <a:defRPr sz="16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marL="0" marR="0" lvl="0" indent="0" algn="l" defTabSz="914400" rtl="0" eaLnBrk="1" fontAlgn="auto" latinLnBrk="0" hangingPunct="1">
              <a:lnSpc>
                <a:spcPts val="2400"/>
              </a:lnSpc>
              <a:spcBef>
                <a:spcPts val="1000"/>
              </a:spcBef>
              <a:spcAft>
                <a:spcPts val="0"/>
              </a:spcAft>
              <a:buClrTx/>
              <a:buSzTx/>
              <a:buFont typeface="Arial"/>
              <a:buNone/>
              <a:tabLst/>
              <a:defRPr/>
            </a:pPr>
            <a:r>
              <a:rPr lang="en-US" dirty="0"/>
              <a:t>Write a short description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grpSp>
        <p:nvGrpSpPr>
          <p:cNvPr id="16" name="Group 4">
            <a:extLst>
              <a:ext uri="{FF2B5EF4-FFF2-40B4-BE49-F238E27FC236}">
                <a16:creationId xmlns:a16="http://schemas.microsoft.com/office/drawing/2014/main" id="{720C1E7E-116F-4714-8DDE-EF3109E95E25}"/>
              </a:ext>
            </a:extLst>
          </p:cNvPr>
          <p:cNvGrpSpPr>
            <a:grpSpLocks noChangeAspect="1"/>
          </p:cNvGrpSpPr>
          <p:nvPr userDrawn="1"/>
        </p:nvGrpSpPr>
        <p:grpSpPr bwMode="auto">
          <a:xfrm>
            <a:off x="11509313" y="6234874"/>
            <a:ext cx="233108" cy="239210"/>
            <a:chOff x="7110" y="4004"/>
            <a:chExt cx="191" cy="196"/>
          </a:xfrm>
        </p:grpSpPr>
        <p:sp>
          <p:nvSpPr>
            <p:cNvPr id="19" name="Freeform 5">
              <a:extLst>
                <a:ext uri="{FF2B5EF4-FFF2-40B4-BE49-F238E27FC236}">
                  <a16:creationId xmlns:a16="http://schemas.microsoft.com/office/drawing/2014/main" id="{62F80185-BD48-46F0-9836-604A4AD509DA}"/>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0" name="Freeform 6">
              <a:extLst>
                <a:ext uri="{FF2B5EF4-FFF2-40B4-BE49-F238E27FC236}">
                  <a16:creationId xmlns:a16="http://schemas.microsoft.com/office/drawing/2014/main" id="{9EF4BA19-17EE-4AE6-8080-A0BA1E98D9A6}"/>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1" name="Freeform 7">
              <a:extLst>
                <a:ext uri="{FF2B5EF4-FFF2-40B4-BE49-F238E27FC236}">
                  <a16:creationId xmlns:a16="http://schemas.microsoft.com/office/drawing/2014/main" id="{D74C0361-6DC6-4B24-9557-4D93D3E972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owser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5603626" y="-3768976"/>
            <a:ext cx="990601" cy="9366747"/>
          </a:xfrm>
          <a:prstGeom prst="roundRect">
            <a:avLst>
              <a:gd name="adj" fmla="val 8425"/>
            </a:avLst>
          </a:prstGeom>
          <a:solidFill>
            <a:schemeClr val="bg1">
              <a:alpha val="37000"/>
            </a:schemeClr>
          </a:solidFill>
          <a:ln w="12700">
            <a:solidFill>
              <a:schemeClr val="bg1">
                <a:lumMod val="85000"/>
                <a:alpha val="40000"/>
              </a:schemeClr>
            </a:solidFill>
            <a:miter lim="400000"/>
          </a:ln>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p>
            <a:pPr lvl="0">
              <a:lnSpc>
                <a:spcPts val="4800"/>
              </a:lnSpc>
              <a:spcBef>
                <a:spcPts val="1800"/>
              </a:spcBef>
            </a:pPr>
            <a:endParaRPr sz="3600" spc="0">
              <a:solidFill>
                <a:srgbClr val="333333"/>
              </a:solidFill>
              <a:latin typeface="Helvetica Neue LT Pro 35 Thin"/>
              <a:ea typeface="Helvetica Neue LT Pro 35 Thin"/>
              <a:cs typeface="Helvetica Neue LT Pro 35 Thin"/>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3" name="Picture Placeholder 2"/>
          <p:cNvSpPr>
            <a:spLocks noGrp="1"/>
          </p:cNvSpPr>
          <p:nvPr>
            <p:ph type="pic" sz="quarter" idx="16"/>
          </p:nvPr>
        </p:nvSpPr>
        <p:spPr>
          <a:xfrm>
            <a:off x="1415554" y="712788"/>
            <a:ext cx="9366746" cy="5307012"/>
          </a:xfrm>
          <a:prstGeom prst="rect">
            <a:avLst/>
          </a:prstGeom>
        </p:spPr>
        <p:txBody>
          <a:bodyPr/>
          <a:lstStyle>
            <a:lvl1pPr>
              <a:defRPr>
                <a:latin typeface="EYInterstate" panose="02000503020000020004" pitchFamily="2" charset="0"/>
              </a:defRPr>
            </a:lvl1pPr>
          </a:lstStyle>
          <a:p>
            <a:endParaRPr lang="en-US" dirty="0"/>
          </a:p>
        </p:txBody>
      </p:sp>
      <p:sp>
        <p:nvSpPr>
          <p:cNvPr id="2" name="Oval 1"/>
          <p:cNvSpPr/>
          <p:nvPr userDrawn="1"/>
        </p:nvSpPr>
        <p:spPr>
          <a:xfrm>
            <a:off x="1519391"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sp>
        <p:nvSpPr>
          <p:cNvPr id="11" name="Oval 10"/>
          <p:cNvSpPr/>
          <p:nvPr userDrawn="1"/>
        </p:nvSpPr>
        <p:spPr>
          <a:xfrm>
            <a:off x="1670920"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sp>
        <p:nvSpPr>
          <p:cNvPr id="14" name="Oval 13"/>
          <p:cNvSpPr/>
          <p:nvPr userDrawn="1"/>
        </p:nvSpPr>
        <p:spPr>
          <a:xfrm>
            <a:off x="1827675"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grpSp>
        <p:nvGrpSpPr>
          <p:cNvPr id="16" name="Group 4">
            <a:extLst>
              <a:ext uri="{FF2B5EF4-FFF2-40B4-BE49-F238E27FC236}">
                <a16:creationId xmlns:a16="http://schemas.microsoft.com/office/drawing/2014/main" id="{9FA33BE8-C7E1-4E8C-AABA-C3145AD89BC9}"/>
              </a:ext>
            </a:extLst>
          </p:cNvPr>
          <p:cNvGrpSpPr>
            <a:grpSpLocks noChangeAspect="1"/>
          </p:cNvGrpSpPr>
          <p:nvPr userDrawn="1"/>
        </p:nvGrpSpPr>
        <p:grpSpPr bwMode="auto">
          <a:xfrm>
            <a:off x="11509313" y="6234874"/>
            <a:ext cx="233108" cy="239210"/>
            <a:chOff x="7110" y="4004"/>
            <a:chExt cx="191" cy="196"/>
          </a:xfrm>
        </p:grpSpPr>
        <p:sp>
          <p:nvSpPr>
            <p:cNvPr id="17" name="Freeform 5">
              <a:extLst>
                <a:ext uri="{FF2B5EF4-FFF2-40B4-BE49-F238E27FC236}">
                  <a16:creationId xmlns:a16="http://schemas.microsoft.com/office/drawing/2014/main" id="{D1B74AD2-A861-4DFD-86A8-8FD64236F060}"/>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8" name="Freeform 6">
              <a:extLst>
                <a:ext uri="{FF2B5EF4-FFF2-40B4-BE49-F238E27FC236}">
                  <a16:creationId xmlns:a16="http://schemas.microsoft.com/office/drawing/2014/main" id="{66B2A4ED-11FA-4542-8300-62F3570EED0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9" name="Freeform 7">
              <a:extLst>
                <a:ext uri="{FF2B5EF4-FFF2-40B4-BE49-F238E27FC236}">
                  <a16:creationId xmlns:a16="http://schemas.microsoft.com/office/drawing/2014/main" id="{67FA0C1E-0C7B-4D52-84AC-1D32DED6223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t and Text">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5204928" y="-518630"/>
            <a:ext cx="5592963" cy="74684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3" name="Picture Placeholder 2"/>
          <p:cNvSpPr>
            <a:spLocks noGrp="1"/>
          </p:cNvSpPr>
          <p:nvPr>
            <p:ph type="pic" sz="quarter" idx="16"/>
          </p:nvPr>
        </p:nvSpPr>
        <p:spPr>
          <a:xfrm>
            <a:off x="4583113" y="712788"/>
            <a:ext cx="6858000" cy="4965700"/>
          </a:xfrm>
          <a:prstGeom prst="rect">
            <a:avLst/>
          </a:prstGeom>
        </p:spPr>
        <p:txBody>
          <a:bodyPr/>
          <a:lstStyle>
            <a:lvl1pPr>
              <a:defRPr>
                <a:latin typeface="EYInterstate" panose="02000503020000020004" pitchFamily="2" charset="0"/>
              </a:defRPr>
            </a:lvl1pPr>
          </a:lstStyle>
          <a:p>
            <a:endParaRPr lang="en-US" dirty="0"/>
          </a:p>
        </p:txBody>
      </p:sp>
      <p:sp>
        <p:nvSpPr>
          <p:cNvPr id="17" name="Text Placeholder 7"/>
          <p:cNvSpPr>
            <a:spLocks noGrp="1"/>
          </p:cNvSpPr>
          <p:nvPr>
            <p:ph type="body" sz="quarter" idx="17" hasCustomPrompt="1"/>
          </p:nvPr>
        </p:nvSpPr>
        <p:spPr>
          <a:xfrm>
            <a:off x="457200" y="1409700"/>
            <a:ext cx="3657600" cy="375376"/>
          </a:xfrm>
          <a:prstGeom prst="rect">
            <a:avLst/>
          </a:prstGeom>
        </p:spPr>
        <p:txBody>
          <a:bodyPr lIns="0" tIns="0" rIns="0" bIns="0"/>
          <a:lstStyle>
            <a:lvl1pPr marL="0" indent="0">
              <a:buNone/>
              <a:defRPr sz="2000" b="1" i="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18" name="Text Placeholder 7"/>
          <p:cNvSpPr>
            <a:spLocks noGrp="1"/>
          </p:cNvSpPr>
          <p:nvPr>
            <p:ph type="body" sz="quarter" idx="18" hasCustomPrompt="1"/>
          </p:nvPr>
        </p:nvSpPr>
        <p:spPr>
          <a:xfrm>
            <a:off x="457200" y="1785076"/>
            <a:ext cx="3657600" cy="1180307"/>
          </a:xfrm>
          <a:prstGeom prst="rect">
            <a:avLst/>
          </a:prstGeom>
        </p:spPr>
        <p:txBody>
          <a:bodyPr lIns="0" tIns="0" rIns="0" bIns="0"/>
          <a:lstStyle>
            <a:lvl1pPr marL="0" marR="0" indent="0" algn="l" defTabSz="914400" rtl="0" eaLnBrk="1" fontAlgn="auto" latinLnBrk="0" hangingPunct="1">
              <a:lnSpc>
                <a:spcPts val="2400"/>
              </a:lnSpc>
              <a:spcBef>
                <a:spcPts val="1000"/>
              </a:spcBef>
              <a:spcAft>
                <a:spcPts val="0"/>
              </a:spcAft>
              <a:buClrTx/>
              <a:buSzTx/>
              <a:buFont typeface="Arial"/>
              <a:buNone/>
              <a:tabLst/>
              <a:defRPr sz="16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marL="0" marR="0" lvl="0" indent="0" algn="l" defTabSz="914400" rtl="0" eaLnBrk="1" fontAlgn="auto" latinLnBrk="0" hangingPunct="1">
              <a:lnSpc>
                <a:spcPts val="2400"/>
              </a:lnSpc>
              <a:spcBef>
                <a:spcPts val="1000"/>
              </a:spcBef>
              <a:spcAft>
                <a:spcPts val="0"/>
              </a:spcAft>
              <a:buClrTx/>
              <a:buSzTx/>
              <a:buFont typeface="Arial"/>
              <a:buNone/>
              <a:tabLst/>
              <a:defRPr/>
            </a:pPr>
            <a:r>
              <a:rPr lang="en-US" dirty="0"/>
              <a:t>Write a short description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grpSp>
        <p:nvGrpSpPr>
          <p:cNvPr id="12" name="Group 4">
            <a:extLst>
              <a:ext uri="{FF2B5EF4-FFF2-40B4-BE49-F238E27FC236}">
                <a16:creationId xmlns:a16="http://schemas.microsoft.com/office/drawing/2014/main" id="{1E59E0CC-A445-4023-B8F9-577073ACD6EE}"/>
              </a:ext>
            </a:extLst>
          </p:cNvPr>
          <p:cNvGrpSpPr>
            <a:grpSpLocks noChangeAspect="1"/>
          </p:cNvGrpSpPr>
          <p:nvPr userDrawn="1"/>
        </p:nvGrpSpPr>
        <p:grpSpPr bwMode="auto">
          <a:xfrm>
            <a:off x="11509313" y="6234874"/>
            <a:ext cx="233108" cy="239210"/>
            <a:chOff x="7110" y="4004"/>
            <a:chExt cx="191" cy="196"/>
          </a:xfrm>
        </p:grpSpPr>
        <p:sp>
          <p:nvSpPr>
            <p:cNvPr id="13" name="Freeform 5">
              <a:extLst>
                <a:ext uri="{FF2B5EF4-FFF2-40B4-BE49-F238E27FC236}">
                  <a16:creationId xmlns:a16="http://schemas.microsoft.com/office/drawing/2014/main" id="{90C586A1-F73E-4EFD-8EB1-AF1205C73700}"/>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4" name="Freeform 6">
              <a:extLst>
                <a:ext uri="{FF2B5EF4-FFF2-40B4-BE49-F238E27FC236}">
                  <a16:creationId xmlns:a16="http://schemas.microsoft.com/office/drawing/2014/main" id="{3E27B0B3-7DDE-4725-995A-58ED9C2BDEC2}"/>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7">
              <a:extLst>
                <a:ext uri="{FF2B5EF4-FFF2-40B4-BE49-F238E27FC236}">
                  <a16:creationId xmlns:a16="http://schemas.microsoft.com/office/drawing/2014/main" id="{CA8ABAFE-8C02-41FD-A95B-EBA7C32F707A}"/>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t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3299108" y="-518630"/>
            <a:ext cx="5592963" cy="74684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nchor="t" anchorCtr="0"/>
          <a:lstStyle>
            <a:lvl1pPr marL="0" indent="0">
              <a:lnSpc>
                <a:spcPts val="2400"/>
              </a:lnSpc>
              <a:spcBef>
                <a:spcPts val="0"/>
              </a:spcBef>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2" name="Picture Placeholder 2"/>
          <p:cNvSpPr>
            <a:spLocks noGrp="1"/>
          </p:cNvSpPr>
          <p:nvPr>
            <p:ph type="pic" sz="quarter" idx="16"/>
          </p:nvPr>
        </p:nvSpPr>
        <p:spPr>
          <a:xfrm>
            <a:off x="2666589" y="712788"/>
            <a:ext cx="6858000" cy="4965700"/>
          </a:xfrm>
          <a:prstGeom prst="rect">
            <a:avLst/>
          </a:prstGeom>
        </p:spPr>
        <p:txBody>
          <a:bodyPr/>
          <a:lstStyle>
            <a:lvl1pPr>
              <a:defRPr>
                <a:latin typeface="EYInterstate" panose="02000503020000020004" pitchFamily="2" charset="0"/>
              </a:defRPr>
            </a:lvl1pPr>
          </a:lstStyle>
          <a:p>
            <a:endParaRPr lang="en-US" dirty="0"/>
          </a:p>
        </p:txBody>
      </p:sp>
      <p:grpSp>
        <p:nvGrpSpPr>
          <p:cNvPr id="9" name="Group 4">
            <a:extLst>
              <a:ext uri="{FF2B5EF4-FFF2-40B4-BE49-F238E27FC236}">
                <a16:creationId xmlns:a16="http://schemas.microsoft.com/office/drawing/2014/main" id="{1E0BD147-0947-4C84-820A-641B3D0460E0}"/>
              </a:ext>
            </a:extLst>
          </p:cNvPr>
          <p:cNvGrpSpPr>
            <a:grpSpLocks noChangeAspect="1"/>
          </p:cNvGrpSpPr>
          <p:nvPr userDrawn="1"/>
        </p:nvGrpSpPr>
        <p:grpSpPr bwMode="auto">
          <a:xfrm>
            <a:off x="11509313" y="6234874"/>
            <a:ext cx="233108" cy="239210"/>
            <a:chOff x="7110" y="4004"/>
            <a:chExt cx="191" cy="196"/>
          </a:xfrm>
        </p:grpSpPr>
        <p:sp>
          <p:nvSpPr>
            <p:cNvPr id="13" name="Freeform 5">
              <a:extLst>
                <a:ext uri="{FF2B5EF4-FFF2-40B4-BE49-F238E27FC236}">
                  <a16:creationId xmlns:a16="http://schemas.microsoft.com/office/drawing/2014/main" id="{637B17A2-89F3-4800-8516-11AA2A6C88F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4" name="Freeform 6">
              <a:extLst>
                <a:ext uri="{FF2B5EF4-FFF2-40B4-BE49-F238E27FC236}">
                  <a16:creationId xmlns:a16="http://schemas.microsoft.com/office/drawing/2014/main" id="{40C75240-5D1C-4A57-AAC3-B9D6079869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7">
              <a:extLst>
                <a:ext uri="{FF2B5EF4-FFF2-40B4-BE49-F238E27FC236}">
                  <a16:creationId xmlns:a16="http://schemas.microsoft.com/office/drawing/2014/main" id="{2E606E54-D53A-4970-8093-A7BC6A7838D3}"/>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bile and Text">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4735029"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7" name="Picture Placeholder 2"/>
          <p:cNvSpPr>
            <a:spLocks noGrp="1"/>
          </p:cNvSpPr>
          <p:nvPr>
            <p:ph type="pic" sz="quarter" idx="17"/>
          </p:nvPr>
        </p:nvSpPr>
        <p:spPr>
          <a:xfrm>
            <a:off x="6262575"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9" name="Text Placeholder 7"/>
          <p:cNvSpPr>
            <a:spLocks noGrp="1"/>
          </p:cNvSpPr>
          <p:nvPr>
            <p:ph type="body" sz="quarter" idx="18" hasCustomPrompt="1"/>
          </p:nvPr>
        </p:nvSpPr>
        <p:spPr>
          <a:xfrm>
            <a:off x="457200" y="1409700"/>
            <a:ext cx="3657600" cy="375376"/>
          </a:xfrm>
          <a:prstGeom prst="rect">
            <a:avLst/>
          </a:prstGeom>
        </p:spPr>
        <p:txBody>
          <a:bodyPr lIns="0" tIns="0" rIns="0" bIns="0"/>
          <a:lstStyle>
            <a:lvl1pPr marL="0" indent="0">
              <a:buNone/>
              <a:defRPr sz="2000" b="1" i="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20" name="Text Placeholder 7"/>
          <p:cNvSpPr>
            <a:spLocks noGrp="1"/>
          </p:cNvSpPr>
          <p:nvPr>
            <p:ph type="body" sz="quarter" idx="19" hasCustomPrompt="1"/>
          </p:nvPr>
        </p:nvSpPr>
        <p:spPr>
          <a:xfrm>
            <a:off x="457200" y="1785076"/>
            <a:ext cx="3657600" cy="1180307"/>
          </a:xfrm>
          <a:prstGeom prst="rect">
            <a:avLst/>
          </a:prstGeom>
        </p:spPr>
        <p:txBody>
          <a:bodyPr lIns="0" tIns="0" rIns="0" bIns="0"/>
          <a:lstStyle>
            <a:lvl1pPr marL="0" marR="0" indent="0" algn="l" defTabSz="914400" rtl="0" eaLnBrk="1" fontAlgn="auto" latinLnBrk="0" hangingPunct="1">
              <a:lnSpc>
                <a:spcPts val="2400"/>
              </a:lnSpc>
              <a:spcBef>
                <a:spcPts val="1000"/>
              </a:spcBef>
              <a:spcAft>
                <a:spcPts val="0"/>
              </a:spcAft>
              <a:buClrTx/>
              <a:buSzTx/>
              <a:buFont typeface="Arial"/>
              <a:buNone/>
              <a:tabLst/>
              <a:defRPr sz="16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marL="0" marR="0" lvl="0" indent="0" algn="l" defTabSz="914400" rtl="0" eaLnBrk="1" fontAlgn="auto" latinLnBrk="0" hangingPunct="1">
              <a:lnSpc>
                <a:spcPts val="2400"/>
              </a:lnSpc>
              <a:spcBef>
                <a:spcPts val="1000"/>
              </a:spcBef>
              <a:spcAft>
                <a:spcPts val="0"/>
              </a:spcAft>
              <a:buClrTx/>
              <a:buSzTx/>
              <a:buFont typeface="Arial"/>
              <a:buNone/>
              <a:tabLst/>
              <a:defRPr/>
            </a:pPr>
            <a:r>
              <a:rPr lang="en-US" dirty="0"/>
              <a:t>Write a short description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grpSp>
        <p:nvGrpSpPr>
          <p:cNvPr id="12" name="Group 4">
            <a:extLst>
              <a:ext uri="{FF2B5EF4-FFF2-40B4-BE49-F238E27FC236}">
                <a16:creationId xmlns:a16="http://schemas.microsoft.com/office/drawing/2014/main" id="{7C259831-20B1-4B3F-803F-6728D26B9130}"/>
              </a:ext>
            </a:extLst>
          </p:cNvPr>
          <p:cNvGrpSpPr>
            <a:grpSpLocks noChangeAspect="1"/>
          </p:cNvGrpSpPr>
          <p:nvPr userDrawn="1"/>
        </p:nvGrpSpPr>
        <p:grpSpPr bwMode="auto">
          <a:xfrm>
            <a:off x="11509313" y="6234874"/>
            <a:ext cx="233108" cy="239210"/>
            <a:chOff x="7110" y="4004"/>
            <a:chExt cx="191" cy="196"/>
          </a:xfrm>
        </p:grpSpPr>
        <p:sp>
          <p:nvSpPr>
            <p:cNvPr id="14" name="Freeform 5">
              <a:extLst>
                <a:ext uri="{FF2B5EF4-FFF2-40B4-BE49-F238E27FC236}">
                  <a16:creationId xmlns:a16="http://schemas.microsoft.com/office/drawing/2014/main" id="{7D7C1648-3C54-4AE8-8CDE-A22E14B61D7F}"/>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6">
              <a:extLst>
                <a:ext uri="{FF2B5EF4-FFF2-40B4-BE49-F238E27FC236}">
                  <a16:creationId xmlns:a16="http://schemas.microsoft.com/office/drawing/2014/main" id="{B8425220-A704-45F5-A218-0F762762E816}"/>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8" name="Freeform 7">
              <a:extLst>
                <a:ext uri="{FF2B5EF4-FFF2-40B4-BE49-F238E27FC236}">
                  <a16:creationId xmlns:a16="http://schemas.microsoft.com/office/drawing/2014/main" id="{ADC80509-5638-4532-BF02-BFC2D42F1DE3}"/>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bile 2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5681179"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2" name="Shape 23"/>
          <p:cNvSpPr/>
          <p:nvPr userDrawn="1"/>
        </p:nvSpPr>
        <p:spPr>
          <a:xfrm rot="16200000">
            <a:off x="918679"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1" name="Picture Placeholder 2"/>
          <p:cNvSpPr>
            <a:spLocks noGrp="1"/>
          </p:cNvSpPr>
          <p:nvPr>
            <p:ph type="pic" sz="quarter" idx="17"/>
          </p:nvPr>
        </p:nvSpPr>
        <p:spPr>
          <a:xfrm>
            <a:off x="7207068"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4" name="Picture Placeholder 2"/>
          <p:cNvSpPr>
            <a:spLocks noGrp="1"/>
          </p:cNvSpPr>
          <p:nvPr>
            <p:ph type="pic" sz="quarter" idx="18"/>
          </p:nvPr>
        </p:nvSpPr>
        <p:spPr>
          <a:xfrm>
            <a:off x="2444568" y="988828"/>
            <a:ext cx="2541183" cy="4413620"/>
          </a:xfrm>
          <a:prstGeom prst="rect">
            <a:avLst/>
          </a:prstGeom>
        </p:spPr>
        <p:txBody>
          <a:bodyPr/>
          <a:lstStyle>
            <a:lvl1pPr>
              <a:defRPr>
                <a:latin typeface="EYInterstate" panose="02000503020000020004" pitchFamily="2" charset="0"/>
              </a:defRPr>
            </a:lvl1pPr>
          </a:lstStyle>
          <a:p>
            <a:endParaRPr lang="en-US" dirty="0"/>
          </a:p>
        </p:txBody>
      </p:sp>
      <p:grpSp>
        <p:nvGrpSpPr>
          <p:cNvPr id="17" name="Group 4">
            <a:extLst>
              <a:ext uri="{FF2B5EF4-FFF2-40B4-BE49-F238E27FC236}">
                <a16:creationId xmlns:a16="http://schemas.microsoft.com/office/drawing/2014/main" id="{4238B430-E686-42D2-82BF-BE43DA6482BB}"/>
              </a:ext>
            </a:extLst>
          </p:cNvPr>
          <p:cNvGrpSpPr>
            <a:grpSpLocks noChangeAspect="1"/>
          </p:cNvGrpSpPr>
          <p:nvPr userDrawn="1"/>
        </p:nvGrpSpPr>
        <p:grpSpPr bwMode="auto">
          <a:xfrm>
            <a:off x="11509313" y="6234874"/>
            <a:ext cx="233108" cy="239210"/>
            <a:chOff x="7110" y="4004"/>
            <a:chExt cx="191" cy="196"/>
          </a:xfrm>
        </p:grpSpPr>
        <p:sp>
          <p:nvSpPr>
            <p:cNvPr id="18" name="Freeform 5">
              <a:extLst>
                <a:ext uri="{FF2B5EF4-FFF2-40B4-BE49-F238E27FC236}">
                  <a16:creationId xmlns:a16="http://schemas.microsoft.com/office/drawing/2014/main" id="{A6A8B175-68B3-433E-9EB6-431F0E2CED9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9" name="Freeform 6">
              <a:extLst>
                <a:ext uri="{FF2B5EF4-FFF2-40B4-BE49-F238E27FC236}">
                  <a16:creationId xmlns:a16="http://schemas.microsoft.com/office/drawing/2014/main" id="{5A96B880-B77F-4D17-9479-2FE038AD446C}"/>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0" name="Freeform 7">
              <a:extLst>
                <a:ext uri="{FF2B5EF4-FFF2-40B4-BE49-F238E27FC236}">
                  <a16:creationId xmlns:a16="http://schemas.microsoft.com/office/drawing/2014/main" id="{453FC3A8-2602-47EE-9467-F2E65F5DCB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bile 2 and Text">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7579503"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4735029"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6" name="Picture Placeholder 2"/>
          <p:cNvSpPr>
            <a:spLocks noGrp="1"/>
          </p:cNvSpPr>
          <p:nvPr>
            <p:ph type="pic" sz="quarter" idx="16"/>
          </p:nvPr>
        </p:nvSpPr>
        <p:spPr>
          <a:xfrm>
            <a:off x="9112101"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7" name="Picture Placeholder 2"/>
          <p:cNvSpPr>
            <a:spLocks noGrp="1"/>
          </p:cNvSpPr>
          <p:nvPr>
            <p:ph type="pic" sz="quarter" idx="17"/>
          </p:nvPr>
        </p:nvSpPr>
        <p:spPr>
          <a:xfrm>
            <a:off x="6262575"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21" name="Text Placeholder 7"/>
          <p:cNvSpPr>
            <a:spLocks noGrp="1"/>
          </p:cNvSpPr>
          <p:nvPr>
            <p:ph type="body" sz="quarter" idx="18" hasCustomPrompt="1"/>
          </p:nvPr>
        </p:nvSpPr>
        <p:spPr>
          <a:xfrm>
            <a:off x="457200" y="1409700"/>
            <a:ext cx="3657600" cy="375376"/>
          </a:xfrm>
          <a:prstGeom prst="rect">
            <a:avLst/>
          </a:prstGeom>
        </p:spPr>
        <p:txBody>
          <a:bodyPr lIns="0" tIns="0" rIns="0" bIns="0"/>
          <a:lstStyle>
            <a:lvl1pPr marL="0" indent="0">
              <a:buNone/>
              <a:defRPr sz="2000" b="1" i="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22" name="Text Placeholder 7"/>
          <p:cNvSpPr>
            <a:spLocks noGrp="1"/>
          </p:cNvSpPr>
          <p:nvPr>
            <p:ph type="body" sz="quarter" idx="19" hasCustomPrompt="1"/>
          </p:nvPr>
        </p:nvSpPr>
        <p:spPr>
          <a:xfrm>
            <a:off x="457200" y="1785076"/>
            <a:ext cx="3657600" cy="1180307"/>
          </a:xfrm>
          <a:prstGeom prst="rect">
            <a:avLst/>
          </a:prstGeom>
        </p:spPr>
        <p:txBody>
          <a:bodyPr lIns="0" tIns="0" rIns="0" bIns="0"/>
          <a:lstStyle>
            <a:lvl1pPr marL="0" marR="0" indent="0" algn="l" defTabSz="914400" rtl="0" eaLnBrk="1" fontAlgn="auto" latinLnBrk="0" hangingPunct="1">
              <a:lnSpc>
                <a:spcPts val="2400"/>
              </a:lnSpc>
              <a:spcBef>
                <a:spcPts val="1000"/>
              </a:spcBef>
              <a:spcAft>
                <a:spcPts val="0"/>
              </a:spcAft>
              <a:buClrTx/>
              <a:buSzTx/>
              <a:buFont typeface="Arial"/>
              <a:buNone/>
              <a:tabLst/>
              <a:defRPr sz="16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marL="0" marR="0" lvl="0" indent="0" algn="l" defTabSz="914400" rtl="0" eaLnBrk="1" fontAlgn="auto" latinLnBrk="0" hangingPunct="1">
              <a:lnSpc>
                <a:spcPts val="2400"/>
              </a:lnSpc>
              <a:spcBef>
                <a:spcPts val="1000"/>
              </a:spcBef>
              <a:spcAft>
                <a:spcPts val="0"/>
              </a:spcAft>
              <a:buClrTx/>
              <a:buSzTx/>
              <a:buFont typeface="Arial"/>
              <a:buNone/>
              <a:tabLst/>
              <a:defRPr/>
            </a:pPr>
            <a:r>
              <a:rPr lang="en-US" dirty="0"/>
              <a:t>Write a short description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grpSp>
        <p:nvGrpSpPr>
          <p:cNvPr id="14" name="Group 4">
            <a:extLst>
              <a:ext uri="{FF2B5EF4-FFF2-40B4-BE49-F238E27FC236}">
                <a16:creationId xmlns:a16="http://schemas.microsoft.com/office/drawing/2014/main" id="{3252A87B-E1B2-475E-AD37-C9F9D26FC2CB}"/>
              </a:ext>
            </a:extLst>
          </p:cNvPr>
          <p:cNvGrpSpPr>
            <a:grpSpLocks noChangeAspect="1"/>
          </p:cNvGrpSpPr>
          <p:nvPr userDrawn="1"/>
        </p:nvGrpSpPr>
        <p:grpSpPr bwMode="auto">
          <a:xfrm>
            <a:off x="11509313" y="6234874"/>
            <a:ext cx="233108" cy="239210"/>
            <a:chOff x="7110" y="4004"/>
            <a:chExt cx="191" cy="196"/>
          </a:xfrm>
        </p:grpSpPr>
        <p:sp>
          <p:nvSpPr>
            <p:cNvPr id="18" name="Freeform 5">
              <a:extLst>
                <a:ext uri="{FF2B5EF4-FFF2-40B4-BE49-F238E27FC236}">
                  <a16:creationId xmlns:a16="http://schemas.microsoft.com/office/drawing/2014/main" id="{A21A9761-1FD2-4C9E-B930-4D18F06EA2B0}"/>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9" name="Freeform 6">
              <a:extLst>
                <a:ext uri="{FF2B5EF4-FFF2-40B4-BE49-F238E27FC236}">
                  <a16:creationId xmlns:a16="http://schemas.microsoft.com/office/drawing/2014/main" id="{51450599-CF09-4065-885D-472C759569B1}"/>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0" name="Freeform 7">
              <a:extLst>
                <a:ext uri="{FF2B5EF4-FFF2-40B4-BE49-F238E27FC236}">
                  <a16:creationId xmlns:a16="http://schemas.microsoft.com/office/drawing/2014/main" id="{BC1958A6-7AB9-43C0-A482-97A884B4C7C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3296181"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1" name="Picture Placeholder 2"/>
          <p:cNvSpPr>
            <a:spLocks noGrp="1"/>
          </p:cNvSpPr>
          <p:nvPr>
            <p:ph type="pic" sz="quarter" idx="17"/>
          </p:nvPr>
        </p:nvSpPr>
        <p:spPr>
          <a:xfrm>
            <a:off x="4822070" y="988828"/>
            <a:ext cx="2541183" cy="4413620"/>
          </a:xfrm>
          <a:prstGeom prst="rect">
            <a:avLst/>
          </a:prstGeom>
        </p:spPr>
        <p:txBody>
          <a:bodyPr/>
          <a:lstStyle>
            <a:lvl1pPr>
              <a:defRPr>
                <a:latin typeface="EYInterstate" panose="02000503020000020004" pitchFamily="2" charset="0"/>
              </a:defRPr>
            </a:lvl1pPr>
          </a:lstStyle>
          <a:p>
            <a:endParaRPr lang="en-US" dirty="0"/>
          </a:p>
        </p:txBody>
      </p:sp>
      <p:grpSp>
        <p:nvGrpSpPr>
          <p:cNvPr id="9" name="Group 4">
            <a:extLst>
              <a:ext uri="{FF2B5EF4-FFF2-40B4-BE49-F238E27FC236}">
                <a16:creationId xmlns:a16="http://schemas.microsoft.com/office/drawing/2014/main" id="{79AA7D8C-24DF-4610-A1A5-057BEF1373A2}"/>
              </a:ext>
            </a:extLst>
          </p:cNvPr>
          <p:cNvGrpSpPr>
            <a:grpSpLocks noChangeAspect="1"/>
          </p:cNvGrpSpPr>
          <p:nvPr userDrawn="1"/>
        </p:nvGrpSpPr>
        <p:grpSpPr bwMode="auto">
          <a:xfrm>
            <a:off x="11509313" y="6234874"/>
            <a:ext cx="233108" cy="239210"/>
            <a:chOff x="7110" y="4004"/>
            <a:chExt cx="191" cy="196"/>
          </a:xfrm>
        </p:grpSpPr>
        <p:sp>
          <p:nvSpPr>
            <p:cNvPr id="12" name="Freeform 5">
              <a:extLst>
                <a:ext uri="{FF2B5EF4-FFF2-40B4-BE49-F238E27FC236}">
                  <a16:creationId xmlns:a16="http://schemas.microsoft.com/office/drawing/2014/main" id="{DBED09FE-8503-4FAE-917D-83F70561D97C}"/>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4" name="Freeform 6">
              <a:extLst>
                <a:ext uri="{FF2B5EF4-FFF2-40B4-BE49-F238E27FC236}">
                  <a16:creationId xmlns:a16="http://schemas.microsoft.com/office/drawing/2014/main" id="{73E557DA-DE35-417F-AE64-456350975B8F}"/>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7">
              <a:extLst>
                <a:ext uri="{FF2B5EF4-FFF2-40B4-BE49-F238E27FC236}">
                  <a16:creationId xmlns:a16="http://schemas.microsoft.com/office/drawing/2014/main" id="{00AF22BA-572E-4299-9246-4D2607ECA929}"/>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am Members">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SLIDE TITLE</a:t>
            </a:r>
            <a:endParaRPr lang="en-US" dirty="0"/>
          </a:p>
        </p:txBody>
      </p:sp>
      <p:sp>
        <p:nvSpPr>
          <p:cNvPr id="6" name="Text Placeholder 7"/>
          <p:cNvSpPr>
            <a:spLocks noGrp="1"/>
          </p:cNvSpPr>
          <p:nvPr>
            <p:ph type="body" sz="quarter" idx="17" hasCustomPrompt="1"/>
          </p:nvPr>
        </p:nvSpPr>
        <p:spPr>
          <a:xfrm>
            <a:off x="457200" y="419100"/>
            <a:ext cx="8420100" cy="375376"/>
          </a:xfrm>
          <a:prstGeom prst="rect">
            <a:avLst/>
          </a:prstGeom>
        </p:spPr>
        <p:txBody>
          <a:bodyPr lIns="91440" tIns="0" rIns="0" bIns="0"/>
          <a:lstStyle>
            <a:lvl1pPr marL="0" indent="0">
              <a:buNone/>
              <a:defRPr sz="2000" b="1" i="0" baseline="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Dear Recipient,</a:t>
            </a:r>
            <a:endParaRPr lang="en-US" dirty="0"/>
          </a:p>
        </p:txBody>
      </p:sp>
      <p:sp>
        <p:nvSpPr>
          <p:cNvPr id="38" name="TextBox 37"/>
          <p:cNvSpPr txBox="1"/>
          <p:nvPr userDrawn="1"/>
        </p:nvSpPr>
        <p:spPr>
          <a:xfrm>
            <a:off x="6512312" y="7605132"/>
            <a:ext cx="247184" cy="369332"/>
          </a:xfrm>
          <a:prstGeom prst="rect">
            <a:avLst/>
          </a:prstGeom>
          <a:noFill/>
        </p:spPr>
        <p:txBody>
          <a:bodyPr wrap="none" rtlCol="0">
            <a:spAutoFit/>
          </a:bodyPr>
          <a:lstStyle/>
          <a:p>
            <a:r>
              <a:rPr lang="en-US" dirty="0">
                <a:latin typeface="EYInterstate" panose="02000503020000020004" pitchFamily="2" charset="0"/>
              </a:rPr>
              <a:t> </a:t>
            </a:r>
          </a:p>
        </p:txBody>
      </p:sp>
      <p:sp>
        <p:nvSpPr>
          <p:cNvPr id="43" name="Text Placeholder 7"/>
          <p:cNvSpPr>
            <a:spLocks noGrp="1"/>
          </p:cNvSpPr>
          <p:nvPr>
            <p:ph type="body" sz="quarter" idx="18" hasCustomPrompt="1"/>
          </p:nvPr>
        </p:nvSpPr>
        <p:spPr>
          <a:xfrm>
            <a:off x="457200" y="5224474"/>
            <a:ext cx="2705100" cy="247548"/>
          </a:xfrm>
          <a:prstGeom prst="rect">
            <a:avLst/>
          </a:prstGeom>
        </p:spPr>
        <p:txBody>
          <a:bodyPr lIns="0" tIns="0" rIns="0" bIns="0"/>
          <a:lstStyle>
            <a:lvl1pPr marL="0" indent="0">
              <a:buNone/>
              <a:defRPr sz="1400" b="1" i="0" baseline="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Name</a:t>
            </a:r>
          </a:p>
        </p:txBody>
      </p:sp>
      <p:sp>
        <p:nvSpPr>
          <p:cNvPr id="44" name="Text Placeholder 7"/>
          <p:cNvSpPr>
            <a:spLocks noGrp="1"/>
          </p:cNvSpPr>
          <p:nvPr>
            <p:ph type="body" sz="quarter" idx="19" hasCustomPrompt="1"/>
          </p:nvPr>
        </p:nvSpPr>
        <p:spPr>
          <a:xfrm>
            <a:off x="457200" y="5472022"/>
            <a:ext cx="1752600" cy="547778"/>
          </a:xfrm>
          <a:prstGeom prst="rect">
            <a:avLst/>
          </a:prstGeom>
        </p:spPr>
        <p:txBody>
          <a:bodyPr lIns="0" tIns="0" rIns="0" bIns="0"/>
          <a:lstStyle>
            <a:lvl1pPr marL="0" indent="0">
              <a:buNone/>
              <a:defRPr sz="14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Role or title goes here</a:t>
            </a:r>
          </a:p>
        </p:txBody>
      </p:sp>
      <p:sp>
        <p:nvSpPr>
          <p:cNvPr id="45" name="Text Placeholder 7"/>
          <p:cNvSpPr>
            <a:spLocks noGrp="1"/>
          </p:cNvSpPr>
          <p:nvPr>
            <p:ph type="body" sz="quarter" idx="20" hasCustomPrompt="1"/>
          </p:nvPr>
        </p:nvSpPr>
        <p:spPr>
          <a:xfrm>
            <a:off x="3314700" y="5217072"/>
            <a:ext cx="2705100" cy="247548"/>
          </a:xfrm>
          <a:prstGeom prst="rect">
            <a:avLst/>
          </a:prstGeom>
        </p:spPr>
        <p:txBody>
          <a:bodyPr lIns="0" tIns="0" rIns="0" bIns="0"/>
          <a:lstStyle>
            <a:lvl1pPr marL="0" indent="0">
              <a:buNone/>
              <a:defRPr sz="1400" b="1" i="0" baseline="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Name</a:t>
            </a:r>
          </a:p>
        </p:txBody>
      </p:sp>
      <p:sp>
        <p:nvSpPr>
          <p:cNvPr id="46" name="Text Placeholder 7"/>
          <p:cNvSpPr>
            <a:spLocks noGrp="1"/>
          </p:cNvSpPr>
          <p:nvPr>
            <p:ph type="body" sz="quarter" idx="21" hasCustomPrompt="1"/>
          </p:nvPr>
        </p:nvSpPr>
        <p:spPr>
          <a:xfrm>
            <a:off x="3314700" y="5464620"/>
            <a:ext cx="1752600" cy="547778"/>
          </a:xfrm>
          <a:prstGeom prst="rect">
            <a:avLst/>
          </a:prstGeom>
        </p:spPr>
        <p:txBody>
          <a:bodyPr lIns="0" tIns="0" rIns="0" bIns="0"/>
          <a:lstStyle>
            <a:lvl1pPr marL="0" indent="0">
              <a:buNone/>
              <a:defRPr sz="14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Role or title goes here</a:t>
            </a:r>
          </a:p>
        </p:txBody>
      </p:sp>
      <p:sp>
        <p:nvSpPr>
          <p:cNvPr id="47" name="Text Placeholder 7"/>
          <p:cNvSpPr>
            <a:spLocks noGrp="1"/>
          </p:cNvSpPr>
          <p:nvPr>
            <p:ph type="body" sz="quarter" idx="22" hasCustomPrompt="1"/>
          </p:nvPr>
        </p:nvSpPr>
        <p:spPr>
          <a:xfrm>
            <a:off x="6178550" y="5214610"/>
            <a:ext cx="2698750" cy="247548"/>
          </a:xfrm>
          <a:prstGeom prst="rect">
            <a:avLst/>
          </a:prstGeom>
        </p:spPr>
        <p:txBody>
          <a:bodyPr lIns="0" tIns="0" rIns="0" bIns="0"/>
          <a:lstStyle>
            <a:lvl1pPr marL="0" indent="0">
              <a:buNone/>
              <a:defRPr sz="1400" b="1" i="0" baseline="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Name</a:t>
            </a:r>
          </a:p>
        </p:txBody>
      </p:sp>
      <p:sp>
        <p:nvSpPr>
          <p:cNvPr id="48" name="Text Placeholder 7"/>
          <p:cNvSpPr>
            <a:spLocks noGrp="1"/>
          </p:cNvSpPr>
          <p:nvPr>
            <p:ph type="body" sz="quarter" idx="23" hasCustomPrompt="1"/>
          </p:nvPr>
        </p:nvSpPr>
        <p:spPr>
          <a:xfrm>
            <a:off x="6178550" y="5462158"/>
            <a:ext cx="1752600" cy="547778"/>
          </a:xfrm>
          <a:prstGeom prst="rect">
            <a:avLst/>
          </a:prstGeom>
        </p:spPr>
        <p:txBody>
          <a:bodyPr lIns="0" tIns="0" rIns="0" bIns="0"/>
          <a:lstStyle>
            <a:lvl1pPr marL="0" indent="0">
              <a:buNone/>
              <a:defRPr sz="14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Role or title goes here</a:t>
            </a:r>
          </a:p>
        </p:txBody>
      </p:sp>
      <p:sp>
        <p:nvSpPr>
          <p:cNvPr id="51" name="Text Placeholder 7"/>
          <p:cNvSpPr>
            <a:spLocks noGrp="1"/>
          </p:cNvSpPr>
          <p:nvPr>
            <p:ph type="body" sz="quarter" idx="24" hasCustomPrompt="1"/>
          </p:nvPr>
        </p:nvSpPr>
        <p:spPr>
          <a:xfrm>
            <a:off x="9985375" y="419100"/>
            <a:ext cx="1748676" cy="1790700"/>
          </a:xfrm>
          <a:prstGeom prst="rect">
            <a:avLst/>
          </a:prstGeom>
        </p:spPr>
        <p:txBody>
          <a:bodyPr lIns="0" tIns="0" rIns="0" bIns="0"/>
          <a:lstStyle>
            <a:lvl1pPr marL="0" indent="0">
              <a:buNone/>
              <a:defRPr sz="12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Sender Name</a:t>
            </a:r>
          </a:p>
          <a:p>
            <a:pPr lvl="0"/>
            <a:r>
              <a:rPr lang="en-US" dirty="0"/>
              <a:t>Address Line</a:t>
            </a:r>
          </a:p>
          <a:p>
            <a:pPr lvl="0"/>
            <a:r>
              <a:rPr lang="en-US" dirty="0"/>
              <a:t>Tel: xxx-xxx-</a:t>
            </a:r>
            <a:r>
              <a:rPr lang="en-US" dirty="0" err="1"/>
              <a:t>xxxx</a:t>
            </a:r>
            <a:br>
              <a:rPr lang="en-US" dirty="0"/>
            </a:br>
            <a:r>
              <a:rPr lang="en-US" dirty="0"/>
              <a:t>Fax: xxx-xxx-</a:t>
            </a:r>
            <a:r>
              <a:rPr lang="en-US" dirty="0" err="1"/>
              <a:t>xxxx</a:t>
            </a:r>
            <a:br>
              <a:rPr lang="en-US" dirty="0"/>
            </a:br>
            <a:r>
              <a:rPr lang="en-US" dirty="0" err="1"/>
              <a:t>URL DELETED</a:t>
            </a:r>
            <a:endParaRPr lang="en-US" dirty="0"/>
          </a:p>
        </p:txBody>
      </p:sp>
      <p:sp>
        <p:nvSpPr>
          <p:cNvPr id="12" name="Text Placeholder 11"/>
          <p:cNvSpPr>
            <a:spLocks noGrp="1"/>
          </p:cNvSpPr>
          <p:nvPr>
            <p:ph type="body" sz="quarter" idx="25" hasCustomPrompt="1"/>
          </p:nvPr>
        </p:nvSpPr>
        <p:spPr>
          <a:xfrm>
            <a:off x="457200" y="1409700"/>
            <a:ext cx="8420100" cy="3657600"/>
          </a:xfrm>
          <a:prstGeom prst="rect">
            <a:avLst/>
          </a:prstGeom>
        </p:spPr>
        <p:txBody>
          <a:bodyPr/>
          <a:lstStyle>
            <a:lvl1pPr marL="0" indent="0">
              <a:spcBef>
                <a:spcPts val="1000"/>
              </a:spcBef>
              <a:buFontTx/>
              <a:buNone/>
              <a:defRPr sz="2800">
                <a:latin typeface="EYInterstate" panose="02000503020000020004" pitchFamily="2" charset="0"/>
              </a:defRPr>
            </a:lvl1pPr>
          </a:lstStyle>
          <a:p>
            <a:pPr>
              <a:spcBef>
                <a:spcPts val="1000"/>
              </a:spcBef>
            </a:pPr>
            <a:r>
              <a:rPr lang="en-US" sz="1200" b="0" i="0" kern="1200" dirty="0" err="1">
                <a:solidFill>
                  <a:schemeClr val="tx1"/>
                </a:solidFill>
                <a:effectLst/>
                <a:latin typeface="EYInterstate Light" charset="0"/>
                <a:ea typeface="EYInterstate Light" charset="0"/>
                <a:cs typeface="EYInterstate Light" charset="0"/>
              </a:rPr>
              <a:t>Lorem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ipsum</a:t>
            </a:r>
            <a:r>
              <a:rPr lang="en-US" sz="1200" b="0" i="0" kern="1200" dirty="0">
                <a:solidFill>
                  <a:schemeClr val="tx1"/>
                </a:solidFill>
                <a:effectLst/>
                <a:latin typeface="EYInterstate Light" charset="0"/>
                <a:ea typeface="EYInterstate Light" charset="0"/>
                <a:cs typeface="EYInterstate Light" charset="0"/>
              </a:rPr>
              <a:t> dolor sit </a:t>
            </a:r>
            <a:r>
              <a:rPr lang="en-US" sz="1200" b="0" i="0" kern="1200" dirty="0" err="1">
                <a:solidFill>
                  <a:schemeClr val="tx1"/>
                </a:solidFill>
                <a:effectLst/>
                <a:latin typeface="EYInterstate Light" charset="0"/>
                <a:ea typeface="EYInterstate Light" charset="0"/>
                <a:cs typeface="EYInterstate Light" charset="0"/>
              </a:rPr>
              <a:t>amet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consectetur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adipiscing</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elit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Mauris</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ultrices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leo</a:t>
            </a:r>
            <a:r>
              <a:rPr lang="en-US" sz="1200" b="0" i="0" kern="1200" dirty="0">
                <a:solidFill>
                  <a:schemeClr val="tx1"/>
                </a:solidFill>
                <a:effectLst/>
                <a:latin typeface="EYInterstate Light" charset="0"/>
                <a:ea typeface="EYInterstate Light" charset="0"/>
                <a:cs typeface="EYInterstate Light" charset="0"/>
              </a:rPr>
              <a:t>, at </a:t>
            </a:r>
            <a:r>
              <a:rPr lang="en-US" sz="1200" b="0" i="0" kern="1200" dirty="0" err="1">
                <a:solidFill>
                  <a:schemeClr val="tx1"/>
                </a:solidFill>
                <a:effectLst/>
                <a:latin typeface="EYInterstate Light" charset="0"/>
                <a:ea typeface="EYInterstate Light" charset="0"/>
                <a:cs typeface="EYInterstate Light" charset="0"/>
              </a:rPr>
              <a:t>feugiat</a:t>
            </a:r>
            <a:r>
              <a:rPr lang="en-US" sz="1200" b="0" i="0" kern="1200" dirty="0">
                <a:solidFill>
                  <a:schemeClr val="tx1"/>
                </a:solidFill>
                <a:effectLst/>
                <a:latin typeface="EYInterstate Light" charset="0"/>
                <a:ea typeface="EYInterstate Light" charset="0"/>
                <a:cs typeface="EYInterstate Light" charset="0"/>
              </a:rPr>
              <a:t> dolor. </a:t>
            </a:r>
            <a:r>
              <a:rPr lang="en-US" sz="1200" b="0" i="0" kern="1200" dirty="0" err="1">
                <a:solidFill>
                  <a:schemeClr val="tx1"/>
                </a:solidFill>
                <a:effectLst/>
                <a:latin typeface="EYInterstate Light" charset="0"/>
                <a:ea typeface="EYInterstate Light" charset="0"/>
                <a:cs typeface="EYInterstate Light" charset="0"/>
              </a:rPr>
              <a:t>Nunc</a:t>
            </a:r>
            <a:r>
              <a:rPr lang="en-US" sz="1200" b="0" i="0" kern="1200" dirty="0">
                <a:solidFill>
                  <a:schemeClr val="tx1"/>
                </a:solidFill>
                <a:effectLst/>
                <a:latin typeface="EYInterstate Light" charset="0"/>
                <a:ea typeface="EYInterstate Light" charset="0"/>
                <a:cs typeface="EYInterstate Light" charset="0"/>
              </a:rPr>
              <a:t> et </a:t>
            </a:r>
            <a:r>
              <a:rPr lang="en-US" sz="1200" b="0" i="0" kern="1200" dirty="0" err="1">
                <a:solidFill>
                  <a:schemeClr val="tx1"/>
                </a:solidFill>
                <a:effectLst/>
                <a:latin typeface="EYInterstate Light" charset="0"/>
                <a:ea typeface="EYInterstate Light" charset="0"/>
                <a:cs typeface="EYInterstate Light" charset="0"/>
              </a:rPr>
              <a:t>feugiat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metus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Nulla</a:t>
            </a:r>
            <a:r>
              <a:rPr lang="en-US" sz="1200" b="0" i="0" kern="1200" dirty="0">
                <a:solidFill>
                  <a:schemeClr val="tx1"/>
                </a:solidFill>
                <a:effectLst/>
                <a:latin typeface="EYInterstate Light" charset="0"/>
                <a:ea typeface="EYInterstate Light" charset="0"/>
                <a:cs typeface="EYInterstate Light" charset="0"/>
              </a:rPr>
              <a:t> tempus </a:t>
            </a:r>
            <a:r>
              <a:rPr lang="en-US" sz="1200" b="0" i="0" kern="1200" dirty="0" err="1">
                <a:solidFill>
                  <a:schemeClr val="tx1"/>
                </a:solidFill>
                <a:effectLst/>
                <a:latin typeface="EYInterstate Light" charset="0"/>
                <a:ea typeface="EYInterstate Light" charset="0"/>
                <a:cs typeface="EYInterstate Light" charset="0"/>
              </a:rPr>
              <a:t>fermentum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tristique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Fusce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sed</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sem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mattis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mi sit </a:t>
            </a:r>
            <a:r>
              <a:rPr lang="en-US" sz="1200" b="0" i="0" kern="1200" dirty="0" err="1">
                <a:solidFill>
                  <a:schemeClr val="tx1"/>
                </a:solidFill>
                <a:effectLst/>
                <a:latin typeface="EYInterstate Light" charset="0"/>
                <a:ea typeface="EYInterstate Light" charset="0"/>
                <a:cs typeface="EYInterstate Light" charset="0"/>
              </a:rPr>
              <a:t>amet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ultrices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metus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ultrices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sagittis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justo</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ut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gravida</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elit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non. </a:t>
            </a:r>
            <a:r>
              <a:rPr lang="en-US" sz="1200" b="0" i="0" kern="1200" dirty="0" err="1">
                <a:solidFill>
                  <a:schemeClr val="tx1"/>
                </a:solidFill>
                <a:effectLst/>
                <a:latin typeface="EYInterstate Light" charset="0"/>
                <a:ea typeface="EYInterstate Light" charset="0"/>
                <a:cs typeface="EYInterstate Light" charset="0"/>
              </a:rPr>
              <a:t>Sed</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est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metus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accumsan</a:t>
            </a:r>
            <a:r>
              <a:rPr lang="en-US" sz="1200" b="0" i="0" kern="1200" dirty="0">
                <a:solidFill>
                  <a:schemeClr val="tx1"/>
                </a:solidFill>
                <a:effectLst/>
                <a:latin typeface="EYInterstate Light" charset="0"/>
                <a:ea typeface="EYInterstate Light" charset="0"/>
                <a:cs typeface="EYInterstate Light" charset="0"/>
              </a:rPr>
              <a:t> in </a:t>
            </a:r>
            <a:r>
              <a:rPr lang="en-US" sz="1200" b="0" i="0" kern="1200" dirty="0" err="1">
                <a:solidFill>
                  <a:schemeClr val="tx1"/>
                </a:solidFill>
                <a:effectLst/>
                <a:latin typeface="EYInterstate Light" charset="0"/>
                <a:ea typeface="EYInterstate Light" charset="0"/>
                <a:cs typeface="EYInterstate Light" charset="0"/>
              </a:rPr>
              <a:t>iaculis</a:t>
            </a:r>
            <a:r>
              <a:rPr lang="en-US" sz="1200" b="0" i="0" kern="1200" dirty="0">
                <a:solidFill>
                  <a:schemeClr val="tx1"/>
                </a:solidFill>
                <a:effectLst/>
                <a:latin typeface="EYInterstate Light" charset="0"/>
                <a:ea typeface="EYInterstate Light" charset="0"/>
                <a:cs typeface="EYInterstate Light" charset="0"/>
              </a:rPr>
              <a:t> in, </a:t>
            </a:r>
            <a:r>
              <a:rPr lang="en-US" sz="1200" b="0" i="0" kern="1200" dirty="0" err="1">
                <a:solidFill>
                  <a:schemeClr val="tx1"/>
                </a:solidFill>
                <a:effectLst/>
                <a:latin typeface="EYInterstate Light" charset="0"/>
                <a:ea typeface="EYInterstate Light" charset="0"/>
                <a:cs typeface="EYInterstate Light" charset="0"/>
              </a:rPr>
              <a:t>tempor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ut</a:t>
            </a:r>
            <a:r>
              <a:rPr lang="en-US" sz="1200" b="0" i="0" kern="1200" dirty="0">
                <a:solidFill>
                  <a:schemeClr val="tx1"/>
                </a:solidFill>
                <a:effectLst/>
                <a:latin typeface="EYInterstate Light" charset="0"/>
                <a:ea typeface="EYInterstate Light" charset="0"/>
                <a:cs typeface="EYInterstate Light" charset="0"/>
              </a:rPr>
              <a:t> ante. </a:t>
            </a:r>
            <a:r>
              <a:rPr lang="en-US" sz="1200" b="0" i="0" kern="1200" dirty="0" err="1">
                <a:solidFill>
                  <a:schemeClr val="tx1"/>
                </a:solidFill>
                <a:effectLst/>
                <a:latin typeface="EYInterstate Light" charset="0"/>
                <a:ea typeface="EYInterstate Light" charset="0"/>
                <a:cs typeface="EYInterstate Light" charset="0"/>
              </a:rPr>
              <a:t>Pellentesque</a:t>
            </a:r>
            <a:r>
              <a:rPr lang="en-US" sz="1200" b="0" i="0" kern="1200" dirty="0">
                <a:solidFill>
                  <a:schemeClr val="tx1"/>
                </a:solidFill>
                <a:effectLst/>
                <a:latin typeface="EYInterstate Light" charset="0"/>
                <a:ea typeface="EYInterstate Light" charset="0"/>
                <a:cs typeface="EYInterstate Light" charset="0"/>
              </a:rPr>
              <a:t> in </a:t>
            </a:r>
            <a:r>
              <a:rPr lang="en-US" sz="1200" b="0" i="0" kern="1200" dirty="0" err="1">
                <a:solidFill>
                  <a:schemeClr val="tx1"/>
                </a:solidFill>
                <a:effectLst/>
                <a:latin typeface="EYInterstate Light" charset="0"/>
                <a:ea typeface="EYInterstate Light" charset="0"/>
                <a:cs typeface="EYInterstate Light" charset="0"/>
              </a:rPr>
              <a:t>sapien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turpis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Mauris</a:t>
            </a:r>
            <a:r>
              <a:rPr lang="en-US" sz="1200" b="0" i="0" kern="1200" dirty="0">
                <a:solidFill>
                  <a:schemeClr val="tx1"/>
                </a:solidFill>
                <a:effectLst/>
                <a:latin typeface="EYInterstate Light" charset="0"/>
                <a:ea typeface="EYInterstate Light" charset="0"/>
                <a:cs typeface="EYInterstate Light" charset="0"/>
              </a:rPr>
              <a:t> ac </a:t>
            </a:r>
            <a:r>
              <a:rPr lang="en-US" sz="1200" b="0" i="0" kern="1200" dirty="0" err="1">
                <a:solidFill>
                  <a:schemeClr val="tx1"/>
                </a:solidFill>
                <a:effectLst/>
                <a:latin typeface="EYInterstate Light" charset="0"/>
                <a:ea typeface="EYInterstate Light" charset="0"/>
                <a:cs typeface="EYInterstate Light" charset="0"/>
              </a:rPr>
              <a:t>blandit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turpis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Donec</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eget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velit</a:t>
            </a:r>
            <a:r>
              <a:rPr lang="en-US" sz="1200" b="0" i="0" kern="1200" dirty="0">
                <a:solidFill>
                  <a:schemeClr val="tx1"/>
                </a:solidFill>
                <a:effectLst/>
                <a:latin typeface="EYInterstate Light" charset="0"/>
                <a:ea typeface="EYInterstate Light" charset="0"/>
                <a:cs typeface="EYInterstate Light" charset="0"/>
              </a:rPr>
              <a:t> ligula. </a:t>
            </a:r>
            <a:r>
              <a:rPr lang="en-US" sz="1200" b="0" i="0" kern="1200" dirty="0" err="1">
                <a:solidFill>
                  <a:schemeClr val="tx1"/>
                </a:solidFill>
                <a:effectLst/>
                <a:latin typeface="EYInterstate Light" charset="0"/>
                <a:ea typeface="EYInterstate Light" charset="0"/>
                <a:cs typeface="EYInterstate Light" charset="0"/>
              </a:rPr>
              <a:t>Nullam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molestie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placerat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arcu</a:t>
            </a:r>
            <a:r>
              <a:rPr lang="en-US" sz="1200" b="0" i="0" kern="1200" dirty="0">
                <a:solidFill>
                  <a:schemeClr val="tx1"/>
                </a:solidFill>
                <a:effectLst/>
                <a:latin typeface="EYInterstate Light" charset="0"/>
                <a:ea typeface="EYInterstate Light" charset="0"/>
                <a:cs typeface="EYInterstate Light" charset="0"/>
              </a:rPr>
              <a:t>, ac </a:t>
            </a:r>
            <a:r>
              <a:rPr lang="en-US" sz="1200" b="0" i="0" kern="1200" dirty="0" err="1">
                <a:solidFill>
                  <a:schemeClr val="tx1"/>
                </a:solidFill>
                <a:effectLst/>
                <a:latin typeface="EYInterstate Light" charset="0"/>
                <a:ea typeface="EYInterstate Light" charset="0"/>
                <a:cs typeface="EYInterstate Light" charset="0"/>
              </a:rPr>
              <a:t>imperdiet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orci</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sollicitudin</a:t>
            </a:r>
            <a:r>
              <a:rPr lang="en-US" sz="1200" b="0" i="0" kern="1200" dirty="0">
                <a:solidFill>
                  <a:schemeClr val="tx1"/>
                </a:solidFill>
                <a:effectLst/>
                <a:latin typeface="EYInterstate Light" charset="0"/>
                <a:ea typeface="EYInterstate Light" charset="0"/>
                <a:cs typeface="EYInterstate Light" charset="0"/>
              </a:rPr>
              <a:t> non. </a:t>
            </a:r>
            <a:r>
              <a:rPr lang="en-US" sz="1200" b="0" i="0" kern="1200" dirty="0" err="1">
                <a:solidFill>
                  <a:schemeClr val="tx1"/>
                </a:solidFill>
                <a:effectLst/>
                <a:latin typeface="EYInterstate Light" charset="0"/>
                <a:ea typeface="EYInterstate Light" charset="0"/>
                <a:cs typeface="EYInterstate Light" charset="0"/>
              </a:rPr>
              <a:t>Aenean</a:t>
            </a:r>
            <a:r>
              <a:rPr lang="en-US" sz="1200" b="0" i="0" kern="1200" dirty="0">
                <a:solidFill>
                  <a:schemeClr val="tx1"/>
                </a:solidFill>
                <a:effectLst/>
                <a:latin typeface="EYInterstate Light" charset="0"/>
                <a:ea typeface="EYInterstate Light" charset="0"/>
                <a:cs typeface="EYInterstate Light" charset="0"/>
              </a:rPr>
              <a:t> in mi </a:t>
            </a:r>
            <a:r>
              <a:rPr lang="en-US" sz="1200" b="0" i="0" kern="1200" dirty="0" err="1">
                <a:solidFill>
                  <a:schemeClr val="tx1"/>
                </a:solidFill>
                <a:effectLst/>
                <a:latin typeface="EYInterstate Light" charset="0"/>
                <a:ea typeface="EYInterstate Light" charset="0"/>
                <a:cs typeface="EYInterstate Light" charset="0"/>
              </a:rPr>
              <a:t>risus</a:t>
            </a:r>
            <a:r>
              <a:rPr lang="en-US" sz="1200" b="0" i="0" kern="1200" dirty="0">
                <a:solidFill>
                  <a:schemeClr val="tx1"/>
                </a:solidFill>
                <a:effectLst/>
                <a:latin typeface="EYInterstate Light" charset="0"/>
                <a:ea typeface="EYInterstate Light" charset="0"/>
                <a:cs typeface="EYInterstate Light" charset="0"/>
              </a:rPr>
              <a:t>.</a:t>
            </a:r>
          </a:p>
          <a:p>
            <a:pPr marL="285750" indent="-285750">
              <a:spcBef>
                <a:spcPts val="1000"/>
              </a:spcBef>
              <a:buFont typeface="Arial" charset="0"/>
              <a:buChar char="•"/>
            </a:pPr>
            <a:r>
              <a:rPr lang="en-US" sz="1200" b="0" i="0" kern="1200" dirty="0" err="1">
                <a:solidFill>
                  <a:schemeClr val="tx1"/>
                </a:solidFill>
                <a:effectLst/>
                <a:latin typeface="EYInterstate Light" charset="0"/>
                <a:ea typeface="EYInterstate Light" charset="0"/>
                <a:cs typeface="EYInterstate Light" charset="0"/>
              </a:rPr>
              <a:t>Quisque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vel</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justo</a:t>
            </a:r>
            <a:r>
              <a:rPr lang="en-US" sz="1200" b="0" i="0" kern="1200" dirty="0">
                <a:solidFill>
                  <a:schemeClr val="tx1"/>
                </a:solidFill>
                <a:effectLst/>
                <a:latin typeface="EYInterstate Light" charset="0"/>
                <a:ea typeface="EYInterstate Light" charset="0"/>
                <a:cs typeface="EYInterstate Light" charset="0"/>
              </a:rPr>
              <a:t> lacus.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lorem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enim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egestas</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malesuada</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eu</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blandit</a:t>
            </a:r>
            <a:r>
              <a:rPr lang="en-US" sz="1200" b="0" i="0" kern="1200" dirty="0">
                <a:solidFill>
                  <a:schemeClr val="tx1"/>
                </a:solidFill>
                <a:effectLst/>
                <a:latin typeface="EYInterstate Light" charset="0"/>
                <a:ea typeface="EYInterstate Light" charset="0"/>
                <a:cs typeface="EYInterstate Light" charset="0"/>
              </a:rPr>
              <a:t> a dolor. </a:t>
            </a:r>
          </a:p>
          <a:p>
            <a:pPr marL="285750" indent="-285750">
              <a:spcBef>
                <a:spcPts val="1000"/>
              </a:spcBef>
              <a:buFont typeface="Arial" charset="0"/>
              <a:buChar char="•"/>
            </a:pPr>
            <a:r>
              <a:rPr lang="en-US" sz="1200" b="0" i="0" kern="1200" dirty="0" err="1">
                <a:solidFill>
                  <a:schemeClr val="tx1"/>
                </a:solidFill>
                <a:effectLst/>
                <a:latin typeface="EYInterstate Light" charset="0"/>
                <a:ea typeface="EYInterstate Light" charset="0"/>
                <a:cs typeface="EYInterstate Light" charset="0"/>
              </a:rPr>
              <a:t>Aenean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posuere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sapien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eu</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arcu</a:t>
            </a:r>
            <a:r>
              <a:rPr lang="en-US" sz="1200" b="0" i="0" kern="1200" dirty="0">
                <a:solidFill>
                  <a:schemeClr val="tx1"/>
                </a:solidFill>
                <a:effectLst/>
                <a:latin typeface="EYInterstate Light" charset="0"/>
                <a:ea typeface="EYInterstate Light" charset="0"/>
                <a:cs typeface="EYInterstate Light" charset="0"/>
              </a:rPr>
              <a:t> semper </a:t>
            </a:r>
            <a:r>
              <a:rPr lang="en-US" sz="1200" b="0" i="0" kern="1200" dirty="0" err="1">
                <a:solidFill>
                  <a:schemeClr val="tx1"/>
                </a:solidFill>
                <a:effectLst/>
                <a:latin typeface="EYInterstate Light" charset="0"/>
                <a:ea typeface="EYInterstate Light" charset="0"/>
                <a:cs typeface="EYInterstate Light" charset="0"/>
              </a:rPr>
              <a:t>bibendum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quis</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turpis</a:t>
            </a:r>
            <a:r>
              <a:rPr lang="en-US" sz="1200" b="0" i="0" kern="1200" dirty="0">
                <a:solidFill>
                  <a:schemeClr val="tx1"/>
                </a:solidFill>
                <a:effectLst/>
                <a:latin typeface="EYInterstate Light" charset="0"/>
                <a:ea typeface="EYInterstate Light" charset="0"/>
                <a:cs typeface="EYInterstate Light" charset="0"/>
              </a:rPr>
              <a:t>. </a:t>
            </a:r>
          </a:p>
          <a:p>
            <a:pPr marL="285750" indent="-285750">
              <a:spcBef>
                <a:spcPts val="1000"/>
              </a:spcBef>
              <a:buFont typeface="Arial" charset="0"/>
              <a:buChar char="•"/>
            </a:pPr>
            <a:r>
              <a:rPr lang="en-US" sz="1200" b="0" i="0" kern="1200" dirty="0" err="1">
                <a:solidFill>
                  <a:schemeClr val="tx1"/>
                </a:solidFill>
                <a:effectLst/>
                <a:latin typeface="EYInterstate Light" charset="0"/>
                <a:ea typeface="EYInterstate Light" charset="0"/>
                <a:cs typeface="EYInterstate Light" charset="0"/>
              </a:rPr>
              <a:t>Phasellus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quis</a:t>
            </a:r>
            <a:r>
              <a:rPr lang="en-US" sz="1200" b="0" i="0" kern="1200" dirty="0">
                <a:solidFill>
                  <a:schemeClr val="tx1"/>
                </a:solidFill>
                <a:effectLst/>
                <a:latin typeface="EYInterstate Light" charset="0"/>
                <a:ea typeface="EYInterstate Light" charset="0"/>
                <a:cs typeface="EYInterstate Light" charset="0"/>
              </a:rPr>
              <a:t> libero </a:t>
            </a:r>
            <a:r>
              <a:rPr lang="en-US" sz="1200" b="0" i="0" kern="1200" dirty="0" err="1">
                <a:solidFill>
                  <a:schemeClr val="tx1"/>
                </a:solidFill>
                <a:effectLst/>
                <a:latin typeface="EYInterstate Light" charset="0"/>
                <a:ea typeface="EYInterstate Light" charset="0"/>
                <a:cs typeface="EYInterstate Light" charset="0"/>
              </a:rPr>
              <a:t>quis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nisl</a:t>
            </a:r>
            <a:r>
              <a:rPr lang="en-US" sz="1200" b="0" i="0" kern="1200" dirty="0">
                <a:solidFill>
                  <a:schemeClr val="tx1"/>
                </a:solidFill>
                <a:effectLst/>
                <a:latin typeface="EYInterstate Light" charset="0"/>
                <a:ea typeface="EYInterstate Light" charset="0"/>
                <a:cs typeface="EYInterstate Light" charset="0"/>
              </a:rPr>
              <a:t> porta </a:t>
            </a:r>
            <a:r>
              <a:rPr lang="en-US" sz="1200" b="0" i="0" kern="1200" dirty="0" err="1">
                <a:solidFill>
                  <a:schemeClr val="tx1"/>
                </a:solidFill>
                <a:effectLst/>
                <a:latin typeface="EYInterstate Light" charset="0"/>
                <a:ea typeface="EYInterstate Light" charset="0"/>
                <a:cs typeface="EYInterstate Light" charset="0"/>
              </a:rPr>
              <a:t>volutpat</a:t>
            </a:r>
            <a:r>
              <a:rPr lang="en-US" sz="1200" b="0" i="0" kern="1200" dirty="0">
                <a:solidFill>
                  <a:schemeClr val="tx1"/>
                </a:solidFill>
                <a:effectLst/>
                <a:latin typeface="EYInterstate Light" charset="0"/>
                <a:ea typeface="EYInterstate Light" charset="0"/>
                <a:cs typeface="EYInterstate Light" charset="0"/>
              </a:rPr>
              <a:t>. </a:t>
            </a:r>
          </a:p>
          <a:p>
            <a:pPr marL="285750" indent="-285750">
              <a:spcBef>
                <a:spcPts val="1000"/>
              </a:spcBef>
              <a:buFont typeface="Arial" charset="0"/>
              <a:buChar char="•"/>
            </a:pPr>
            <a:r>
              <a:rPr lang="en-US" sz="1200" b="0" i="0" kern="1200" dirty="0" err="1">
                <a:solidFill>
                  <a:schemeClr val="tx1"/>
                </a:solidFill>
                <a:effectLst/>
                <a:latin typeface="EYInterstate Light" charset="0"/>
                <a:ea typeface="EYInterstate Light" charset="0"/>
                <a:cs typeface="EYInterstate Light" charset="0"/>
              </a:rPr>
              <a:t>Curabitur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elit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justo</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ullamcorper</a:t>
            </a:r>
            <a:r>
              <a:rPr lang="en-US" sz="1200" b="0" i="0" kern="1200" dirty="0">
                <a:solidFill>
                  <a:schemeClr val="tx1"/>
                </a:solidFill>
                <a:effectLst/>
                <a:latin typeface="EYInterstate Light" charset="0"/>
                <a:ea typeface="EYInterstate Light" charset="0"/>
                <a:cs typeface="EYInterstate Light" charset="0"/>
              </a:rPr>
              <a:t> et </a:t>
            </a:r>
            <a:r>
              <a:rPr lang="en-US" sz="1200" b="0" i="0" kern="1200" dirty="0" err="1">
                <a:solidFill>
                  <a:schemeClr val="tx1"/>
                </a:solidFill>
                <a:effectLst/>
                <a:latin typeface="EYInterstate Light" charset="0"/>
                <a:ea typeface="EYInterstate Light" charset="0"/>
                <a:cs typeface="EYInterstate Light" charset="0"/>
              </a:rPr>
              <a:t>ornare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pellentesque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aliquam</a:t>
            </a:r>
            <a:r>
              <a:rPr lang="en-US" sz="1200" b="0" i="0" kern="1200" dirty="0">
                <a:solidFill>
                  <a:schemeClr val="tx1"/>
                </a:solidFill>
                <a:effectLst/>
                <a:latin typeface="EYInterstate Light" charset="0"/>
                <a:ea typeface="EYInterstate Light" charset="0"/>
                <a:cs typeface="EYInterstate Light" charset="0"/>
              </a:rPr>
              <a:t> id </a:t>
            </a:r>
            <a:r>
              <a:rPr lang="en-US" sz="1200" b="0" i="0" kern="1200" dirty="0" err="1">
                <a:solidFill>
                  <a:schemeClr val="tx1"/>
                </a:solidFill>
                <a:effectLst/>
                <a:latin typeface="EYInterstate Light" charset="0"/>
                <a:ea typeface="EYInterstate Light" charset="0"/>
                <a:cs typeface="EYInterstate Light" charset="0"/>
              </a:rPr>
              <a:t>erat</a:t>
            </a:r>
            <a:r>
              <a:rPr lang="en-US" sz="1200" b="0" i="0" kern="1200" dirty="0">
                <a:solidFill>
                  <a:schemeClr val="tx1"/>
                </a:solidFill>
                <a:effectLst/>
                <a:latin typeface="EYInterstate Light" charset="0"/>
                <a:ea typeface="EYInterstate Light" charset="0"/>
                <a:cs typeface="EYInterstate Light" charset="0"/>
              </a:rPr>
              <a:t>. </a:t>
            </a:r>
          </a:p>
          <a:p>
            <a:pPr marL="285750" indent="-285750">
              <a:spcBef>
                <a:spcPts val="1000"/>
              </a:spcBef>
              <a:buFont typeface="Arial" charset="0"/>
              <a:buChar char="•"/>
            </a:pPr>
            <a:r>
              <a:rPr lang="en-US" sz="1200" b="0" i="0" kern="1200" dirty="0" err="1">
                <a:solidFill>
                  <a:schemeClr val="tx1"/>
                </a:solidFill>
                <a:effectLst/>
                <a:latin typeface="EYInterstate Light" charset="0"/>
                <a:ea typeface="EYInterstate Light" charset="0"/>
                <a:cs typeface="EYInterstate Light" charset="0"/>
              </a:rPr>
              <a:t>Quisque</a:t>
            </a:r>
            <a:r>
              <a:rPr lang="en-US" sz="1200" b="0" i="0" kern="1200" dirty="0">
                <a:solidFill>
                  <a:schemeClr val="tx1"/>
                </a:solidFill>
                <a:effectLst/>
                <a:latin typeface="EYInterstate Light" charset="0"/>
                <a:ea typeface="EYInterstate Light" charset="0"/>
                <a:cs typeface="EYInterstate Light" charset="0"/>
              </a:rPr>
              <a:t> in </a:t>
            </a:r>
            <a:r>
              <a:rPr lang="en-US" sz="1200" b="0" i="0" kern="1200" dirty="0" err="1">
                <a:solidFill>
                  <a:schemeClr val="tx1"/>
                </a:solidFill>
                <a:effectLst/>
                <a:latin typeface="EYInterstate Light" charset="0"/>
                <a:ea typeface="EYInterstate Light" charset="0"/>
                <a:cs typeface="EYInterstate Light" charset="0"/>
              </a:rPr>
              <a:t>nibh</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cursus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congue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nibh</a:t>
            </a:r>
            <a:r>
              <a:rPr lang="en-US" sz="1200" b="0" i="0" kern="1200" dirty="0">
                <a:solidFill>
                  <a:schemeClr val="tx1"/>
                </a:solidFill>
                <a:effectLst/>
                <a:latin typeface="EYInterstate Light" charset="0"/>
                <a:ea typeface="EYInterstate Light" charset="0"/>
                <a:cs typeface="EYInterstate Light" charset="0"/>
              </a:rPr>
              <a:t> id, </a:t>
            </a:r>
            <a:r>
              <a:rPr lang="en-US" sz="1200" b="0" i="0" kern="1200" dirty="0" err="1">
                <a:solidFill>
                  <a:schemeClr val="tx1"/>
                </a:solidFill>
                <a:effectLst/>
                <a:latin typeface="EYInterstate Light" charset="0"/>
                <a:ea typeface="EYInterstate Light" charset="0"/>
                <a:cs typeface="EYInterstate Light" charset="0"/>
              </a:rPr>
              <a:t>tincidunt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justo</a:t>
            </a:r>
            <a:r>
              <a:rPr lang="en-US" sz="1200" b="0" i="0" kern="1200" dirty="0">
                <a:solidFill>
                  <a:schemeClr val="tx1"/>
                </a:solidFill>
                <a:effectLst/>
                <a:latin typeface="EYInterstate Light" charset="0"/>
                <a:ea typeface="EYInterstate Light" charset="0"/>
                <a:cs typeface="EYInterstate Light" charset="0"/>
              </a:rPr>
              <a:t>. Nam at </a:t>
            </a:r>
            <a:r>
              <a:rPr lang="en-US" sz="1200" b="0" i="0" kern="1200" dirty="0" err="1">
                <a:solidFill>
                  <a:schemeClr val="tx1"/>
                </a:solidFill>
                <a:effectLst/>
                <a:latin typeface="EYInterstate Light" charset="0"/>
                <a:ea typeface="EYInterstate Light" charset="0"/>
                <a:cs typeface="EYInterstate Light" charset="0"/>
              </a:rPr>
              <a:t>mollis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eros</a:t>
            </a:r>
            <a:r>
              <a:rPr lang="en-US" sz="1200" b="0" i="0" kern="1200" dirty="0">
                <a:solidFill>
                  <a:schemeClr val="tx1"/>
                </a:solidFill>
                <a:effectLst/>
                <a:latin typeface="EYInterstate Light" charset="0"/>
                <a:ea typeface="EYInterstate Light" charset="0"/>
                <a:cs typeface="EYInterstate Light" charset="0"/>
              </a:rPr>
              <a:t>. </a:t>
            </a:r>
          </a:p>
          <a:p>
            <a:pPr>
              <a:spcBef>
                <a:spcPts val="1000"/>
              </a:spcBef>
            </a:pPr>
            <a:r>
              <a:rPr lang="en-US" sz="1200" b="0" i="0" kern="1200" dirty="0" err="1">
                <a:solidFill>
                  <a:schemeClr val="tx1"/>
                </a:solidFill>
                <a:effectLst/>
                <a:latin typeface="EYInterstate Light" charset="0"/>
                <a:ea typeface="EYInterstate Light" charset="0"/>
                <a:cs typeface="EYInterstate Light" charset="0"/>
              </a:rPr>
              <a:t>Nulla</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hendrerit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lectus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vel</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augue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rhoncus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pretium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Proin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pulvinar</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erat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sed</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aliquam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Suspendisse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vel</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vulputate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ipsum</a:t>
            </a:r>
            <a:r>
              <a:rPr lang="en-US" sz="1200" b="0" i="0" kern="1200" dirty="0">
                <a:solidFill>
                  <a:schemeClr val="tx1"/>
                </a:solidFill>
                <a:effectLst/>
                <a:latin typeface="EYInterstate Light" charset="0"/>
                <a:ea typeface="EYInterstate Light" charset="0"/>
                <a:cs typeface="EYInterstate Light" charset="0"/>
              </a:rPr>
              <a:t>. Nam </a:t>
            </a:r>
            <a:r>
              <a:rPr lang="en-US" sz="1200" b="0" i="0" kern="1200" dirty="0" err="1">
                <a:solidFill>
                  <a:schemeClr val="tx1"/>
                </a:solidFill>
                <a:effectLst/>
                <a:latin typeface="EYInterstate Light" charset="0"/>
                <a:ea typeface="EYInterstate Light" charset="0"/>
                <a:cs typeface="EYInterstate Light" charset="0"/>
              </a:rPr>
              <a:t>eget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erat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neque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Sed</a:t>
            </a:r>
            <a:r>
              <a:rPr lang="en-US" sz="1200" b="0" i="0" kern="1200" dirty="0">
                <a:solidFill>
                  <a:schemeClr val="tx1"/>
                </a:solidFill>
                <a:effectLst/>
                <a:latin typeface="EYInterstate Light" charset="0"/>
                <a:ea typeface="EYInterstate Light" charset="0"/>
                <a:cs typeface="EYInterstate Light" charset="0"/>
              </a:rPr>
              <a:t> magna </a:t>
            </a:r>
            <a:r>
              <a:rPr lang="en-US" sz="1200" b="0" i="0" kern="1200" dirty="0" err="1">
                <a:solidFill>
                  <a:schemeClr val="tx1"/>
                </a:solidFill>
                <a:effectLst/>
                <a:latin typeface="EYInterstate Light" charset="0"/>
                <a:ea typeface="EYInterstate Light" charset="0"/>
                <a:cs typeface="EYInterstate Light" charset="0"/>
              </a:rPr>
              <a:t>ipsum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porttitor</a:t>
            </a:r>
            <a:r>
              <a:rPr lang="en-US" sz="1200" b="0" i="0" kern="1200" dirty="0">
                <a:solidFill>
                  <a:schemeClr val="tx1"/>
                </a:solidFill>
                <a:effectLst/>
                <a:latin typeface="EYInterstate Light" charset="0"/>
                <a:ea typeface="EYInterstate Light" charset="0"/>
                <a:cs typeface="EYInterstate Light" charset="0"/>
              </a:rPr>
              <a:t> id </a:t>
            </a:r>
            <a:r>
              <a:rPr lang="en-US" sz="1200" b="0" i="0" kern="1200" dirty="0" err="1">
                <a:solidFill>
                  <a:schemeClr val="tx1"/>
                </a:solidFill>
                <a:effectLst/>
                <a:latin typeface="EYInterstate Light" charset="0"/>
                <a:ea typeface="EYInterstate Light" charset="0"/>
                <a:cs typeface="EYInterstate Light" charset="0"/>
              </a:rPr>
              <a:t>felis</a:t>
            </a:r>
            <a:r>
              <a:rPr lang="en-US" sz="1200" b="0" i="0" kern="1200" dirty="0">
                <a:solidFill>
                  <a:schemeClr val="tx1"/>
                </a:solidFill>
                <a:effectLst/>
                <a:latin typeface="EYInterstate Light" charset="0"/>
                <a:ea typeface="EYInterstate Light" charset="0"/>
                <a:cs typeface="EYInterstate Light" charset="0"/>
              </a:rPr>
              <a:t> ac, </a:t>
            </a:r>
            <a:r>
              <a:rPr lang="en-US" sz="1200" b="0" i="0" kern="1200" dirty="0" err="1">
                <a:solidFill>
                  <a:schemeClr val="tx1"/>
                </a:solidFill>
                <a:effectLst/>
                <a:latin typeface="EYInterstate Light" charset="0"/>
                <a:ea typeface="EYInterstate Light" charset="0"/>
                <a:cs typeface="EYInterstate Light" charset="0"/>
              </a:rPr>
              <a:t>sodales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rutrum</a:t>
            </a:r>
            <a:r>
              <a:rPr lang="en-US" sz="1200" b="0" i="0" kern="1200" dirty="0">
                <a:solidFill>
                  <a:schemeClr val="tx1"/>
                </a:solidFill>
                <a:effectLst/>
                <a:latin typeface="EYInterstate Light" charset="0"/>
                <a:ea typeface="EYInterstate Light" charset="0"/>
                <a:cs typeface="EYInterstate Light" charset="0"/>
              </a:rPr>
              <a:t> dolor. </a:t>
            </a:r>
            <a:r>
              <a:rPr lang="en-US" sz="1200" b="0" i="0" kern="1200" dirty="0" err="1">
                <a:solidFill>
                  <a:schemeClr val="tx1"/>
                </a:solidFill>
                <a:effectLst/>
                <a:latin typeface="EYInterstate Light" charset="0"/>
                <a:ea typeface="EYInterstate Light" charset="0"/>
                <a:cs typeface="EYInterstate Light" charset="0"/>
              </a:rPr>
              <a:t>Fusce</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pulvinar</a:t>
            </a:r>
            <a:r>
              <a:rPr lang="en-US" sz="1200" b="0" i="0" kern="1200" dirty="0">
                <a:solidFill>
                  <a:schemeClr val="tx1"/>
                </a:solidFill>
                <a:effectLst/>
                <a:latin typeface="EYInterstate Light" charset="0"/>
                <a:ea typeface="EYInterstate Light" charset="0"/>
                <a:cs typeface="EYInterstate Light" charset="0"/>
              </a:rPr>
              <a:t> ligula. </a:t>
            </a:r>
            <a:r>
              <a:rPr lang="en-US" sz="1200" b="0" i="0" kern="1200" dirty="0" err="1">
                <a:solidFill>
                  <a:schemeClr val="tx1"/>
                </a:solidFill>
                <a:effectLst/>
                <a:latin typeface="EYInterstate Light" charset="0"/>
                <a:ea typeface="EYInterstate Light" charset="0"/>
                <a:cs typeface="EYInterstate Light" charset="0"/>
              </a:rPr>
              <a:t>Ut</a:t>
            </a:r>
            <a:r>
              <a:rPr lang="en-US" sz="1200" b="0" i="0" kern="1200" dirty="0">
                <a:solidFill>
                  <a:schemeClr val="tx1"/>
                </a:solidFill>
                <a:effectLst/>
                <a:latin typeface="EYInterstate Light" charset="0"/>
                <a:ea typeface="EYInterstate Light" charset="0"/>
                <a:cs typeface="EYInterstate Light" charset="0"/>
              </a:rPr>
              <a:t> non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tortor</a:t>
            </a:r>
            <a:r>
              <a:rPr lang="en-US" sz="1200" b="0" i="0" kern="1200" dirty="0">
                <a:solidFill>
                  <a:schemeClr val="tx1"/>
                </a:solidFill>
                <a:effectLst/>
                <a:latin typeface="EYInterstate Light" charset="0"/>
                <a:ea typeface="EYInterstate Light" charset="0"/>
                <a:cs typeface="EYInterstate Light" charset="0"/>
              </a:rPr>
              <a:t>, at </a:t>
            </a:r>
            <a:r>
              <a:rPr lang="en-US" sz="1200" b="0" i="0" kern="1200" dirty="0" err="1">
                <a:solidFill>
                  <a:schemeClr val="tx1"/>
                </a:solidFill>
                <a:effectLst/>
                <a:latin typeface="EYInterstate Light" charset="0"/>
                <a:ea typeface="EYInterstate Light" charset="0"/>
                <a:cs typeface="EYInterstate Light" charset="0"/>
              </a:rPr>
              <a:t>elementum</a:t>
            </a:r>
            <a:r>
              <a:rPr lang="en-US" sz="1200" b="0" i="0" kern="1200" dirty="0">
                <a:solidFill>
                  <a:schemeClr val="tx1"/>
                </a:solidFill>
                <a:effectLst/>
                <a:latin typeface="EYInterstate Light" charset="0"/>
                <a:ea typeface="EYInterstate Light" charset="0"/>
                <a:cs typeface="EYInterstate Light" charset="0"/>
              </a:rPr>
              <a:t> diam. </a:t>
            </a:r>
            <a:r>
              <a:rPr lang="en-US" sz="1200" b="0" i="0" kern="1200" dirty="0" err="1">
                <a:solidFill>
                  <a:schemeClr val="tx1"/>
                </a:solidFill>
                <a:effectLst/>
                <a:latin typeface="EYInterstate Light" charset="0"/>
                <a:ea typeface="EYInterstate Light" charset="0"/>
                <a:cs typeface="EYInterstate Light" charset="0"/>
              </a:rPr>
              <a:t>Nullam</a:t>
            </a:r>
            <a:r>
              <a:rPr lang="en-US" sz="1200" b="0" i="0" kern="1200" dirty="0">
                <a:solidFill>
                  <a:schemeClr val="tx1"/>
                </a:solidFill>
                <a:effectLst/>
                <a:latin typeface="EYInterstate Light" charset="0"/>
                <a:ea typeface="EYInterstate Light" charset="0"/>
                <a:cs typeface="EYInterstate Light" charset="0"/>
              </a:rPr>
              <a:t> sit </a:t>
            </a:r>
            <a:r>
              <a:rPr lang="en-US" sz="1200" b="0" i="0" kern="1200" dirty="0" err="1">
                <a:solidFill>
                  <a:schemeClr val="tx1"/>
                </a:solidFill>
                <a:effectLst/>
                <a:latin typeface="EYInterstate Light" charset="0"/>
                <a:ea typeface="EYInterstate Light" charset="0"/>
                <a:cs typeface="EYInterstate Light" charset="0"/>
              </a:rPr>
              <a:t>amet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nibh</a:t>
            </a:r>
            <a:r>
              <a:rPr lang="en-US" sz="1200" b="0" i="0" kern="1200" dirty="0">
                <a:solidFill>
                  <a:schemeClr val="tx1"/>
                </a:solidFill>
                <a:effectLst/>
                <a:latin typeface="EYInterstate Light" charset="0"/>
                <a:ea typeface="EYInterstate Light" charset="0"/>
                <a:cs typeface="EYInterstate Light" charset="0"/>
              </a:rPr>
              <a:t> ex. Class </a:t>
            </a:r>
            <a:r>
              <a:rPr lang="en-US" sz="1200" b="0" i="0" kern="1200" dirty="0" err="1">
                <a:solidFill>
                  <a:schemeClr val="tx1"/>
                </a:solidFill>
                <a:effectLst/>
                <a:latin typeface="EYInterstate Light" charset="0"/>
                <a:ea typeface="EYInterstate Light" charset="0"/>
                <a:cs typeface="EYInterstate Light" charset="0"/>
              </a:rPr>
              <a:t>aptent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taciti</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sociosqu</a:t>
            </a:r>
            <a:r>
              <a:rPr lang="en-US" sz="1200" b="0" i="0" kern="1200" dirty="0">
                <a:solidFill>
                  <a:schemeClr val="tx1"/>
                </a:solidFill>
                <a:effectLst/>
                <a:latin typeface="EYInterstate Light" charset="0"/>
                <a:ea typeface="EYInterstate Light" charset="0"/>
                <a:cs typeface="EYInterstate Light" charset="0"/>
              </a:rPr>
              <a:t> ad </a:t>
            </a:r>
            <a:r>
              <a:rPr lang="en-US" sz="1200" b="0" i="0" kern="1200" dirty="0" err="1">
                <a:solidFill>
                  <a:schemeClr val="tx1"/>
                </a:solidFill>
                <a:effectLst/>
                <a:latin typeface="EYInterstate Light" charset="0"/>
                <a:ea typeface="EYInterstate Light" charset="0"/>
                <a:cs typeface="EYInterstate Light" charset="0"/>
              </a:rPr>
              <a:t>litora</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torquent</a:t>
            </a:r>
            <a:r>
              <a:rPr lang="en-US" sz="1200" b="0" i="0" kern="1200" dirty="0">
                <a:solidFill>
                  <a:schemeClr val="tx1"/>
                </a:solidFill>
                <a:effectLst/>
                <a:latin typeface="EYInterstate Light" charset="0"/>
                <a:ea typeface="EYInterstate Light" charset="0"/>
                <a:cs typeface="EYInterstate Light" charset="0"/>
              </a:rPr>
              <a:t> per </a:t>
            </a:r>
            <a:r>
              <a:rPr lang="en-US" sz="1200" b="0" i="0" kern="1200" dirty="0" err="1">
                <a:solidFill>
                  <a:schemeClr val="tx1"/>
                </a:solidFill>
                <a:effectLst/>
                <a:latin typeface="EYInterstate Light" charset="0"/>
                <a:ea typeface="EYInterstate Light" charset="0"/>
                <a:cs typeface="EYInterstate Light" charset="0"/>
              </a:rPr>
              <a:t>conubia</a:t>
            </a:r>
            <a:r>
              <a:rPr lang="en-US" sz="1200" b="0" i="0" kern="1200" baseline="0" dirty="0">
                <a:solidFill>
                  <a:schemeClr val="tx1"/>
                </a:solidFill>
                <a:effectLst/>
                <a:latin typeface="EYInterstate Light" charset="0"/>
                <a:ea typeface="EYInterstate Light" charset="0"/>
                <a:cs typeface="EYInterstate Light" charset="0"/>
              </a:rPr>
              <a:t> n</a:t>
            </a:r>
            <a:r>
              <a:rPr lang="en-US" sz="1200" b="0" i="0" kern="1200" dirty="0">
                <a:solidFill>
                  <a:schemeClr val="tx1"/>
                </a:solidFill>
                <a:effectLst/>
                <a:latin typeface="EYInterstate Light" charset="0"/>
                <a:ea typeface="EYInterstate Light" charset="0"/>
                <a:cs typeface="EYInterstate Light" charset="0"/>
              </a:rPr>
              <a:t>ostra, per </a:t>
            </a:r>
            <a:r>
              <a:rPr lang="en-US" sz="1200" b="0" i="0" kern="1200" dirty="0" err="1">
                <a:solidFill>
                  <a:schemeClr val="tx1"/>
                </a:solidFill>
                <a:effectLst/>
                <a:latin typeface="EYInterstate Light" charset="0"/>
                <a:ea typeface="EYInterstate Light" charset="0"/>
                <a:cs typeface="EYInterstate Light" charset="0"/>
              </a:rPr>
              <a:t>inceptos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himenaeos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Nullam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interdum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erat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mauris</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pellentesque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nibh</a:t>
            </a:r>
            <a:r>
              <a:rPr lang="en-US" sz="1200" b="0" i="0" kern="1200" dirty="0">
                <a:solidFill>
                  <a:schemeClr val="tx1"/>
                </a:solidFill>
                <a:effectLst/>
                <a:latin typeface="EYInterstate Light" charset="0"/>
                <a:ea typeface="EYInterstate Light" charset="0"/>
                <a:cs typeface="EYInterstate Light" charset="0"/>
              </a:rPr>
              <a:t> semper sit </a:t>
            </a:r>
            <a:r>
              <a:rPr lang="en-US" sz="1200" b="0" i="0" kern="1200" dirty="0" err="1">
                <a:solidFill>
                  <a:schemeClr val="tx1"/>
                </a:solidFill>
                <a:effectLst/>
                <a:latin typeface="EYInterstate Light" charset="0"/>
                <a:ea typeface="EYInterstate Light" charset="0"/>
                <a:cs typeface="EYInterstate Light" charset="0"/>
              </a:rPr>
              <a:t>amet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Aenean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faucibus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commodo</a:t>
            </a:r>
            <a:r>
              <a:rPr lang="en-US" sz="1200" b="0" i="0" kern="1200" dirty="0">
                <a:solidFill>
                  <a:schemeClr val="tx1"/>
                </a:solidFill>
                <a:effectLst/>
                <a:latin typeface="EYInterstate Light" charset="0"/>
                <a:ea typeface="EYInterstate Light" charset="0"/>
                <a:cs typeface="EYInterstate Light" charset="0"/>
              </a:rPr>
              <a:t> dolor, </a:t>
            </a:r>
            <a:r>
              <a:rPr lang="en-US" sz="1200" b="0" i="0" kern="1200" dirty="0" err="1">
                <a:solidFill>
                  <a:schemeClr val="tx1"/>
                </a:solidFill>
                <a:effectLst/>
                <a:latin typeface="EYInterstate Light" charset="0"/>
                <a:ea typeface="EYInterstate Light" charset="0"/>
                <a:cs typeface="EYInterstate Light" charset="0"/>
              </a:rPr>
              <a:t>ut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quam </a:t>
            </a:r>
            <a:r>
              <a:rPr lang="en-US" sz="1200" b="0" i="0" kern="1200" dirty="0" err="1">
                <a:solidFill>
                  <a:schemeClr val="tx1"/>
                </a:solidFill>
                <a:effectLst/>
                <a:latin typeface="EYInterstate Light" charset="0"/>
                <a:ea typeface="EYInterstate Light" charset="0"/>
                <a:cs typeface="EYInterstate Light" charset="0"/>
              </a:rPr>
              <a:t>eleifend</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rhoncus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Etiam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auctor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euismod</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pellentesque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Mauris</a:t>
            </a:r>
            <a:r>
              <a:rPr lang="en-US" sz="1200" b="0" i="0" kern="1200" dirty="0">
                <a:solidFill>
                  <a:schemeClr val="tx1"/>
                </a:solidFill>
                <a:effectLst/>
                <a:latin typeface="EYInterstate Light" charset="0"/>
                <a:ea typeface="EYInterstate Light" charset="0"/>
                <a:cs typeface="EYInterstate Light" charset="0"/>
              </a:rPr>
              <a:t> dictum et </a:t>
            </a:r>
            <a:r>
              <a:rPr lang="en-US" sz="1200" b="0" i="0" kern="1200" dirty="0" err="1">
                <a:solidFill>
                  <a:schemeClr val="tx1"/>
                </a:solidFill>
                <a:effectLst/>
                <a:latin typeface="EYInterstate Light" charset="0"/>
                <a:ea typeface="EYInterstate Light" charset="0"/>
                <a:cs typeface="EYInterstate Light" charset="0"/>
              </a:rPr>
              <a:t>tortor</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commodo</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Curabitur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venenatis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lobortis</a:t>
            </a:r>
            <a:r>
              <a:rPr lang="en-US" sz="1200" b="0" i="0" kern="1200" dirty="0">
                <a:solidFill>
                  <a:schemeClr val="tx1"/>
                </a:solidFill>
                <a:effectLst/>
                <a:latin typeface="EYInterstate Light" charset="0"/>
                <a:ea typeface="EYInterstate Light" charset="0"/>
                <a:cs typeface="EYInterstate Light" charset="0"/>
              </a:rPr>
              <a:t> dolor, in </a:t>
            </a:r>
            <a:r>
              <a:rPr lang="en-US" sz="1200" b="0" i="0" kern="1200" dirty="0" err="1">
                <a:solidFill>
                  <a:schemeClr val="tx1"/>
                </a:solidFill>
                <a:effectLst/>
                <a:latin typeface="EYInterstate Light" charset="0"/>
                <a:ea typeface="EYInterstate Light" charset="0"/>
                <a:cs typeface="EYInterstate Light" charset="0"/>
              </a:rPr>
              <a:t>dapibus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nulla</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tempor</a:t>
            </a:r>
            <a:r>
              <a:rPr lang="en-US" sz="1200" b="0" i="0" kern="1200" dirty="0">
                <a:solidFill>
                  <a:schemeClr val="tx1"/>
                </a:solidFill>
                <a:effectLst/>
                <a:latin typeface="EYInterstate Light" charset="0"/>
                <a:ea typeface="EYInterstate Light" charset="0"/>
                <a:cs typeface="EYInterstate Light" charset="0"/>
              </a:rPr>
              <a:t> ac. </a:t>
            </a:r>
            <a:r>
              <a:rPr lang="en-US" sz="1200" b="0" i="0" kern="1200" dirty="0" err="1">
                <a:solidFill>
                  <a:schemeClr val="tx1"/>
                </a:solidFill>
                <a:effectLst/>
                <a:latin typeface="EYInterstate Light" charset="0"/>
                <a:ea typeface="EYInterstate Light" charset="0"/>
                <a:cs typeface="EYInterstate Light" charset="0"/>
              </a:rPr>
              <a:t>Proin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nec</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tortor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efficitur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faucibus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metus</a:t>
            </a:r>
            <a:r>
              <a:rPr lang="en-US" sz="1200" b="0" i="0" kern="1200" dirty="0">
                <a:solidFill>
                  <a:schemeClr val="tx1"/>
                </a:solidFill>
                <a:effectLst/>
                <a:latin typeface="EYInterstate Light" charset="0"/>
                <a:ea typeface="EYInterstate Light" charset="0"/>
                <a:cs typeface="EYInterstate Light" charset="0"/>
              </a:rPr>
              <a:t> sit</a:t>
            </a:r>
          </a:p>
        </p:txBody>
      </p:sp>
      <p:sp>
        <p:nvSpPr>
          <p:cNvPr id="16" name="Rectangle"/>
          <p:cNvSpPr/>
          <p:nvPr userDrawn="1"/>
        </p:nvSpPr>
        <p:spPr>
          <a:xfrm rot="5400000" flipV="1">
            <a:off x="118746" y="703962"/>
            <a:ext cx="595541"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pic>
        <p:nvPicPr>
          <p:cNvPr id="17" name="Picture 16" descr="See the source image">
            <a:extLst>
              <a:ext uri="{FF2B5EF4-FFF2-40B4-BE49-F238E27FC236}">
                <a16:creationId xmlns:a16="http://schemas.microsoft.com/office/drawing/2014/main" id="{401DFCDC-210E-4E64-A91C-5BF98DAB52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5833" y="6133132"/>
            <a:ext cx="695638" cy="4195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4">
            <a:extLst>
              <a:ext uri="{FF2B5EF4-FFF2-40B4-BE49-F238E27FC236}">
                <a16:creationId xmlns:a16="http://schemas.microsoft.com/office/drawing/2014/main" id="{77B34125-1A0B-4568-ACA0-8E9B82740E33}"/>
              </a:ext>
            </a:extLst>
          </p:cNvPr>
          <p:cNvGrpSpPr>
            <a:grpSpLocks noChangeAspect="1"/>
          </p:cNvGrpSpPr>
          <p:nvPr userDrawn="1"/>
        </p:nvGrpSpPr>
        <p:grpSpPr bwMode="auto">
          <a:xfrm>
            <a:off x="11509313" y="6234874"/>
            <a:ext cx="233108" cy="239210"/>
            <a:chOff x="7110" y="4004"/>
            <a:chExt cx="191" cy="196"/>
          </a:xfrm>
        </p:grpSpPr>
        <p:sp>
          <p:nvSpPr>
            <p:cNvPr id="19" name="Freeform 5">
              <a:extLst>
                <a:ext uri="{FF2B5EF4-FFF2-40B4-BE49-F238E27FC236}">
                  <a16:creationId xmlns:a16="http://schemas.microsoft.com/office/drawing/2014/main" id="{2F89A273-ECB1-4CD1-9083-6A457EB75ABF}"/>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0" name="Freeform 6">
              <a:extLst>
                <a:ext uri="{FF2B5EF4-FFF2-40B4-BE49-F238E27FC236}">
                  <a16:creationId xmlns:a16="http://schemas.microsoft.com/office/drawing/2014/main" id="{F34584D7-FBE5-4B51-9938-118435F07C6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1" name="Freeform 7">
              <a:extLst>
                <a:ext uri="{FF2B5EF4-FFF2-40B4-BE49-F238E27FC236}">
                  <a16:creationId xmlns:a16="http://schemas.microsoft.com/office/drawing/2014/main" id="{F6C6D326-467E-4B32-9ACC-AB95E5124C2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bile 3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7579503"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3296181"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2" name="Shape 23"/>
          <p:cNvSpPr/>
          <p:nvPr userDrawn="1"/>
        </p:nvSpPr>
        <p:spPr>
          <a:xfrm rot="16200000">
            <a:off x="-987142"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1" name="Picture Placeholder 2"/>
          <p:cNvSpPr>
            <a:spLocks noGrp="1"/>
          </p:cNvSpPr>
          <p:nvPr>
            <p:ph type="pic" sz="quarter" idx="17"/>
          </p:nvPr>
        </p:nvSpPr>
        <p:spPr>
          <a:xfrm>
            <a:off x="9105392"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4" name="Picture Placeholder 2"/>
          <p:cNvSpPr>
            <a:spLocks noGrp="1"/>
          </p:cNvSpPr>
          <p:nvPr>
            <p:ph type="pic" sz="quarter" idx="18"/>
          </p:nvPr>
        </p:nvSpPr>
        <p:spPr>
          <a:xfrm>
            <a:off x="4822070"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7" name="Picture Placeholder 2"/>
          <p:cNvSpPr>
            <a:spLocks noGrp="1"/>
          </p:cNvSpPr>
          <p:nvPr>
            <p:ph type="pic" sz="quarter" idx="19"/>
          </p:nvPr>
        </p:nvSpPr>
        <p:spPr>
          <a:xfrm>
            <a:off x="538747" y="988828"/>
            <a:ext cx="2541183" cy="4413620"/>
          </a:xfrm>
          <a:prstGeom prst="rect">
            <a:avLst/>
          </a:prstGeom>
        </p:spPr>
        <p:txBody>
          <a:bodyPr/>
          <a:lstStyle>
            <a:lvl1pPr>
              <a:defRPr>
                <a:latin typeface="EYInterstate" panose="02000503020000020004" pitchFamily="2" charset="0"/>
              </a:defRPr>
            </a:lvl1pPr>
          </a:lstStyle>
          <a:p>
            <a:endParaRPr lang="en-US" dirty="0"/>
          </a:p>
        </p:txBody>
      </p:sp>
      <p:grpSp>
        <p:nvGrpSpPr>
          <p:cNvPr id="19" name="Group 4">
            <a:extLst>
              <a:ext uri="{FF2B5EF4-FFF2-40B4-BE49-F238E27FC236}">
                <a16:creationId xmlns:a16="http://schemas.microsoft.com/office/drawing/2014/main" id="{75C578C1-DFA6-4C96-A597-EE4D646BD5C5}"/>
              </a:ext>
            </a:extLst>
          </p:cNvPr>
          <p:cNvGrpSpPr>
            <a:grpSpLocks noChangeAspect="1"/>
          </p:cNvGrpSpPr>
          <p:nvPr userDrawn="1"/>
        </p:nvGrpSpPr>
        <p:grpSpPr bwMode="auto">
          <a:xfrm>
            <a:off x="11509313" y="6234874"/>
            <a:ext cx="233108" cy="239210"/>
            <a:chOff x="7110" y="4004"/>
            <a:chExt cx="191" cy="196"/>
          </a:xfrm>
        </p:grpSpPr>
        <p:sp>
          <p:nvSpPr>
            <p:cNvPr id="20" name="Freeform 5">
              <a:extLst>
                <a:ext uri="{FF2B5EF4-FFF2-40B4-BE49-F238E27FC236}">
                  <a16:creationId xmlns:a16="http://schemas.microsoft.com/office/drawing/2014/main" id="{F0123CFD-FFA8-4BC8-97D0-EB086EB6E581}"/>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1" name="Freeform 6">
              <a:extLst>
                <a:ext uri="{FF2B5EF4-FFF2-40B4-BE49-F238E27FC236}">
                  <a16:creationId xmlns:a16="http://schemas.microsoft.com/office/drawing/2014/main" id="{6A2B858E-407A-46D4-BDB5-B3B5BA53155C}"/>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2" name="Freeform 7">
              <a:extLst>
                <a:ext uri="{FF2B5EF4-FFF2-40B4-BE49-F238E27FC236}">
                  <a16:creationId xmlns:a16="http://schemas.microsoft.com/office/drawing/2014/main" id="{6F81DFDD-45E4-4CE1-8487-854C91D8A3CE}"/>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bile 4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7579503"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4735029"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2" name="Shape 23"/>
          <p:cNvSpPr/>
          <p:nvPr userDrawn="1"/>
        </p:nvSpPr>
        <p:spPr>
          <a:xfrm rot="16200000">
            <a:off x="1870358"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6" name="Shape 23"/>
          <p:cNvSpPr/>
          <p:nvPr userDrawn="1"/>
        </p:nvSpPr>
        <p:spPr>
          <a:xfrm rot="16200000">
            <a:off x="-987142"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7" name="Picture Placeholder 2"/>
          <p:cNvSpPr>
            <a:spLocks noGrp="1"/>
          </p:cNvSpPr>
          <p:nvPr>
            <p:ph type="pic" sz="quarter" idx="17"/>
          </p:nvPr>
        </p:nvSpPr>
        <p:spPr>
          <a:xfrm>
            <a:off x="538747"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8" name="Picture Placeholder 2"/>
          <p:cNvSpPr>
            <a:spLocks noGrp="1"/>
          </p:cNvSpPr>
          <p:nvPr>
            <p:ph type="pic" sz="quarter" idx="18"/>
          </p:nvPr>
        </p:nvSpPr>
        <p:spPr>
          <a:xfrm>
            <a:off x="3396247"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9" name="Picture Placeholder 2"/>
          <p:cNvSpPr>
            <a:spLocks noGrp="1"/>
          </p:cNvSpPr>
          <p:nvPr>
            <p:ph type="pic" sz="quarter" idx="19"/>
          </p:nvPr>
        </p:nvSpPr>
        <p:spPr>
          <a:xfrm>
            <a:off x="6260918"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20" name="Picture Placeholder 2"/>
          <p:cNvSpPr>
            <a:spLocks noGrp="1"/>
          </p:cNvSpPr>
          <p:nvPr>
            <p:ph type="pic" sz="quarter" idx="20"/>
          </p:nvPr>
        </p:nvSpPr>
        <p:spPr>
          <a:xfrm>
            <a:off x="9116025" y="988828"/>
            <a:ext cx="2541183" cy="4413620"/>
          </a:xfrm>
          <a:prstGeom prst="rect">
            <a:avLst/>
          </a:prstGeom>
        </p:spPr>
        <p:txBody>
          <a:bodyPr/>
          <a:lstStyle>
            <a:lvl1pPr>
              <a:defRPr>
                <a:latin typeface="EYInterstate" panose="02000503020000020004" pitchFamily="2" charset="0"/>
              </a:defRPr>
            </a:lvl1pPr>
          </a:lstStyle>
          <a:p>
            <a:endParaRPr lang="en-US" dirty="0"/>
          </a:p>
        </p:txBody>
      </p:sp>
      <p:grpSp>
        <p:nvGrpSpPr>
          <p:cNvPr id="22" name="Group 4">
            <a:extLst>
              <a:ext uri="{FF2B5EF4-FFF2-40B4-BE49-F238E27FC236}">
                <a16:creationId xmlns:a16="http://schemas.microsoft.com/office/drawing/2014/main" id="{6E31B171-2D4F-40EB-AFEF-DD808EBDF71B}"/>
              </a:ext>
            </a:extLst>
          </p:cNvPr>
          <p:cNvGrpSpPr>
            <a:grpSpLocks noChangeAspect="1"/>
          </p:cNvGrpSpPr>
          <p:nvPr userDrawn="1"/>
        </p:nvGrpSpPr>
        <p:grpSpPr bwMode="auto">
          <a:xfrm>
            <a:off x="11509313" y="6234874"/>
            <a:ext cx="233108" cy="239210"/>
            <a:chOff x="7110" y="4004"/>
            <a:chExt cx="191" cy="196"/>
          </a:xfrm>
        </p:grpSpPr>
        <p:sp>
          <p:nvSpPr>
            <p:cNvPr id="23" name="Freeform 5">
              <a:extLst>
                <a:ext uri="{FF2B5EF4-FFF2-40B4-BE49-F238E27FC236}">
                  <a16:creationId xmlns:a16="http://schemas.microsoft.com/office/drawing/2014/main" id="{916C3789-9B51-4F5E-8211-6789B3AD0A3C}"/>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4" name="Freeform 6">
              <a:extLst>
                <a:ext uri="{FF2B5EF4-FFF2-40B4-BE49-F238E27FC236}">
                  <a16:creationId xmlns:a16="http://schemas.microsoft.com/office/drawing/2014/main" id="{04304898-197B-4C87-815A-7D090E9CC3D7}"/>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5" name="Freeform 7">
              <a:extLst>
                <a:ext uri="{FF2B5EF4-FFF2-40B4-BE49-F238E27FC236}">
                  <a16:creationId xmlns:a16="http://schemas.microsoft.com/office/drawing/2014/main" id="{E0B6E22D-9AFF-48D0-8E81-8214017F961C}"/>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3_Cover">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1"/>
          <p:cNvSpPr>
            <a:spLocks noChangeAspect="1"/>
          </p:cNvSpPr>
          <p:nvPr userDrawn="1"/>
        </p:nvSpPr>
        <p:spPr>
          <a:xfrm>
            <a:off x="5471675" y="615950"/>
            <a:ext cx="6112079" cy="3575304"/>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 name="connsiteX0" fmla="*/ 3182 w 6753225"/>
              <a:gd name="connsiteY0" fmla="*/ 1312615 h 3400425"/>
              <a:gd name="connsiteX1" fmla="*/ 6753225 w 6753225"/>
              <a:gd name="connsiteY1" fmla="*/ 0 h 3400425"/>
              <a:gd name="connsiteX2" fmla="*/ 6753225 w 6753225"/>
              <a:gd name="connsiteY2" fmla="*/ 3400425 h 3400425"/>
              <a:gd name="connsiteX3" fmla="*/ 0 w 6753225"/>
              <a:gd name="connsiteY3" fmla="*/ 3400425 h 3400425"/>
              <a:gd name="connsiteX4" fmla="*/ 3182 w 6753225"/>
              <a:gd name="connsiteY4" fmla="*/ 1312615 h 3400425"/>
              <a:gd name="connsiteX0" fmla="*/ 3182 w 6753225"/>
              <a:gd name="connsiteY0" fmla="*/ 67426 h 2155236"/>
              <a:gd name="connsiteX1" fmla="*/ 6619689 w 6753225"/>
              <a:gd name="connsiteY1" fmla="*/ 0 h 2155236"/>
              <a:gd name="connsiteX2" fmla="*/ 6753225 w 6753225"/>
              <a:gd name="connsiteY2" fmla="*/ 2155236 h 2155236"/>
              <a:gd name="connsiteX3" fmla="*/ 0 w 6753225"/>
              <a:gd name="connsiteY3" fmla="*/ 2155236 h 2155236"/>
              <a:gd name="connsiteX4" fmla="*/ 3182 w 6753225"/>
              <a:gd name="connsiteY4" fmla="*/ 67426 h 2155236"/>
              <a:gd name="connsiteX0" fmla="*/ 3182 w 6769917"/>
              <a:gd name="connsiteY0" fmla="*/ 1306570 h 3394380"/>
              <a:gd name="connsiteX1" fmla="*/ 6769917 w 6769917"/>
              <a:gd name="connsiteY1" fmla="*/ 0 h 3394380"/>
              <a:gd name="connsiteX2" fmla="*/ 6753225 w 6769917"/>
              <a:gd name="connsiteY2" fmla="*/ 3394380 h 3394380"/>
              <a:gd name="connsiteX3" fmla="*/ 0 w 6769917"/>
              <a:gd name="connsiteY3" fmla="*/ 3394380 h 3394380"/>
              <a:gd name="connsiteX4" fmla="*/ 3182 w 6769917"/>
              <a:gd name="connsiteY4" fmla="*/ 1306570 h 3394380"/>
              <a:gd name="connsiteX0" fmla="*/ 223 w 6771131"/>
              <a:gd name="connsiteY0" fmla="*/ 1297504 h 3394380"/>
              <a:gd name="connsiteX1" fmla="*/ 6771131 w 6771131"/>
              <a:gd name="connsiteY1" fmla="*/ 0 h 3394380"/>
              <a:gd name="connsiteX2" fmla="*/ 6754439 w 6771131"/>
              <a:gd name="connsiteY2" fmla="*/ 3394380 h 3394380"/>
              <a:gd name="connsiteX3" fmla="*/ 1214 w 6771131"/>
              <a:gd name="connsiteY3" fmla="*/ 3394380 h 3394380"/>
              <a:gd name="connsiteX4" fmla="*/ 223 w 6771131"/>
              <a:gd name="connsiteY4" fmla="*/ 1297504 h 3394380"/>
              <a:gd name="connsiteX0" fmla="*/ 105 w 6775185"/>
              <a:gd name="connsiteY0" fmla="*/ 1297505 h 3394380"/>
              <a:gd name="connsiteX1" fmla="*/ 6775185 w 6775185"/>
              <a:gd name="connsiteY1" fmla="*/ 0 h 3394380"/>
              <a:gd name="connsiteX2" fmla="*/ 6758493 w 6775185"/>
              <a:gd name="connsiteY2" fmla="*/ 3394380 h 3394380"/>
              <a:gd name="connsiteX3" fmla="*/ 5268 w 6775185"/>
              <a:gd name="connsiteY3" fmla="*/ 3394380 h 3394380"/>
              <a:gd name="connsiteX4" fmla="*/ 105 w 6775185"/>
              <a:gd name="connsiteY4" fmla="*/ 1297505 h 3394380"/>
              <a:gd name="connsiteX0" fmla="*/ 105 w 6775185"/>
              <a:gd name="connsiteY0" fmla="*/ 1297505 h 3394380"/>
              <a:gd name="connsiteX1" fmla="*/ 6775185 w 6775185"/>
              <a:gd name="connsiteY1" fmla="*/ 0 h 3394380"/>
              <a:gd name="connsiteX2" fmla="*/ 6769621 w 6775185"/>
              <a:gd name="connsiteY2" fmla="*/ 3394380 h 3394380"/>
              <a:gd name="connsiteX3" fmla="*/ 5268 w 6775185"/>
              <a:gd name="connsiteY3" fmla="*/ 3394380 h 3394380"/>
              <a:gd name="connsiteX4" fmla="*/ 105 w 6775185"/>
              <a:gd name="connsiteY4" fmla="*/ 1297505 h 339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5185" h="3394380">
                <a:moveTo>
                  <a:pt x="105" y="1297505"/>
                </a:moveTo>
                <a:lnTo>
                  <a:pt x="6775185" y="0"/>
                </a:lnTo>
                <a:cubicBezTo>
                  <a:pt x="6773330" y="1131460"/>
                  <a:pt x="6771476" y="2262920"/>
                  <a:pt x="6769621" y="3394380"/>
                </a:cubicBezTo>
                <a:lnTo>
                  <a:pt x="5268" y="3394380"/>
                </a:lnTo>
                <a:cubicBezTo>
                  <a:pt x="6329" y="2698443"/>
                  <a:pt x="-956" y="1993442"/>
                  <a:pt x="105" y="1297505"/>
                </a:cubicBezTo>
                <a:close/>
              </a:path>
            </a:pathLst>
          </a:cu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000000"/>
              </a:solidFill>
            </a:endParaRPr>
          </a:p>
        </p:txBody>
      </p:sp>
      <p:sp>
        <p:nvSpPr>
          <p:cNvPr id="7" name="Title 1"/>
          <p:cNvSpPr>
            <a:spLocks noGrp="1"/>
          </p:cNvSpPr>
          <p:nvPr>
            <p:ph type="ctrTitle"/>
          </p:nvPr>
        </p:nvSpPr>
        <p:spPr>
          <a:xfrm>
            <a:off x="5756534" y="2240280"/>
            <a:ext cx="5612681" cy="860400"/>
          </a:xfrm>
          <a:prstGeom prst="rect">
            <a:avLst/>
          </a:prstGeom>
        </p:spPr>
        <p:txBody>
          <a:bodyPr/>
          <a:lstStyle>
            <a:lvl1pPr>
              <a:defRPr sz="3600" b="0" i="0">
                <a:solidFill>
                  <a:srgbClr val="404040"/>
                </a:solidFill>
                <a:latin typeface="EYInterstate" charset="0"/>
                <a:ea typeface="EYInterstate" charset="0"/>
                <a:cs typeface="EYInterstate" charset="0"/>
              </a:defRPr>
            </a:lvl1pPr>
          </a:lstStyle>
          <a:p>
            <a:r>
              <a:rPr lang="en-US" dirty="0"/>
              <a:t>Click to edit Master title style</a:t>
            </a:r>
            <a:endParaRPr lang="en-GB" dirty="0"/>
          </a:p>
        </p:txBody>
      </p:sp>
      <p:sp>
        <p:nvSpPr>
          <p:cNvPr id="9" name="Subtitle 2"/>
          <p:cNvSpPr>
            <a:spLocks noGrp="1"/>
          </p:cNvSpPr>
          <p:nvPr>
            <p:ph type="subTitle" idx="1" hasCustomPrompt="1"/>
          </p:nvPr>
        </p:nvSpPr>
        <p:spPr>
          <a:xfrm>
            <a:off x="5756534" y="3218688"/>
            <a:ext cx="5612681" cy="645742"/>
          </a:xfrm>
          <a:prstGeom prst="rect">
            <a:avLst/>
          </a:prstGeom>
        </p:spPr>
        <p:txBody>
          <a:bodyPr/>
          <a:lstStyle>
            <a:lvl1pPr marL="0" indent="0" algn="l">
              <a:buNone/>
              <a:defRPr sz="1999" cap="none">
                <a:solidFill>
                  <a:srgbClr val="404040"/>
                </a:solidFill>
                <a:latin typeface="EYInterstate Light" panose="02000506000000020004" pitchFamily="2" charset="0"/>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9"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4101" y="5340096"/>
            <a:ext cx="987038" cy="1156968"/>
          </a:xfrm>
          <a:prstGeom prst="rect">
            <a:avLst/>
          </a:prstGeom>
        </p:spPr>
      </p:pic>
    </p:spTree>
    <p:extLst>
      <p:ext uri="{BB962C8B-B14F-4D97-AF65-F5344CB8AC3E}">
        <p14:creationId xmlns:p14="http://schemas.microsoft.com/office/powerpoint/2010/main" val="1885927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Rectangle 1"/>
          <p:cNvSpPr/>
          <p:nvPr userDrawn="1"/>
        </p:nvSpPr>
        <p:spPr>
          <a:xfrm>
            <a:off x="0" y="0"/>
            <a:ext cx="1219174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99"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5135" y="6327648"/>
            <a:ext cx="399711" cy="408838"/>
          </a:xfrm>
          <a:prstGeom prst="rect">
            <a:avLst/>
          </a:prstGeom>
        </p:spPr>
      </p:pic>
      <p:sp>
        <p:nvSpPr>
          <p:cNvPr id="9" name="TextBox 8"/>
          <p:cNvSpPr txBox="1"/>
          <p:nvPr userDrawn="1"/>
        </p:nvSpPr>
        <p:spPr>
          <a:xfrm>
            <a:off x="609600" y="6450112"/>
            <a:ext cx="885139" cy="153888"/>
          </a:xfrm>
          <a:prstGeom prst="rect">
            <a:avLst/>
          </a:prstGeom>
          <a:noFill/>
        </p:spPr>
        <p:txBody>
          <a:bodyPr wrap="square" lIns="0" tIns="0" rIns="0" bIns="0" rtlCol="0" anchor="t" anchorCtr="0">
            <a:spAutoFit/>
          </a:bodyPr>
          <a:lstStyle/>
          <a:p>
            <a:r>
              <a:rPr lang="en-GB" sz="999" dirty="0">
                <a:solidFill>
                  <a:schemeClr val="bg1"/>
                </a:solidFill>
                <a:latin typeface="EYInterstate Light" panose="02000506000000020004" pitchFamily="2" charset="0"/>
              </a:rPr>
              <a:t>Page </a:t>
            </a:r>
            <a:fld id="{9AE4D82F-B047-469B-AC52-A46321747EAF}" type="slidenum">
              <a:rPr lang="en-GB" sz="999" smtClean="0">
                <a:solidFill>
                  <a:schemeClr val="bg1"/>
                </a:solidFill>
                <a:latin typeface="EYInterstate Light" panose="02000506000000020004" pitchFamily="2" charset="0"/>
              </a:rPr>
              <a:pPr/>
              <a:t>‹#›</a:t>
            </a:fld>
            <a:endParaRPr lang="en-GB" sz="999" dirty="0">
              <a:solidFill>
                <a:schemeClr val="bg1"/>
              </a:solidFill>
              <a:latin typeface="EYInterstate Light" panose="02000506000000020004" pitchFamily="2" charset="0"/>
            </a:endParaRPr>
          </a:p>
        </p:txBody>
      </p:sp>
      <p:sp>
        <p:nvSpPr>
          <p:cNvPr id="10" name="Line 11"/>
          <p:cNvSpPr>
            <a:spLocks noChangeShapeType="1"/>
          </p:cNvSpPr>
          <p:nvPr userDrawn="1"/>
        </p:nvSpPr>
        <p:spPr bwMode="auto">
          <a:xfrm>
            <a:off x="609601" y="6197600"/>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3482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Panel Cover Page 2/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3552" y="-32464"/>
            <a:ext cx="12479107" cy="6890464"/>
          </a:xfrm>
          <a:prstGeom prst="rect">
            <a:avLst/>
          </a:prstGeom>
        </p:spPr>
      </p:pic>
      <p:sp>
        <p:nvSpPr>
          <p:cNvPr id="3" name="AutoShape 3"/>
          <p:cNvSpPr>
            <a:spLocks noChangeAspect="1" noChangeArrowheads="1" noTextEdit="1"/>
          </p:cNvSpPr>
          <p:nvPr userDrawn="1"/>
        </p:nvSpPr>
        <p:spPr bwMode="auto">
          <a:xfrm>
            <a:off x="10465284" y="5320245"/>
            <a:ext cx="1230784" cy="114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892" tIns="41445" rIns="82892" bIns="41445" numCol="1" anchor="t" anchorCtr="0" compatLnSpc="1">
            <a:prstTxWarp prst="textNoShape">
              <a:avLst/>
            </a:prstTxWarp>
          </a:bodyPr>
          <a:lstStyle/>
          <a:p>
            <a:endParaRPr lang="en-GB" sz="1632" dirty="0"/>
          </a:p>
        </p:txBody>
      </p:sp>
      <p:sp>
        <p:nvSpPr>
          <p:cNvPr id="5" name="Freeform 5"/>
          <p:cNvSpPr>
            <a:spLocks/>
          </p:cNvSpPr>
          <p:nvPr userDrawn="1"/>
        </p:nvSpPr>
        <p:spPr bwMode="auto">
          <a:xfrm>
            <a:off x="10463474" y="5320242"/>
            <a:ext cx="986437" cy="286530"/>
          </a:xfrm>
          <a:custGeom>
            <a:avLst/>
            <a:gdLst>
              <a:gd name="T0" fmla="*/ 545 w 545"/>
              <a:gd name="T1" fmla="*/ 0 h 199"/>
              <a:gd name="T2" fmla="*/ 0 w 545"/>
              <a:gd name="T3" fmla="*/ 199 h 199"/>
              <a:gd name="T4" fmla="*/ 545 w 545"/>
              <a:gd name="T5" fmla="*/ 103 h 199"/>
              <a:gd name="T6" fmla="*/ 545 w 545"/>
              <a:gd name="T7" fmla="*/ 0 h 199"/>
            </a:gdLst>
            <a:ahLst/>
            <a:cxnLst>
              <a:cxn ang="0">
                <a:pos x="T0" y="T1"/>
              </a:cxn>
              <a:cxn ang="0">
                <a:pos x="T2" y="T3"/>
              </a:cxn>
              <a:cxn ang="0">
                <a:pos x="T4" y="T5"/>
              </a:cxn>
              <a:cxn ang="0">
                <a:pos x="T6" y="T7"/>
              </a:cxn>
            </a:cxnLst>
            <a:rect l="0" t="0" r="r" b="b"/>
            <a:pathLst>
              <a:path w="545" h="199">
                <a:moveTo>
                  <a:pt x="545" y="0"/>
                </a:moveTo>
                <a:lnTo>
                  <a:pt x="0" y="199"/>
                </a:lnTo>
                <a:lnTo>
                  <a:pt x="545" y="103"/>
                </a:lnTo>
                <a:lnTo>
                  <a:pt x="545"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892" tIns="41445" rIns="82892" bIns="41445" numCol="1" anchor="t" anchorCtr="0" compatLnSpc="1">
            <a:prstTxWarp prst="textNoShape">
              <a:avLst/>
            </a:prstTxWarp>
          </a:bodyPr>
          <a:lstStyle/>
          <a:p>
            <a:endParaRPr lang="en-GB" sz="1632" dirty="0"/>
          </a:p>
        </p:txBody>
      </p:sp>
      <p:sp>
        <p:nvSpPr>
          <p:cNvPr id="6" name="Freeform 6"/>
          <p:cNvSpPr>
            <a:spLocks noEditPoints="1"/>
          </p:cNvSpPr>
          <p:nvPr userDrawn="1"/>
        </p:nvSpPr>
        <p:spPr bwMode="auto">
          <a:xfrm>
            <a:off x="10463474" y="5726281"/>
            <a:ext cx="1230784" cy="741523"/>
          </a:xfrm>
          <a:custGeom>
            <a:avLst/>
            <a:gdLst>
              <a:gd name="T0" fmla="*/ 699 w 1299"/>
              <a:gd name="T1" fmla="*/ 527 h 985"/>
              <a:gd name="T2" fmla="*/ 167 w 1299"/>
              <a:gd name="T3" fmla="*/ 208 h 985"/>
              <a:gd name="T4" fmla="*/ 430 w 1299"/>
              <a:gd name="T5" fmla="*/ 406 h 985"/>
              <a:gd name="T6" fmla="*/ 971 w 1299"/>
              <a:gd name="T7" fmla="*/ 947 h 985"/>
              <a:gd name="T8" fmla="*/ 417 w 1299"/>
              <a:gd name="T9" fmla="*/ 829 h 985"/>
              <a:gd name="T10" fmla="*/ 592 w 1299"/>
              <a:gd name="T11" fmla="*/ 882 h 985"/>
              <a:gd name="T12" fmla="*/ 571 w 1299"/>
              <a:gd name="T13" fmla="*/ 851 h 985"/>
              <a:gd name="T14" fmla="*/ 569 w 1299"/>
              <a:gd name="T15" fmla="*/ 985 h 985"/>
              <a:gd name="T16" fmla="*/ 438 w 1299"/>
              <a:gd name="T17" fmla="*/ 947 h 985"/>
              <a:gd name="T18" fmla="*/ 496 w 1299"/>
              <a:gd name="T19" fmla="*/ 947 h 985"/>
              <a:gd name="T20" fmla="*/ 354 w 1299"/>
              <a:gd name="T21" fmla="*/ 947 h 985"/>
              <a:gd name="T22" fmla="*/ 322 w 1299"/>
              <a:gd name="T23" fmla="*/ 889 h 985"/>
              <a:gd name="T24" fmla="*/ 842 w 1299"/>
              <a:gd name="T25" fmla="*/ 873 h 985"/>
              <a:gd name="T26" fmla="*/ 842 w 1299"/>
              <a:gd name="T27" fmla="*/ 851 h 985"/>
              <a:gd name="T28" fmla="*/ 728 w 1299"/>
              <a:gd name="T29" fmla="*/ 909 h 985"/>
              <a:gd name="T30" fmla="*/ 709 w 1299"/>
              <a:gd name="T31" fmla="*/ 911 h 985"/>
              <a:gd name="T32" fmla="*/ 772 w 1299"/>
              <a:gd name="T33" fmla="*/ 853 h 985"/>
              <a:gd name="T34" fmla="*/ 922 w 1299"/>
              <a:gd name="T35" fmla="*/ 854 h 985"/>
              <a:gd name="T36" fmla="*/ 171 w 1299"/>
              <a:gd name="T37" fmla="*/ 873 h 985"/>
              <a:gd name="T38" fmla="*/ 171 w 1299"/>
              <a:gd name="T39" fmla="*/ 851 h 985"/>
              <a:gd name="T40" fmla="*/ 56 w 1299"/>
              <a:gd name="T41" fmla="*/ 909 h 985"/>
              <a:gd name="T42" fmla="*/ 37 w 1299"/>
              <a:gd name="T43" fmla="*/ 911 h 985"/>
              <a:gd name="T44" fmla="*/ 101 w 1299"/>
              <a:gd name="T45" fmla="*/ 853 h 985"/>
              <a:gd name="T46" fmla="*/ 250 w 1299"/>
              <a:gd name="T47" fmla="*/ 854 h 985"/>
              <a:gd name="T48" fmla="*/ 1052 w 1299"/>
              <a:gd name="T49" fmla="*/ 873 h 985"/>
              <a:gd name="T50" fmla="*/ 1047 w 1299"/>
              <a:gd name="T51" fmla="*/ 949 h 985"/>
              <a:gd name="T52" fmla="*/ 433 w 1299"/>
              <a:gd name="T53" fmla="*/ 665 h 985"/>
              <a:gd name="T54" fmla="*/ 433 w 1299"/>
              <a:gd name="T55" fmla="*/ 690 h 985"/>
              <a:gd name="T56" fmla="*/ 226 w 1299"/>
              <a:gd name="T57" fmla="*/ 677 h 985"/>
              <a:gd name="T58" fmla="*/ 1261 w 1299"/>
              <a:gd name="T59" fmla="*/ 784 h 985"/>
              <a:gd name="T60" fmla="*/ 1293 w 1299"/>
              <a:gd name="T61" fmla="*/ 716 h 985"/>
              <a:gd name="T62" fmla="*/ 1021 w 1299"/>
              <a:gd name="T63" fmla="*/ 690 h 985"/>
              <a:gd name="T64" fmla="*/ 1044 w 1299"/>
              <a:gd name="T65" fmla="*/ 751 h 985"/>
              <a:gd name="T66" fmla="*/ 1131 w 1299"/>
              <a:gd name="T67" fmla="*/ 781 h 985"/>
              <a:gd name="T68" fmla="*/ 1087 w 1299"/>
              <a:gd name="T69" fmla="*/ 666 h 985"/>
              <a:gd name="T70" fmla="*/ 1166 w 1299"/>
              <a:gd name="T71" fmla="*/ 727 h 985"/>
              <a:gd name="T72" fmla="*/ 1223 w 1299"/>
              <a:gd name="T73" fmla="*/ 744 h 985"/>
              <a:gd name="T74" fmla="*/ 943 w 1299"/>
              <a:gd name="T75" fmla="*/ 727 h 985"/>
              <a:gd name="T76" fmla="*/ 1000 w 1299"/>
              <a:gd name="T77" fmla="*/ 744 h 985"/>
              <a:gd name="T78" fmla="*/ 709 w 1299"/>
              <a:gd name="T79" fmla="*/ 753 h 985"/>
              <a:gd name="T80" fmla="*/ 727 w 1299"/>
              <a:gd name="T81" fmla="*/ 706 h 985"/>
              <a:gd name="T82" fmla="*/ 743 w 1299"/>
              <a:gd name="T83" fmla="*/ 784 h 985"/>
              <a:gd name="T84" fmla="*/ 608 w 1299"/>
              <a:gd name="T85" fmla="*/ 755 h 985"/>
              <a:gd name="T86" fmla="*/ 550 w 1299"/>
              <a:gd name="T87" fmla="*/ 736 h 985"/>
              <a:gd name="T88" fmla="*/ 585 w 1299"/>
              <a:gd name="T89" fmla="*/ 822 h 985"/>
              <a:gd name="T90" fmla="*/ 867 w 1299"/>
              <a:gd name="T91" fmla="*/ 764 h 985"/>
              <a:gd name="T92" fmla="*/ 827 w 1299"/>
              <a:gd name="T93" fmla="*/ 665 h 985"/>
              <a:gd name="T94" fmla="*/ 350 w 1299"/>
              <a:gd name="T95" fmla="*/ 764 h 985"/>
              <a:gd name="T96" fmla="*/ 345 w 1299"/>
              <a:gd name="T97" fmla="*/ 688 h 985"/>
              <a:gd name="T98" fmla="*/ 366 w 1299"/>
              <a:gd name="T99" fmla="*/ 663 h 985"/>
              <a:gd name="T100" fmla="*/ 269 w 1299"/>
              <a:gd name="T101" fmla="*/ 663 h 985"/>
              <a:gd name="T102" fmla="*/ 477 w 1299"/>
              <a:gd name="T103" fmla="*/ 784 h 985"/>
              <a:gd name="T104" fmla="*/ 535 w 1299"/>
              <a:gd name="T105" fmla="*/ 784 h 985"/>
              <a:gd name="T106" fmla="*/ 124 w 1299"/>
              <a:gd name="T107" fmla="*/ 690 h 985"/>
              <a:gd name="T108" fmla="*/ 205 w 1299"/>
              <a:gd name="T109" fmla="*/ 784 h 985"/>
              <a:gd name="T110" fmla="*/ 33 w 1299"/>
              <a:gd name="T111" fmla="*/ 677 h 985"/>
              <a:gd name="T112" fmla="*/ 63 w 1299"/>
              <a:gd name="T113" fmla="*/ 725 h 985"/>
              <a:gd name="T114" fmla="*/ 9 w 1299"/>
              <a:gd name="T115" fmla="*/ 65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9" h="985">
                <a:moveTo>
                  <a:pt x="711" y="0"/>
                </a:moveTo>
                <a:cubicBezTo>
                  <a:pt x="621" y="172"/>
                  <a:pt x="621" y="172"/>
                  <a:pt x="621" y="172"/>
                </a:cubicBezTo>
                <a:cubicBezTo>
                  <a:pt x="532" y="0"/>
                  <a:pt x="532" y="0"/>
                  <a:pt x="532" y="0"/>
                </a:cubicBezTo>
                <a:cubicBezTo>
                  <a:pt x="357" y="0"/>
                  <a:pt x="357" y="0"/>
                  <a:pt x="357" y="0"/>
                </a:cubicBezTo>
                <a:cubicBezTo>
                  <a:pt x="541" y="319"/>
                  <a:pt x="541" y="319"/>
                  <a:pt x="541" y="319"/>
                </a:cubicBezTo>
                <a:cubicBezTo>
                  <a:pt x="541" y="527"/>
                  <a:pt x="541" y="527"/>
                  <a:pt x="541" y="527"/>
                </a:cubicBezTo>
                <a:cubicBezTo>
                  <a:pt x="699" y="527"/>
                  <a:pt x="699" y="527"/>
                  <a:pt x="699" y="527"/>
                </a:cubicBezTo>
                <a:cubicBezTo>
                  <a:pt x="699" y="319"/>
                  <a:pt x="699" y="319"/>
                  <a:pt x="699" y="319"/>
                </a:cubicBezTo>
                <a:cubicBezTo>
                  <a:pt x="883" y="0"/>
                  <a:pt x="883" y="0"/>
                  <a:pt x="883" y="0"/>
                </a:cubicBezTo>
                <a:lnTo>
                  <a:pt x="711" y="0"/>
                </a:lnTo>
                <a:close/>
                <a:moveTo>
                  <a:pt x="167" y="319"/>
                </a:moveTo>
                <a:cubicBezTo>
                  <a:pt x="357" y="319"/>
                  <a:pt x="357" y="319"/>
                  <a:pt x="357" y="319"/>
                </a:cubicBezTo>
                <a:cubicBezTo>
                  <a:pt x="357" y="208"/>
                  <a:pt x="357" y="208"/>
                  <a:pt x="357" y="208"/>
                </a:cubicBezTo>
                <a:cubicBezTo>
                  <a:pt x="167" y="208"/>
                  <a:pt x="167" y="208"/>
                  <a:pt x="167" y="208"/>
                </a:cubicBezTo>
                <a:cubicBezTo>
                  <a:pt x="167" y="122"/>
                  <a:pt x="167" y="122"/>
                  <a:pt x="167" y="122"/>
                </a:cubicBezTo>
                <a:cubicBezTo>
                  <a:pt x="377" y="122"/>
                  <a:pt x="377" y="122"/>
                  <a:pt x="377" y="122"/>
                </a:cubicBezTo>
                <a:cubicBezTo>
                  <a:pt x="308" y="0"/>
                  <a:pt x="308" y="0"/>
                  <a:pt x="308" y="0"/>
                </a:cubicBezTo>
                <a:cubicBezTo>
                  <a:pt x="9" y="0"/>
                  <a:pt x="9" y="0"/>
                  <a:pt x="9" y="0"/>
                </a:cubicBezTo>
                <a:cubicBezTo>
                  <a:pt x="9" y="527"/>
                  <a:pt x="9" y="527"/>
                  <a:pt x="9" y="527"/>
                </a:cubicBezTo>
                <a:cubicBezTo>
                  <a:pt x="430" y="527"/>
                  <a:pt x="430" y="527"/>
                  <a:pt x="430" y="527"/>
                </a:cubicBezTo>
                <a:cubicBezTo>
                  <a:pt x="430" y="406"/>
                  <a:pt x="430" y="406"/>
                  <a:pt x="430" y="406"/>
                </a:cubicBezTo>
                <a:cubicBezTo>
                  <a:pt x="167" y="406"/>
                  <a:pt x="167" y="406"/>
                  <a:pt x="167" y="406"/>
                </a:cubicBezTo>
                <a:lnTo>
                  <a:pt x="167" y="319"/>
                </a:lnTo>
                <a:close/>
                <a:moveTo>
                  <a:pt x="971" y="826"/>
                </a:moveTo>
                <a:cubicBezTo>
                  <a:pt x="995" y="815"/>
                  <a:pt x="995" y="815"/>
                  <a:pt x="995" y="815"/>
                </a:cubicBezTo>
                <a:cubicBezTo>
                  <a:pt x="995" y="899"/>
                  <a:pt x="995" y="899"/>
                  <a:pt x="995" y="899"/>
                </a:cubicBezTo>
                <a:cubicBezTo>
                  <a:pt x="995" y="947"/>
                  <a:pt x="995" y="947"/>
                  <a:pt x="995" y="947"/>
                </a:cubicBezTo>
                <a:cubicBezTo>
                  <a:pt x="971" y="947"/>
                  <a:pt x="971" y="947"/>
                  <a:pt x="971" y="947"/>
                </a:cubicBezTo>
                <a:lnTo>
                  <a:pt x="971" y="826"/>
                </a:lnTo>
                <a:close/>
                <a:moveTo>
                  <a:pt x="417" y="829"/>
                </a:moveTo>
                <a:cubicBezTo>
                  <a:pt x="417" y="840"/>
                  <a:pt x="417" y="840"/>
                  <a:pt x="417" y="840"/>
                </a:cubicBezTo>
                <a:cubicBezTo>
                  <a:pt x="394" y="840"/>
                  <a:pt x="394" y="840"/>
                  <a:pt x="394" y="840"/>
                </a:cubicBezTo>
                <a:cubicBezTo>
                  <a:pt x="394" y="817"/>
                  <a:pt x="394" y="817"/>
                  <a:pt x="394" y="817"/>
                </a:cubicBezTo>
                <a:cubicBezTo>
                  <a:pt x="417" y="817"/>
                  <a:pt x="417" y="817"/>
                  <a:pt x="417" y="817"/>
                </a:cubicBezTo>
                <a:lnTo>
                  <a:pt x="417" y="829"/>
                </a:lnTo>
                <a:close/>
                <a:moveTo>
                  <a:pt x="394" y="854"/>
                </a:moveTo>
                <a:cubicBezTo>
                  <a:pt x="417" y="854"/>
                  <a:pt x="417" y="854"/>
                  <a:pt x="417" y="854"/>
                </a:cubicBezTo>
                <a:cubicBezTo>
                  <a:pt x="417" y="896"/>
                  <a:pt x="417" y="896"/>
                  <a:pt x="417" y="896"/>
                </a:cubicBezTo>
                <a:cubicBezTo>
                  <a:pt x="417" y="947"/>
                  <a:pt x="417" y="947"/>
                  <a:pt x="417" y="947"/>
                </a:cubicBezTo>
                <a:cubicBezTo>
                  <a:pt x="394" y="947"/>
                  <a:pt x="394" y="947"/>
                  <a:pt x="394" y="947"/>
                </a:cubicBezTo>
                <a:lnTo>
                  <a:pt x="394" y="854"/>
                </a:lnTo>
                <a:close/>
                <a:moveTo>
                  <a:pt x="592" y="882"/>
                </a:moveTo>
                <a:cubicBezTo>
                  <a:pt x="592" y="919"/>
                  <a:pt x="592" y="919"/>
                  <a:pt x="592" y="919"/>
                </a:cubicBezTo>
                <a:cubicBezTo>
                  <a:pt x="588" y="923"/>
                  <a:pt x="584" y="928"/>
                  <a:pt x="576" y="928"/>
                </a:cubicBezTo>
                <a:cubicBezTo>
                  <a:pt x="568" y="928"/>
                  <a:pt x="558" y="923"/>
                  <a:pt x="558" y="899"/>
                </a:cubicBezTo>
                <a:cubicBezTo>
                  <a:pt x="558" y="877"/>
                  <a:pt x="568" y="873"/>
                  <a:pt x="575" y="873"/>
                </a:cubicBezTo>
                <a:cubicBezTo>
                  <a:pt x="584" y="873"/>
                  <a:pt x="589" y="878"/>
                  <a:pt x="592" y="882"/>
                </a:cubicBezTo>
                <a:moveTo>
                  <a:pt x="592" y="860"/>
                </a:moveTo>
                <a:cubicBezTo>
                  <a:pt x="586" y="855"/>
                  <a:pt x="579" y="851"/>
                  <a:pt x="571" y="851"/>
                </a:cubicBezTo>
                <a:cubicBezTo>
                  <a:pt x="549" y="851"/>
                  <a:pt x="535" y="870"/>
                  <a:pt x="535" y="899"/>
                </a:cubicBezTo>
                <a:cubicBezTo>
                  <a:pt x="535" y="931"/>
                  <a:pt x="548" y="949"/>
                  <a:pt x="571" y="949"/>
                </a:cubicBezTo>
                <a:cubicBezTo>
                  <a:pt x="579" y="949"/>
                  <a:pt x="586" y="946"/>
                  <a:pt x="592" y="940"/>
                </a:cubicBezTo>
                <a:cubicBezTo>
                  <a:pt x="592" y="942"/>
                  <a:pt x="592" y="942"/>
                  <a:pt x="592" y="942"/>
                </a:cubicBezTo>
                <a:cubicBezTo>
                  <a:pt x="592" y="953"/>
                  <a:pt x="592" y="967"/>
                  <a:pt x="562" y="967"/>
                </a:cubicBezTo>
                <a:cubicBezTo>
                  <a:pt x="561" y="967"/>
                  <a:pt x="561" y="967"/>
                  <a:pt x="561" y="967"/>
                </a:cubicBezTo>
                <a:cubicBezTo>
                  <a:pt x="569" y="985"/>
                  <a:pt x="569" y="985"/>
                  <a:pt x="569" y="985"/>
                </a:cubicBezTo>
                <a:cubicBezTo>
                  <a:pt x="570" y="985"/>
                  <a:pt x="570" y="985"/>
                  <a:pt x="570" y="985"/>
                </a:cubicBezTo>
                <a:cubicBezTo>
                  <a:pt x="600" y="985"/>
                  <a:pt x="615" y="969"/>
                  <a:pt x="615" y="938"/>
                </a:cubicBezTo>
                <a:cubicBezTo>
                  <a:pt x="615" y="853"/>
                  <a:pt x="615" y="853"/>
                  <a:pt x="615" y="853"/>
                </a:cubicBezTo>
                <a:cubicBezTo>
                  <a:pt x="592" y="853"/>
                  <a:pt x="592" y="853"/>
                  <a:pt x="592" y="853"/>
                </a:cubicBezTo>
                <a:lnTo>
                  <a:pt x="592" y="860"/>
                </a:lnTo>
                <a:close/>
                <a:moveTo>
                  <a:pt x="461" y="947"/>
                </a:moveTo>
                <a:cubicBezTo>
                  <a:pt x="438" y="947"/>
                  <a:pt x="438" y="947"/>
                  <a:pt x="438" y="947"/>
                </a:cubicBezTo>
                <a:cubicBezTo>
                  <a:pt x="438" y="854"/>
                  <a:pt x="438" y="854"/>
                  <a:pt x="438" y="854"/>
                </a:cubicBezTo>
                <a:cubicBezTo>
                  <a:pt x="461" y="854"/>
                  <a:pt x="461" y="854"/>
                  <a:pt x="461" y="854"/>
                </a:cubicBezTo>
                <a:cubicBezTo>
                  <a:pt x="461" y="861"/>
                  <a:pt x="461" y="861"/>
                  <a:pt x="461" y="861"/>
                </a:cubicBezTo>
                <a:cubicBezTo>
                  <a:pt x="467" y="855"/>
                  <a:pt x="475" y="851"/>
                  <a:pt x="485" y="851"/>
                </a:cubicBezTo>
                <a:cubicBezTo>
                  <a:pt x="507" y="851"/>
                  <a:pt x="519" y="866"/>
                  <a:pt x="519" y="894"/>
                </a:cubicBezTo>
                <a:cubicBezTo>
                  <a:pt x="519" y="947"/>
                  <a:pt x="519" y="947"/>
                  <a:pt x="519" y="947"/>
                </a:cubicBezTo>
                <a:cubicBezTo>
                  <a:pt x="496" y="947"/>
                  <a:pt x="496" y="947"/>
                  <a:pt x="496" y="947"/>
                </a:cubicBezTo>
                <a:cubicBezTo>
                  <a:pt x="496" y="896"/>
                  <a:pt x="496" y="896"/>
                  <a:pt x="496" y="896"/>
                </a:cubicBezTo>
                <a:cubicBezTo>
                  <a:pt x="496" y="880"/>
                  <a:pt x="491" y="873"/>
                  <a:pt x="479" y="873"/>
                </a:cubicBezTo>
                <a:cubicBezTo>
                  <a:pt x="467" y="873"/>
                  <a:pt x="461" y="881"/>
                  <a:pt x="461" y="895"/>
                </a:cubicBezTo>
                <a:lnTo>
                  <a:pt x="461" y="947"/>
                </a:lnTo>
                <a:close/>
                <a:moveTo>
                  <a:pt x="351" y="884"/>
                </a:moveTo>
                <a:cubicBezTo>
                  <a:pt x="380" y="947"/>
                  <a:pt x="380" y="947"/>
                  <a:pt x="380" y="947"/>
                </a:cubicBezTo>
                <a:cubicBezTo>
                  <a:pt x="354" y="947"/>
                  <a:pt x="354" y="947"/>
                  <a:pt x="354" y="947"/>
                </a:cubicBezTo>
                <a:cubicBezTo>
                  <a:pt x="335" y="904"/>
                  <a:pt x="335" y="904"/>
                  <a:pt x="335" y="904"/>
                </a:cubicBezTo>
                <a:cubicBezTo>
                  <a:pt x="322" y="919"/>
                  <a:pt x="322" y="919"/>
                  <a:pt x="322" y="919"/>
                </a:cubicBezTo>
                <a:cubicBezTo>
                  <a:pt x="322" y="947"/>
                  <a:pt x="322" y="947"/>
                  <a:pt x="322" y="947"/>
                </a:cubicBezTo>
                <a:cubicBezTo>
                  <a:pt x="299" y="947"/>
                  <a:pt x="299" y="947"/>
                  <a:pt x="299" y="947"/>
                </a:cubicBezTo>
                <a:cubicBezTo>
                  <a:pt x="299" y="826"/>
                  <a:pt x="299" y="826"/>
                  <a:pt x="299" y="826"/>
                </a:cubicBezTo>
                <a:cubicBezTo>
                  <a:pt x="322" y="815"/>
                  <a:pt x="322" y="815"/>
                  <a:pt x="322" y="815"/>
                </a:cubicBezTo>
                <a:cubicBezTo>
                  <a:pt x="322" y="889"/>
                  <a:pt x="322" y="889"/>
                  <a:pt x="322" y="889"/>
                </a:cubicBezTo>
                <a:cubicBezTo>
                  <a:pt x="325" y="885"/>
                  <a:pt x="329" y="881"/>
                  <a:pt x="331" y="878"/>
                </a:cubicBezTo>
                <a:cubicBezTo>
                  <a:pt x="350" y="853"/>
                  <a:pt x="350" y="853"/>
                  <a:pt x="350" y="853"/>
                </a:cubicBezTo>
                <a:cubicBezTo>
                  <a:pt x="376" y="853"/>
                  <a:pt x="376" y="853"/>
                  <a:pt x="376" y="853"/>
                </a:cubicBezTo>
                <a:lnTo>
                  <a:pt x="351" y="884"/>
                </a:lnTo>
                <a:close/>
                <a:moveTo>
                  <a:pt x="842" y="927"/>
                </a:moveTo>
                <a:cubicBezTo>
                  <a:pt x="831" y="927"/>
                  <a:pt x="823" y="917"/>
                  <a:pt x="823" y="900"/>
                </a:cubicBezTo>
                <a:cubicBezTo>
                  <a:pt x="823" y="884"/>
                  <a:pt x="831" y="873"/>
                  <a:pt x="842" y="873"/>
                </a:cubicBezTo>
                <a:cubicBezTo>
                  <a:pt x="854" y="873"/>
                  <a:pt x="861" y="884"/>
                  <a:pt x="861" y="900"/>
                </a:cubicBezTo>
                <a:cubicBezTo>
                  <a:pt x="861" y="917"/>
                  <a:pt x="854" y="927"/>
                  <a:pt x="842" y="927"/>
                </a:cubicBezTo>
                <a:moveTo>
                  <a:pt x="842" y="851"/>
                </a:moveTo>
                <a:cubicBezTo>
                  <a:pt x="818" y="851"/>
                  <a:pt x="800" y="872"/>
                  <a:pt x="800" y="900"/>
                </a:cubicBezTo>
                <a:cubicBezTo>
                  <a:pt x="800" y="929"/>
                  <a:pt x="818" y="949"/>
                  <a:pt x="842" y="949"/>
                </a:cubicBezTo>
                <a:cubicBezTo>
                  <a:pt x="867" y="949"/>
                  <a:pt x="885" y="929"/>
                  <a:pt x="885" y="900"/>
                </a:cubicBezTo>
                <a:cubicBezTo>
                  <a:pt x="885" y="872"/>
                  <a:pt x="867" y="851"/>
                  <a:pt x="842" y="851"/>
                </a:cubicBezTo>
                <a:moveTo>
                  <a:pt x="772" y="853"/>
                </a:moveTo>
                <a:cubicBezTo>
                  <a:pt x="795" y="853"/>
                  <a:pt x="795" y="853"/>
                  <a:pt x="795" y="853"/>
                </a:cubicBezTo>
                <a:cubicBezTo>
                  <a:pt x="769" y="947"/>
                  <a:pt x="769" y="947"/>
                  <a:pt x="769" y="947"/>
                </a:cubicBezTo>
                <a:cubicBezTo>
                  <a:pt x="749" y="947"/>
                  <a:pt x="749" y="947"/>
                  <a:pt x="749" y="947"/>
                </a:cubicBezTo>
                <a:cubicBezTo>
                  <a:pt x="739" y="908"/>
                  <a:pt x="739" y="908"/>
                  <a:pt x="739" y="908"/>
                </a:cubicBezTo>
                <a:cubicBezTo>
                  <a:pt x="737" y="901"/>
                  <a:pt x="735" y="893"/>
                  <a:pt x="733" y="888"/>
                </a:cubicBezTo>
                <a:cubicBezTo>
                  <a:pt x="733" y="892"/>
                  <a:pt x="730" y="903"/>
                  <a:pt x="728" y="909"/>
                </a:cubicBezTo>
                <a:cubicBezTo>
                  <a:pt x="718" y="947"/>
                  <a:pt x="718" y="947"/>
                  <a:pt x="718" y="947"/>
                </a:cubicBezTo>
                <a:cubicBezTo>
                  <a:pt x="698" y="947"/>
                  <a:pt x="698" y="947"/>
                  <a:pt x="698" y="947"/>
                </a:cubicBezTo>
                <a:cubicBezTo>
                  <a:pt x="698" y="947"/>
                  <a:pt x="698" y="947"/>
                  <a:pt x="698" y="947"/>
                </a:cubicBezTo>
                <a:cubicBezTo>
                  <a:pt x="671" y="853"/>
                  <a:pt x="671" y="853"/>
                  <a:pt x="671" y="853"/>
                </a:cubicBezTo>
                <a:cubicBezTo>
                  <a:pt x="695" y="853"/>
                  <a:pt x="695" y="853"/>
                  <a:pt x="695" y="853"/>
                </a:cubicBezTo>
                <a:cubicBezTo>
                  <a:pt x="704" y="888"/>
                  <a:pt x="704" y="888"/>
                  <a:pt x="704" y="888"/>
                </a:cubicBezTo>
                <a:cubicBezTo>
                  <a:pt x="705" y="894"/>
                  <a:pt x="707" y="904"/>
                  <a:pt x="709" y="911"/>
                </a:cubicBezTo>
                <a:cubicBezTo>
                  <a:pt x="710" y="904"/>
                  <a:pt x="712" y="894"/>
                  <a:pt x="714" y="888"/>
                </a:cubicBezTo>
                <a:cubicBezTo>
                  <a:pt x="724" y="853"/>
                  <a:pt x="724" y="853"/>
                  <a:pt x="724" y="853"/>
                </a:cubicBezTo>
                <a:cubicBezTo>
                  <a:pt x="744" y="853"/>
                  <a:pt x="744" y="853"/>
                  <a:pt x="744" y="853"/>
                </a:cubicBezTo>
                <a:cubicBezTo>
                  <a:pt x="753" y="888"/>
                  <a:pt x="753" y="888"/>
                  <a:pt x="753" y="888"/>
                </a:cubicBezTo>
                <a:cubicBezTo>
                  <a:pt x="755" y="894"/>
                  <a:pt x="758" y="904"/>
                  <a:pt x="759" y="912"/>
                </a:cubicBezTo>
                <a:cubicBezTo>
                  <a:pt x="760" y="906"/>
                  <a:pt x="762" y="897"/>
                  <a:pt x="764" y="888"/>
                </a:cubicBezTo>
                <a:lnTo>
                  <a:pt x="772" y="853"/>
                </a:lnTo>
                <a:close/>
                <a:moveTo>
                  <a:pt x="954" y="880"/>
                </a:moveTo>
                <a:cubicBezTo>
                  <a:pt x="950" y="877"/>
                  <a:pt x="944" y="875"/>
                  <a:pt x="939" y="875"/>
                </a:cubicBezTo>
                <a:cubicBezTo>
                  <a:pt x="928" y="875"/>
                  <a:pt x="922" y="882"/>
                  <a:pt x="922" y="896"/>
                </a:cubicBezTo>
                <a:cubicBezTo>
                  <a:pt x="922" y="947"/>
                  <a:pt x="922" y="947"/>
                  <a:pt x="922" y="947"/>
                </a:cubicBezTo>
                <a:cubicBezTo>
                  <a:pt x="899" y="947"/>
                  <a:pt x="899" y="947"/>
                  <a:pt x="899" y="947"/>
                </a:cubicBezTo>
                <a:cubicBezTo>
                  <a:pt x="899" y="854"/>
                  <a:pt x="899" y="854"/>
                  <a:pt x="899" y="854"/>
                </a:cubicBezTo>
                <a:cubicBezTo>
                  <a:pt x="922" y="854"/>
                  <a:pt x="922" y="854"/>
                  <a:pt x="922" y="854"/>
                </a:cubicBezTo>
                <a:cubicBezTo>
                  <a:pt x="922" y="862"/>
                  <a:pt x="922" y="862"/>
                  <a:pt x="922" y="862"/>
                </a:cubicBezTo>
                <a:cubicBezTo>
                  <a:pt x="928" y="855"/>
                  <a:pt x="935" y="852"/>
                  <a:pt x="943" y="852"/>
                </a:cubicBezTo>
                <a:cubicBezTo>
                  <a:pt x="949" y="852"/>
                  <a:pt x="956" y="854"/>
                  <a:pt x="960" y="857"/>
                </a:cubicBezTo>
                <a:lnTo>
                  <a:pt x="954" y="880"/>
                </a:lnTo>
                <a:close/>
                <a:moveTo>
                  <a:pt x="171" y="927"/>
                </a:moveTo>
                <a:cubicBezTo>
                  <a:pt x="159" y="927"/>
                  <a:pt x="152" y="917"/>
                  <a:pt x="152" y="900"/>
                </a:cubicBezTo>
                <a:cubicBezTo>
                  <a:pt x="152" y="884"/>
                  <a:pt x="159" y="873"/>
                  <a:pt x="171" y="873"/>
                </a:cubicBezTo>
                <a:cubicBezTo>
                  <a:pt x="182" y="873"/>
                  <a:pt x="190" y="884"/>
                  <a:pt x="190" y="900"/>
                </a:cubicBezTo>
                <a:cubicBezTo>
                  <a:pt x="190" y="917"/>
                  <a:pt x="182" y="927"/>
                  <a:pt x="171" y="927"/>
                </a:cubicBezTo>
                <a:moveTo>
                  <a:pt x="171" y="851"/>
                </a:moveTo>
                <a:cubicBezTo>
                  <a:pt x="146" y="851"/>
                  <a:pt x="128" y="872"/>
                  <a:pt x="128" y="900"/>
                </a:cubicBezTo>
                <a:cubicBezTo>
                  <a:pt x="128" y="929"/>
                  <a:pt x="146" y="949"/>
                  <a:pt x="171" y="949"/>
                </a:cubicBezTo>
                <a:cubicBezTo>
                  <a:pt x="195" y="949"/>
                  <a:pt x="213" y="929"/>
                  <a:pt x="213" y="900"/>
                </a:cubicBezTo>
                <a:cubicBezTo>
                  <a:pt x="213" y="872"/>
                  <a:pt x="195" y="851"/>
                  <a:pt x="171" y="851"/>
                </a:cubicBezTo>
                <a:moveTo>
                  <a:pt x="101" y="853"/>
                </a:moveTo>
                <a:cubicBezTo>
                  <a:pt x="123" y="853"/>
                  <a:pt x="123" y="853"/>
                  <a:pt x="123" y="853"/>
                </a:cubicBezTo>
                <a:cubicBezTo>
                  <a:pt x="97" y="947"/>
                  <a:pt x="97" y="947"/>
                  <a:pt x="97" y="947"/>
                </a:cubicBezTo>
                <a:cubicBezTo>
                  <a:pt x="77" y="947"/>
                  <a:pt x="77" y="947"/>
                  <a:pt x="77" y="947"/>
                </a:cubicBezTo>
                <a:cubicBezTo>
                  <a:pt x="67" y="908"/>
                  <a:pt x="67" y="908"/>
                  <a:pt x="67" y="908"/>
                </a:cubicBezTo>
                <a:cubicBezTo>
                  <a:pt x="65" y="901"/>
                  <a:pt x="63" y="893"/>
                  <a:pt x="62" y="888"/>
                </a:cubicBezTo>
                <a:cubicBezTo>
                  <a:pt x="61" y="892"/>
                  <a:pt x="58" y="903"/>
                  <a:pt x="56" y="909"/>
                </a:cubicBezTo>
                <a:cubicBezTo>
                  <a:pt x="46" y="947"/>
                  <a:pt x="46" y="947"/>
                  <a:pt x="46" y="947"/>
                </a:cubicBezTo>
                <a:cubicBezTo>
                  <a:pt x="26" y="947"/>
                  <a:pt x="26" y="947"/>
                  <a:pt x="26" y="947"/>
                </a:cubicBezTo>
                <a:cubicBezTo>
                  <a:pt x="26" y="947"/>
                  <a:pt x="26" y="947"/>
                  <a:pt x="26" y="947"/>
                </a:cubicBezTo>
                <a:cubicBezTo>
                  <a:pt x="0" y="853"/>
                  <a:pt x="0" y="853"/>
                  <a:pt x="0" y="853"/>
                </a:cubicBezTo>
                <a:cubicBezTo>
                  <a:pt x="23" y="853"/>
                  <a:pt x="23" y="853"/>
                  <a:pt x="23" y="853"/>
                </a:cubicBezTo>
                <a:cubicBezTo>
                  <a:pt x="32" y="888"/>
                  <a:pt x="32" y="888"/>
                  <a:pt x="32" y="888"/>
                </a:cubicBezTo>
                <a:cubicBezTo>
                  <a:pt x="33" y="894"/>
                  <a:pt x="36" y="904"/>
                  <a:pt x="37" y="911"/>
                </a:cubicBezTo>
                <a:cubicBezTo>
                  <a:pt x="38" y="904"/>
                  <a:pt x="41" y="894"/>
                  <a:pt x="42" y="888"/>
                </a:cubicBezTo>
                <a:cubicBezTo>
                  <a:pt x="52" y="853"/>
                  <a:pt x="52" y="853"/>
                  <a:pt x="52" y="853"/>
                </a:cubicBezTo>
                <a:cubicBezTo>
                  <a:pt x="72" y="853"/>
                  <a:pt x="72" y="853"/>
                  <a:pt x="72" y="853"/>
                </a:cubicBezTo>
                <a:cubicBezTo>
                  <a:pt x="82" y="888"/>
                  <a:pt x="82" y="888"/>
                  <a:pt x="82" y="888"/>
                </a:cubicBezTo>
                <a:cubicBezTo>
                  <a:pt x="83" y="894"/>
                  <a:pt x="86" y="904"/>
                  <a:pt x="87" y="912"/>
                </a:cubicBezTo>
                <a:cubicBezTo>
                  <a:pt x="88" y="906"/>
                  <a:pt x="90" y="897"/>
                  <a:pt x="92" y="888"/>
                </a:cubicBezTo>
                <a:lnTo>
                  <a:pt x="101" y="853"/>
                </a:lnTo>
                <a:close/>
                <a:moveTo>
                  <a:pt x="283" y="880"/>
                </a:moveTo>
                <a:cubicBezTo>
                  <a:pt x="278" y="877"/>
                  <a:pt x="273" y="875"/>
                  <a:pt x="267" y="875"/>
                </a:cubicBezTo>
                <a:cubicBezTo>
                  <a:pt x="256" y="875"/>
                  <a:pt x="250" y="882"/>
                  <a:pt x="250" y="896"/>
                </a:cubicBezTo>
                <a:cubicBezTo>
                  <a:pt x="250" y="947"/>
                  <a:pt x="250" y="947"/>
                  <a:pt x="250" y="947"/>
                </a:cubicBezTo>
                <a:cubicBezTo>
                  <a:pt x="227" y="947"/>
                  <a:pt x="227" y="947"/>
                  <a:pt x="227" y="947"/>
                </a:cubicBezTo>
                <a:cubicBezTo>
                  <a:pt x="227" y="854"/>
                  <a:pt x="227" y="854"/>
                  <a:pt x="227" y="854"/>
                </a:cubicBezTo>
                <a:cubicBezTo>
                  <a:pt x="250" y="854"/>
                  <a:pt x="250" y="854"/>
                  <a:pt x="250" y="854"/>
                </a:cubicBezTo>
                <a:cubicBezTo>
                  <a:pt x="250" y="862"/>
                  <a:pt x="250" y="862"/>
                  <a:pt x="250" y="862"/>
                </a:cubicBezTo>
                <a:cubicBezTo>
                  <a:pt x="256" y="855"/>
                  <a:pt x="263" y="852"/>
                  <a:pt x="271" y="852"/>
                </a:cubicBezTo>
                <a:cubicBezTo>
                  <a:pt x="277" y="852"/>
                  <a:pt x="284" y="854"/>
                  <a:pt x="289" y="857"/>
                </a:cubicBezTo>
                <a:lnTo>
                  <a:pt x="283" y="880"/>
                </a:lnTo>
                <a:close/>
                <a:moveTo>
                  <a:pt x="1052" y="928"/>
                </a:moveTo>
                <a:cubicBezTo>
                  <a:pt x="1044" y="928"/>
                  <a:pt x="1034" y="923"/>
                  <a:pt x="1034" y="899"/>
                </a:cubicBezTo>
                <a:cubicBezTo>
                  <a:pt x="1034" y="877"/>
                  <a:pt x="1044" y="873"/>
                  <a:pt x="1052" y="873"/>
                </a:cubicBezTo>
                <a:cubicBezTo>
                  <a:pt x="1060" y="873"/>
                  <a:pt x="1066" y="878"/>
                  <a:pt x="1068" y="882"/>
                </a:cubicBezTo>
                <a:cubicBezTo>
                  <a:pt x="1068" y="919"/>
                  <a:pt x="1068" y="919"/>
                  <a:pt x="1068" y="919"/>
                </a:cubicBezTo>
                <a:cubicBezTo>
                  <a:pt x="1065" y="923"/>
                  <a:pt x="1061" y="928"/>
                  <a:pt x="1052" y="928"/>
                </a:cubicBezTo>
                <a:moveTo>
                  <a:pt x="1068" y="860"/>
                </a:moveTo>
                <a:cubicBezTo>
                  <a:pt x="1063" y="854"/>
                  <a:pt x="1055" y="852"/>
                  <a:pt x="1047" y="852"/>
                </a:cubicBezTo>
                <a:cubicBezTo>
                  <a:pt x="1025" y="852"/>
                  <a:pt x="1011" y="870"/>
                  <a:pt x="1011" y="899"/>
                </a:cubicBezTo>
                <a:cubicBezTo>
                  <a:pt x="1011" y="931"/>
                  <a:pt x="1024" y="949"/>
                  <a:pt x="1047" y="949"/>
                </a:cubicBezTo>
                <a:cubicBezTo>
                  <a:pt x="1055" y="949"/>
                  <a:pt x="1062" y="946"/>
                  <a:pt x="1068" y="940"/>
                </a:cubicBezTo>
                <a:cubicBezTo>
                  <a:pt x="1068" y="947"/>
                  <a:pt x="1068" y="947"/>
                  <a:pt x="1068" y="947"/>
                </a:cubicBezTo>
                <a:cubicBezTo>
                  <a:pt x="1091" y="947"/>
                  <a:pt x="1091" y="947"/>
                  <a:pt x="1091" y="947"/>
                </a:cubicBezTo>
                <a:cubicBezTo>
                  <a:pt x="1091" y="815"/>
                  <a:pt x="1091" y="815"/>
                  <a:pt x="1091" y="815"/>
                </a:cubicBezTo>
                <a:cubicBezTo>
                  <a:pt x="1068" y="826"/>
                  <a:pt x="1068" y="826"/>
                  <a:pt x="1068" y="826"/>
                </a:cubicBezTo>
                <a:lnTo>
                  <a:pt x="1068" y="860"/>
                </a:lnTo>
                <a:close/>
                <a:moveTo>
                  <a:pt x="433" y="665"/>
                </a:moveTo>
                <a:cubicBezTo>
                  <a:pt x="433" y="677"/>
                  <a:pt x="433" y="677"/>
                  <a:pt x="433" y="677"/>
                </a:cubicBezTo>
                <a:cubicBezTo>
                  <a:pt x="410" y="677"/>
                  <a:pt x="410" y="677"/>
                  <a:pt x="410" y="677"/>
                </a:cubicBezTo>
                <a:cubicBezTo>
                  <a:pt x="410" y="653"/>
                  <a:pt x="410" y="653"/>
                  <a:pt x="410" y="653"/>
                </a:cubicBezTo>
                <a:cubicBezTo>
                  <a:pt x="433" y="653"/>
                  <a:pt x="433" y="653"/>
                  <a:pt x="433" y="653"/>
                </a:cubicBezTo>
                <a:lnTo>
                  <a:pt x="433" y="665"/>
                </a:lnTo>
                <a:close/>
                <a:moveTo>
                  <a:pt x="410" y="690"/>
                </a:moveTo>
                <a:cubicBezTo>
                  <a:pt x="433" y="690"/>
                  <a:pt x="433" y="690"/>
                  <a:pt x="433" y="690"/>
                </a:cubicBezTo>
                <a:cubicBezTo>
                  <a:pt x="433" y="731"/>
                  <a:pt x="433" y="731"/>
                  <a:pt x="433" y="731"/>
                </a:cubicBezTo>
                <a:cubicBezTo>
                  <a:pt x="433" y="784"/>
                  <a:pt x="433" y="784"/>
                  <a:pt x="433" y="784"/>
                </a:cubicBezTo>
                <a:cubicBezTo>
                  <a:pt x="410" y="784"/>
                  <a:pt x="410" y="784"/>
                  <a:pt x="410" y="784"/>
                </a:cubicBezTo>
                <a:lnTo>
                  <a:pt x="410" y="690"/>
                </a:lnTo>
                <a:close/>
                <a:moveTo>
                  <a:pt x="249" y="665"/>
                </a:moveTo>
                <a:cubicBezTo>
                  <a:pt x="249" y="677"/>
                  <a:pt x="249" y="677"/>
                  <a:pt x="249" y="677"/>
                </a:cubicBezTo>
                <a:cubicBezTo>
                  <a:pt x="226" y="677"/>
                  <a:pt x="226" y="677"/>
                  <a:pt x="226" y="677"/>
                </a:cubicBezTo>
                <a:cubicBezTo>
                  <a:pt x="226" y="653"/>
                  <a:pt x="226" y="653"/>
                  <a:pt x="226" y="653"/>
                </a:cubicBezTo>
                <a:cubicBezTo>
                  <a:pt x="249" y="653"/>
                  <a:pt x="249" y="653"/>
                  <a:pt x="249" y="653"/>
                </a:cubicBezTo>
                <a:lnTo>
                  <a:pt x="249" y="665"/>
                </a:lnTo>
                <a:close/>
                <a:moveTo>
                  <a:pt x="1293" y="716"/>
                </a:moveTo>
                <a:cubicBezTo>
                  <a:pt x="1289" y="713"/>
                  <a:pt x="1283" y="711"/>
                  <a:pt x="1278" y="711"/>
                </a:cubicBezTo>
                <a:cubicBezTo>
                  <a:pt x="1267" y="711"/>
                  <a:pt x="1261" y="718"/>
                  <a:pt x="1261" y="733"/>
                </a:cubicBezTo>
                <a:cubicBezTo>
                  <a:pt x="1261" y="784"/>
                  <a:pt x="1261" y="784"/>
                  <a:pt x="1261" y="784"/>
                </a:cubicBezTo>
                <a:cubicBezTo>
                  <a:pt x="1238" y="784"/>
                  <a:pt x="1238" y="784"/>
                  <a:pt x="1238" y="784"/>
                </a:cubicBezTo>
                <a:cubicBezTo>
                  <a:pt x="1238" y="690"/>
                  <a:pt x="1238" y="690"/>
                  <a:pt x="1238" y="690"/>
                </a:cubicBezTo>
                <a:cubicBezTo>
                  <a:pt x="1261" y="690"/>
                  <a:pt x="1261" y="690"/>
                  <a:pt x="1261" y="690"/>
                </a:cubicBezTo>
                <a:cubicBezTo>
                  <a:pt x="1261" y="698"/>
                  <a:pt x="1261" y="698"/>
                  <a:pt x="1261" y="698"/>
                </a:cubicBezTo>
                <a:cubicBezTo>
                  <a:pt x="1267" y="691"/>
                  <a:pt x="1274" y="688"/>
                  <a:pt x="1282" y="688"/>
                </a:cubicBezTo>
                <a:cubicBezTo>
                  <a:pt x="1288" y="688"/>
                  <a:pt x="1295" y="690"/>
                  <a:pt x="1299" y="694"/>
                </a:cubicBezTo>
                <a:lnTo>
                  <a:pt x="1293" y="716"/>
                </a:lnTo>
                <a:close/>
                <a:moveTo>
                  <a:pt x="1065" y="781"/>
                </a:moveTo>
                <a:cubicBezTo>
                  <a:pt x="1060" y="784"/>
                  <a:pt x="1053" y="786"/>
                  <a:pt x="1046" y="786"/>
                </a:cubicBezTo>
                <a:cubicBezTo>
                  <a:pt x="1027" y="786"/>
                  <a:pt x="1021" y="770"/>
                  <a:pt x="1021" y="757"/>
                </a:cubicBezTo>
                <a:cubicBezTo>
                  <a:pt x="1021" y="712"/>
                  <a:pt x="1021" y="712"/>
                  <a:pt x="1021" y="712"/>
                </a:cubicBezTo>
                <a:cubicBezTo>
                  <a:pt x="1006" y="712"/>
                  <a:pt x="1006" y="712"/>
                  <a:pt x="1006" y="712"/>
                </a:cubicBezTo>
                <a:cubicBezTo>
                  <a:pt x="1006" y="690"/>
                  <a:pt x="1006" y="690"/>
                  <a:pt x="1006" y="690"/>
                </a:cubicBezTo>
                <a:cubicBezTo>
                  <a:pt x="1021" y="690"/>
                  <a:pt x="1021" y="690"/>
                  <a:pt x="1021" y="690"/>
                </a:cubicBezTo>
                <a:cubicBezTo>
                  <a:pt x="1021" y="666"/>
                  <a:pt x="1021" y="666"/>
                  <a:pt x="1021" y="666"/>
                </a:cubicBezTo>
                <a:cubicBezTo>
                  <a:pt x="1044" y="654"/>
                  <a:pt x="1044" y="654"/>
                  <a:pt x="1044" y="654"/>
                </a:cubicBezTo>
                <a:cubicBezTo>
                  <a:pt x="1044" y="690"/>
                  <a:pt x="1044" y="690"/>
                  <a:pt x="1044" y="690"/>
                </a:cubicBezTo>
                <a:cubicBezTo>
                  <a:pt x="1064" y="690"/>
                  <a:pt x="1064" y="690"/>
                  <a:pt x="1064" y="690"/>
                </a:cubicBezTo>
                <a:cubicBezTo>
                  <a:pt x="1064" y="712"/>
                  <a:pt x="1064" y="712"/>
                  <a:pt x="1064" y="712"/>
                </a:cubicBezTo>
                <a:cubicBezTo>
                  <a:pt x="1044" y="712"/>
                  <a:pt x="1044" y="712"/>
                  <a:pt x="1044" y="712"/>
                </a:cubicBezTo>
                <a:cubicBezTo>
                  <a:pt x="1044" y="751"/>
                  <a:pt x="1044" y="751"/>
                  <a:pt x="1044" y="751"/>
                </a:cubicBezTo>
                <a:cubicBezTo>
                  <a:pt x="1044" y="759"/>
                  <a:pt x="1047" y="764"/>
                  <a:pt x="1054" y="764"/>
                </a:cubicBezTo>
                <a:cubicBezTo>
                  <a:pt x="1059" y="764"/>
                  <a:pt x="1064" y="762"/>
                  <a:pt x="1068" y="759"/>
                </a:cubicBezTo>
                <a:lnTo>
                  <a:pt x="1065" y="781"/>
                </a:lnTo>
                <a:close/>
                <a:moveTo>
                  <a:pt x="1110" y="751"/>
                </a:moveTo>
                <a:cubicBezTo>
                  <a:pt x="1110" y="759"/>
                  <a:pt x="1113" y="764"/>
                  <a:pt x="1120" y="764"/>
                </a:cubicBezTo>
                <a:cubicBezTo>
                  <a:pt x="1125" y="764"/>
                  <a:pt x="1130" y="762"/>
                  <a:pt x="1134" y="759"/>
                </a:cubicBezTo>
                <a:cubicBezTo>
                  <a:pt x="1131" y="781"/>
                  <a:pt x="1131" y="781"/>
                  <a:pt x="1131" y="781"/>
                </a:cubicBezTo>
                <a:cubicBezTo>
                  <a:pt x="1126" y="784"/>
                  <a:pt x="1119" y="786"/>
                  <a:pt x="1112" y="786"/>
                </a:cubicBezTo>
                <a:cubicBezTo>
                  <a:pt x="1093" y="786"/>
                  <a:pt x="1087" y="770"/>
                  <a:pt x="1087" y="757"/>
                </a:cubicBezTo>
                <a:cubicBezTo>
                  <a:pt x="1087" y="712"/>
                  <a:pt x="1087" y="712"/>
                  <a:pt x="1087" y="712"/>
                </a:cubicBezTo>
                <a:cubicBezTo>
                  <a:pt x="1073" y="712"/>
                  <a:pt x="1073" y="712"/>
                  <a:pt x="1073" y="712"/>
                </a:cubicBezTo>
                <a:cubicBezTo>
                  <a:pt x="1073" y="690"/>
                  <a:pt x="1073" y="690"/>
                  <a:pt x="1073" y="690"/>
                </a:cubicBezTo>
                <a:cubicBezTo>
                  <a:pt x="1087" y="690"/>
                  <a:pt x="1087" y="690"/>
                  <a:pt x="1087" y="690"/>
                </a:cubicBezTo>
                <a:cubicBezTo>
                  <a:pt x="1087" y="666"/>
                  <a:pt x="1087" y="666"/>
                  <a:pt x="1087" y="666"/>
                </a:cubicBezTo>
                <a:cubicBezTo>
                  <a:pt x="1110" y="654"/>
                  <a:pt x="1110" y="654"/>
                  <a:pt x="1110" y="654"/>
                </a:cubicBezTo>
                <a:cubicBezTo>
                  <a:pt x="1110" y="690"/>
                  <a:pt x="1110" y="690"/>
                  <a:pt x="1110" y="690"/>
                </a:cubicBezTo>
                <a:cubicBezTo>
                  <a:pt x="1131" y="690"/>
                  <a:pt x="1131" y="690"/>
                  <a:pt x="1131" y="690"/>
                </a:cubicBezTo>
                <a:cubicBezTo>
                  <a:pt x="1131" y="712"/>
                  <a:pt x="1131" y="712"/>
                  <a:pt x="1131" y="712"/>
                </a:cubicBezTo>
                <a:cubicBezTo>
                  <a:pt x="1110" y="712"/>
                  <a:pt x="1110" y="712"/>
                  <a:pt x="1110" y="712"/>
                </a:cubicBezTo>
                <a:lnTo>
                  <a:pt x="1110" y="751"/>
                </a:lnTo>
                <a:close/>
                <a:moveTo>
                  <a:pt x="1166" y="727"/>
                </a:moveTo>
                <a:cubicBezTo>
                  <a:pt x="1166" y="715"/>
                  <a:pt x="1174" y="708"/>
                  <a:pt x="1183" y="708"/>
                </a:cubicBezTo>
                <a:cubicBezTo>
                  <a:pt x="1195" y="708"/>
                  <a:pt x="1200" y="717"/>
                  <a:pt x="1201" y="727"/>
                </a:cubicBezTo>
                <a:lnTo>
                  <a:pt x="1166" y="727"/>
                </a:lnTo>
                <a:close/>
                <a:moveTo>
                  <a:pt x="1205" y="756"/>
                </a:moveTo>
                <a:cubicBezTo>
                  <a:pt x="1201" y="760"/>
                  <a:pt x="1195" y="764"/>
                  <a:pt x="1186" y="764"/>
                </a:cubicBezTo>
                <a:cubicBezTo>
                  <a:pt x="1182" y="764"/>
                  <a:pt x="1167" y="763"/>
                  <a:pt x="1166" y="744"/>
                </a:cubicBezTo>
                <a:cubicBezTo>
                  <a:pt x="1223" y="744"/>
                  <a:pt x="1223" y="744"/>
                  <a:pt x="1223" y="744"/>
                </a:cubicBezTo>
                <a:cubicBezTo>
                  <a:pt x="1223" y="742"/>
                  <a:pt x="1223" y="739"/>
                  <a:pt x="1223" y="737"/>
                </a:cubicBezTo>
                <a:cubicBezTo>
                  <a:pt x="1223" y="707"/>
                  <a:pt x="1208" y="688"/>
                  <a:pt x="1184" y="688"/>
                </a:cubicBezTo>
                <a:cubicBezTo>
                  <a:pt x="1160" y="688"/>
                  <a:pt x="1142" y="709"/>
                  <a:pt x="1142" y="737"/>
                </a:cubicBezTo>
                <a:cubicBezTo>
                  <a:pt x="1142" y="766"/>
                  <a:pt x="1159" y="786"/>
                  <a:pt x="1186" y="786"/>
                </a:cubicBezTo>
                <a:cubicBezTo>
                  <a:pt x="1199" y="786"/>
                  <a:pt x="1210" y="781"/>
                  <a:pt x="1219" y="771"/>
                </a:cubicBezTo>
                <a:lnTo>
                  <a:pt x="1205" y="756"/>
                </a:lnTo>
                <a:close/>
                <a:moveTo>
                  <a:pt x="943" y="727"/>
                </a:moveTo>
                <a:cubicBezTo>
                  <a:pt x="943" y="715"/>
                  <a:pt x="950" y="708"/>
                  <a:pt x="960" y="708"/>
                </a:cubicBezTo>
                <a:cubicBezTo>
                  <a:pt x="972" y="708"/>
                  <a:pt x="977" y="717"/>
                  <a:pt x="978" y="727"/>
                </a:cubicBezTo>
                <a:lnTo>
                  <a:pt x="943" y="727"/>
                </a:lnTo>
                <a:close/>
                <a:moveTo>
                  <a:pt x="982" y="756"/>
                </a:moveTo>
                <a:cubicBezTo>
                  <a:pt x="977" y="760"/>
                  <a:pt x="972" y="764"/>
                  <a:pt x="963" y="764"/>
                </a:cubicBezTo>
                <a:cubicBezTo>
                  <a:pt x="958" y="764"/>
                  <a:pt x="943" y="763"/>
                  <a:pt x="942" y="744"/>
                </a:cubicBezTo>
                <a:cubicBezTo>
                  <a:pt x="1000" y="744"/>
                  <a:pt x="1000" y="744"/>
                  <a:pt x="1000" y="744"/>
                </a:cubicBezTo>
                <a:cubicBezTo>
                  <a:pt x="1000" y="742"/>
                  <a:pt x="1000" y="739"/>
                  <a:pt x="1000" y="737"/>
                </a:cubicBezTo>
                <a:cubicBezTo>
                  <a:pt x="1000" y="707"/>
                  <a:pt x="985" y="688"/>
                  <a:pt x="961" y="688"/>
                </a:cubicBezTo>
                <a:cubicBezTo>
                  <a:pt x="936" y="688"/>
                  <a:pt x="919" y="709"/>
                  <a:pt x="919" y="737"/>
                </a:cubicBezTo>
                <a:cubicBezTo>
                  <a:pt x="919" y="766"/>
                  <a:pt x="936" y="786"/>
                  <a:pt x="963" y="786"/>
                </a:cubicBezTo>
                <a:cubicBezTo>
                  <a:pt x="975" y="786"/>
                  <a:pt x="987" y="781"/>
                  <a:pt x="996" y="771"/>
                </a:cubicBezTo>
                <a:lnTo>
                  <a:pt x="982" y="756"/>
                </a:lnTo>
                <a:close/>
                <a:moveTo>
                  <a:pt x="709" y="753"/>
                </a:moveTo>
                <a:cubicBezTo>
                  <a:pt x="709" y="744"/>
                  <a:pt x="715" y="739"/>
                  <a:pt x="725" y="739"/>
                </a:cubicBezTo>
                <a:cubicBezTo>
                  <a:pt x="732" y="739"/>
                  <a:pt x="738" y="741"/>
                  <a:pt x="743" y="744"/>
                </a:cubicBezTo>
                <a:cubicBezTo>
                  <a:pt x="743" y="757"/>
                  <a:pt x="743" y="757"/>
                  <a:pt x="743" y="757"/>
                </a:cubicBezTo>
                <a:cubicBezTo>
                  <a:pt x="740" y="762"/>
                  <a:pt x="734" y="767"/>
                  <a:pt x="725" y="767"/>
                </a:cubicBezTo>
                <a:cubicBezTo>
                  <a:pt x="715" y="767"/>
                  <a:pt x="709" y="761"/>
                  <a:pt x="709" y="753"/>
                </a:cubicBezTo>
                <a:moveTo>
                  <a:pt x="703" y="713"/>
                </a:moveTo>
                <a:cubicBezTo>
                  <a:pt x="710" y="709"/>
                  <a:pt x="717" y="706"/>
                  <a:pt x="727" y="706"/>
                </a:cubicBezTo>
                <a:cubicBezTo>
                  <a:pt x="737" y="706"/>
                  <a:pt x="743" y="711"/>
                  <a:pt x="743" y="720"/>
                </a:cubicBezTo>
                <a:cubicBezTo>
                  <a:pt x="743" y="726"/>
                  <a:pt x="743" y="726"/>
                  <a:pt x="743" y="726"/>
                </a:cubicBezTo>
                <a:cubicBezTo>
                  <a:pt x="738" y="724"/>
                  <a:pt x="730" y="722"/>
                  <a:pt x="723" y="722"/>
                </a:cubicBezTo>
                <a:cubicBezTo>
                  <a:pt x="706" y="722"/>
                  <a:pt x="686" y="730"/>
                  <a:pt x="686" y="753"/>
                </a:cubicBezTo>
                <a:cubicBezTo>
                  <a:pt x="686" y="777"/>
                  <a:pt x="705" y="786"/>
                  <a:pt x="721" y="786"/>
                </a:cubicBezTo>
                <a:cubicBezTo>
                  <a:pt x="727" y="786"/>
                  <a:pt x="737" y="783"/>
                  <a:pt x="743" y="776"/>
                </a:cubicBezTo>
                <a:cubicBezTo>
                  <a:pt x="743" y="784"/>
                  <a:pt x="743" y="784"/>
                  <a:pt x="743" y="784"/>
                </a:cubicBezTo>
                <a:cubicBezTo>
                  <a:pt x="766" y="784"/>
                  <a:pt x="766" y="784"/>
                  <a:pt x="766" y="784"/>
                </a:cubicBezTo>
                <a:cubicBezTo>
                  <a:pt x="766" y="720"/>
                  <a:pt x="766" y="720"/>
                  <a:pt x="766" y="720"/>
                </a:cubicBezTo>
                <a:cubicBezTo>
                  <a:pt x="766" y="700"/>
                  <a:pt x="752" y="688"/>
                  <a:pt x="729" y="688"/>
                </a:cubicBezTo>
                <a:cubicBezTo>
                  <a:pt x="716" y="688"/>
                  <a:pt x="704" y="691"/>
                  <a:pt x="694" y="697"/>
                </a:cubicBezTo>
                <a:lnTo>
                  <a:pt x="703" y="713"/>
                </a:lnTo>
                <a:close/>
                <a:moveTo>
                  <a:pt x="608" y="718"/>
                </a:moveTo>
                <a:cubicBezTo>
                  <a:pt x="608" y="755"/>
                  <a:pt x="608" y="755"/>
                  <a:pt x="608" y="755"/>
                </a:cubicBezTo>
                <a:cubicBezTo>
                  <a:pt x="604" y="760"/>
                  <a:pt x="600" y="764"/>
                  <a:pt x="591" y="764"/>
                </a:cubicBezTo>
                <a:cubicBezTo>
                  <a:pt x="583" y="764"/>
                  <a:pt x="574" y="759"/>
                  <a:pt x="574" y="735"/>
                </a:cubicBezTo>
                <a:cubicBezTo>
                  <a:pt x="574" y="714"/>
                  <a:pt x="583" y="709"/>
                  <a:pt x="591" y="709"/>
                </a:cubicBezTo>
                <a:cubicBezTo>
                  <a:pt x="600" y="709"/>
                  <a:pt x="605" y="714"/>
                  <a:pt x="608" y="718"/>
                </a:cubicBezTo>
                <a:moveTo>
                  <a:pt x="608" y="696"/>
                </a:moveTo>
                <a:cubicBezTo>
                  <a:pt x="602" y="691"/>
                  <a:pt x="595" y="688"/>
                  <a:pt x="587" y="688"/>
                </a:cubicBezTo>
                <a:cubicBezTo>
                  <a:pt x="564" y="688"/>
                  <a:pt x="550" y="706"/>
                  <a:pt x="550" y="736"/>
                </a:cubicBezTo>
                <a:cubicBezTo>
                  <a:pt x="550" y="767"/>
                  <a:pt x="564" y="786"/>
                  <a:pt x="586" y="786"/>
                </a:cubicBezTo>
                <a:cubicBezTo>
                  <a:pt x="595" y="786"/>
                  <a:pt x="602" y="783"/>
                  <a:pt x="608" y="777"/>
                </a:cubicBezTo>
                <a:cubicBezTo>
                  <a:pt x="608" y="779"/>
                  <a:pt x="608" y="779"/>
                  <a:pt x="608" y="779"/>
                </a:cubicBezTo>
                <a:cubicBezTo>
                  <a:pt x="608" y="789"/>
                  <a:pt x="608" y="803"/>
                  <a:pt x="578" y="804"/>
                </a:cubicBezTo>
                <a:cubicBezTo>
                  <a:pt x="577" y="804"/>
                  <a:pt x="577" y="804"/>
                  <a:pt x="577" y="804"/>
                </a:cubicBezTo>
                <a:cubicBezTo>
                  <a:pt x="585" y="822"/>
                  <a:pt x="585" y="822"/>
                  <a:pt x="585" y="822"/>
                </a:cubicBezTo>
                <a:cubicBezTo>
                  <a:pt x="585" y="822"/>
                  <a:pt x="585" y="822"/>
                  <a:pt x="585" y="822"/>
                </a:cubicBezTo>
                <a:cubicBezTo>
                  <a:pt x="616" y="821"/>
                  <a:pt x="631" y="806"/>
                  <a:pt x="631" y="775"/>
                </a:cubicBezTo>
                <a:cubicBezTo>
                  <a:pt x="631" y="690"/>
                  <a:pt x="631" y="690"/>
                  <a:pt x="631" y="690"/>
                </a:cubicBezTo>
                <a:cubicBezTo>
                  <a:pt x="608" y="690"/>
                  <a:pt x="608" y="690"/>
                  <a:pt x="608" y="690"/>
                </a:cubicBezTo>
                <a:lnTo>
                  <a:pt x="608" y="696"/>
                </a:lnTo>
                <a:close/>
                <a:moveTo>
                  <a:pt x="866" y="709"/>
                </a:moveTo>
                <a:cubicBezTo>
                  <a:pt x="875" y="709"/>
                  <a:pt x="884" y="716"/>
                  <a:pt x="884" y="735"/>
                </a:cubicBezTo>
                <a:cubicBezTo>
                  <a:pt x="884" y="755"/>
                  <a:pt x="878" y="764"/>
                  <a:pt x="867" y="764"/>
                </a:cubicBezTo>
                <a:cubicBezTo>
                  <a:pt x="858" y="764"/>
                  <a:pt x="852" y="759"/>
                  <a:pt x="850" y="755"/>
                </a:cubicBezTo>
                <a:cubicBezTo>
                  <a:pt x="850" y="719"/>
                  <a:pt x="850" y="719"/>
                  <a:pt x="850" y="719"/>
                </a:cubicBezTo>
                <a:cubicBezTo>
                  <a:pt x="854" y="713"/>
                  <a:pt x="859" y="709"/>
                  <a:pt x="866" y="709"/>
                </a:cubicBezTo>
                <a:moveTo>
                  <a:pt x="871" y="688"/>
                </a:moveTo>
                <a:cubicBezTo>
                  <a:pt x="863" y="688"/>
                  <a:pt x="856" y="691"/>
                  <a:pt x="850" y="697"/>
                </a:cubicBezTo>
                <a:cubicBezTo>
                  <a:pt x="850" y="653"/>
                  <a:pt x="850" y="653"/>
                  <a:pt x="850" y="653"/>
                </a:cubicBezTo>
                <a:cubicBezTo>
                  <a:pt x="827" y="665"/>
                  <a:pt x="827" y="665"/>
                  <a:pt x="827" y="665"/>
                </a:cubicBezTo>
                <a:cubicBezTo>
                  <a:pt x="827" y="784"/>
                  <a:pt x="827" y="784"/>
                  <a:pt x="827" y="784"/>
                </a:cubicBezTo>
                <a:cubicBezTo>
                  <a:pt x="850" y="784"/>
                  <a:pt x="850" y="784"/>
                  <a:pt x="850" y="784"/>
                </a:cubicBezTo>
                <a:cubicBezTo>
                  <a:pt x="850" y="777"/>
                  <a:pt x="850" y="777"/>
                  <a:pt x="850" y="777"/>
                </a:cubicBezTo>
                <a:cubicBezTo>
                  <a:pt x="856" y="782"/>
                  <a:pt x="863" y="786"/>
                  <a:pt x="871" y="786"/>
                </a:cubicBezTo>
                <a:cubicBezTo>
                  <a:pt x="894" y="786"/>
                  <a:pt x="907" y="767"/>
                  <a:pt x="907" y="736"/>
                </a:cubicBezTo>
                <a:cubicBezTo>
                  <a:pt x="907" y="706"/>
                  <a:pt x="893" y="688"/>
                  <a:pt x="871" y="688"/>
                </a:cubicBezTo>
                <a:moveTo>
                  <a:pt x="350" y="764"/>
                </a:moveTo>
                <a:cubicBezTo>
                  <a:pt x="342" y="764"/>
                  <a:pt x="332" y="759"/>
                  <a:pt x="332" y="735"/>
                </a:cubicBezTo>
                <a:cubicBezTo>
                  <a:pt x="332" y="714"/>
                  <a:pt x="342" y="709"/>
                  <a:pt x="350" y="709"/>
                </a:cubicBezTo>
                <a:cubicBezTo>
                  <a:pt x="358" y="709"/>
                  <a:pt x="363" y="714"/>
                  <a:pt x="366" y="718"/>
                </a:cubicBezTo>
                <a:cubicBezTo>
                  <a:pt x="366" y="755"/>
                  <a:pt x="366" y="755"/>
                  <a:pt x="366" y="755"/>
                </a:cubicBezTo>
                <a:cubicBezTo>
                  <a:pt x="363" y="760"/>
                  <a:pt x="358" y="764"/>
                  <a:pt x="350" y="764"/>
                </a:cubicBezTo>
                <a:moveTo>
                  <a:pt x="366" y="697"/>
                </a:moveTo>
                <a:cubicBezTo>
                  <a:pt x="360" y="691"/>
                  <a:pt x="353" y="688"/>
                  <a:pt x="345" y="688"/>
                </a:cubicBezTo>
                <a:cubicBezTo>
                  <a:pt x="323" y="688"/>
                  <a:pt x="309" y="706"/>
                  <a:pt x="309" y="736"/>
                </a:cubicBezTo>
                <a:cubicBezTo>
                  <a:pt x="309" y="767"/>
                  <a:pt x="322" y="786"/>
                  <a:pt x="345" y="786"/>
                </a:cubicBezTo>
                <a:cubicBezTo>
                  <a:pt x="353" y="786"/>
                  <a:pt x="360" y="783"/>
                  <a:pt x="366" y="776"/>
                </a:cubicBezTo>
                <a:cubicBezTo>
                  <a:pt x="366" y="784"/>
                  <a:pt x="366" y="784"/>
                  <a:pt x="366" y="784"/>
                </a:cubicBezTo>
                <a:cubicBezTo>
                  <a:pt x="389" y="784"/>
                  <a:pt x="389" y="784"/>
                  <a:pt x="389" y="784"/>
                </a:cubicBezTo>
                <a:cubicBezTo>
                  <a:pt x="389" y="651"/>
                  <a:pt x="389" y="651"/>
                  <a:pt x="389" y="651"/>
                </a:cubicBezTo>
                <a:cubicBezTo>
                  <a:pt x="366" y="663"/>
                  <a:pt x="366" y="663"/>
                  <a:pt x="366" y="663"/>
                </a:cubicBezTo>
                <a:lnTo>
                  <a:pt x="366" y="697"/>
                </a:lnTo>
                <a:close/>
                <a:moveTo>
                  <a:pt x="269" y="663"/>
                </a:moveTo>
                <a:cubicBezTo>
                  <a:pt x="293" y="651"/>
                  <a:pt x="293" y="651"/>
                  <a:pt x="293" y="651"/>
                </a:cubicBezTo>
                <a:cubicBezTo>
                  <a:pt x="293" y="736"/>
                  <a:pt x="293" y="736"/>
                  <a:pt x="293" y="736"/>
                </a:cubicBezTo>
                <a:cubicBezTo>
                  <a:pt x="293" y="784"/>
                  <a:pt x="293" y="784"/>
                  <a:pt x="293" y="784"/>
                </a:cubicBezTo>
                <a:cubicBezTo>
                  <a:pt x="269" y="784"/>
                  <a:pt x="269" y="784"/>
                  <a:pt x="269" y="784"/>
                </a:cubicBezTo>
                <a:lnTo>
                  <a:pt x="269" y="663"/>
                </a:lnTo>
                <a:close/>
                <a:moveTo>
                  <a:pt x="249" y="736"/>
                </a:moveTo>
                <a:cubicBezTo>
                  <a:pt x="249" y="784"/>
                  <a:pt x="249" y="784"/>
                  <a:pt x="249" y="784"/>
                </a:cubicBezTo>
                <a:cubicBezTo>
                  <a:pt x="226" y="784"/>
                  <a:pt x="226" y="784"/>
                  <a:pt x="226" y="784"/>
                </a:cubicBezTo>
                <a:cubicBezTo>
                  <a:pt x="226" y="690"/>
                  <a:pt x="226" y="690"/>
                  <a:pt x="226" y="690"/>
                </a:cubicBezTo>
                <a:cubicBezTo>
                  <a:pt x="249" y="690"/>
                  <a:pt x="249" y="690"/>
                  <a:pt x="249" y="690"/>
                </a:cubicBezTo>
                <a:lnTo>
                  <a:pt x="249" y="736"/>
                </a:lnTo>
                <a:close/>
                <a:moveTo>
                  <a:pt x="477" y="784"/>
                </a:moveTo>
                <a:cubicBezTo>
                  <a:pt x="454" y="784"/>
                  <a:pt x="454" y="784"/>
                  <a:pt x="454" y="784"/>
                </a:cubicBezTo>
                <a:cubicBezTo>
                  <a:pt x="454" y="690"/>
                  <a:pt x="454" y="690"/>
                  <a:pt x="454" y="690"/>
                </a:cubicBezTo>
                <a:cubicBezTo>
                  <a:pt x="477" y="690"/>
                  <a:pt x="477" y="690"/>
                  <a:pt x="477" y="690"/>
                </a:cubicBezTo>
                <a:cubicBezTo>
                  <a:pt x="477" y="698"/>
                  <a:pt x="477" y="698"/>
                  <a:pt x="477" y="698"/>
                </a:cubicBezTo>
                <a:cubicBezTo>
                  <a:pt x="483" y="691"/>
                  <a:pt x="491" y="688"/>
                  <a:pt x="500" y="688"/>
                </a:cubicBezTo>
                <a:cubicBezTo>
                  <a:pt x="523" y="688"/>
                  <a:pt x="535" y="703"/>
                  <a:pt x="535" y="731"/>
                </a:cubicBezTo>
                <a:cubicBezTo>
                  <a:pt x="535" y="784"/>
                  <a:pt x="535" y="784"/>
                  <a:pt x="535" y="784"/>
                </a:cubicBezTo>
                <a:cubicBezTo>
                  <a:pt x="511" y="784"/>
                  <a:pt x="511" y="784"/>
                  <a:pt x="511" y="784"/>
                </a:cubicBezTo>
                <a:cubicBezTo>
                  <a:pt x="511" y="732"/>
                  <a:pt x="511" y="732"/>
                  <a:pt x="511" y="732"/>
                </a:cubicBezTo>
                <a:cubicBezTo>
                  <a:pt x="511" y="716"/>
                  <a:pt x="506" y="709"/>
                  <a:pt x="495" y="709"/>
                </a:cubicBezTo>
                <a:cubicBezTo>
                  <a:pt x="483" y="709"/>
                  <a:pt x="477" y="717"/>
                  <a:pt x="477" y="732"/>
                </a:cubicBezTo>
                <a:lnTo>
                  <a:pt x="477" y="784"/>
                </a:lnTo>
                <a:close/>
                <a:moveTo>
                  <a:pt x="124" y="743"/>
                </a:moveTo>
                <a:cubicBezTo>
                  <a:pt x="124" y="690"/>
                  <a:pt x="124" y="690"/>
                  <a:pt x="124" y="690"/>
                </a:cubicBezTo>
                <a:cubicBezTo>
                  <a:pt x="147" y="690"/>
                  <a:pt x="147" y="690"/>
                  <a:pt x="147" y="690"/>
                </a:cubicBezTo>
                <a:cubicBezTo>
                  <a:pt x="147" y="742"/>
                  <a:pt x="147" y="742"/>
                  <a:pt x="147" y="742"/>
                </a:cubicBezTo>
                <a:cubicBezTo>
                  <a:pt x="147" y="757"/>
                  <a:pt x="153" y="764"/>
                  <a:pt x="164" y="764"/>
                </a:cubicBezTo>
                <a:cubicBezTo>
                  <a:pt x="176" y="764"/>
                  <a:pt x="182" y="757"/>
                  <a:pt x="182" y="742"/>
                </a:cubicBezTo>
                <a:cubicBezTo>
                  <a:pt x="182" y="690"/>
                  <a:pt x="182" y="690"/>
                  <a:pt x="182" y="690"/>
                </a:cubicBezTo>
                <a:cubicBezTo>
                  <a:pt x="205" y="690"/>
                  <a:pt x="205" y="690"/>
                  <a:pt x="205" y="690"/>
                </a:cubicBezTo>
                <a:cubicBezTo>
                  <a:pt x="205" y="784"/>
                  <a:pt x="205" y="784"/>
                  <a:pt x="205" y="784"/>
                </a:cubicBezTo>
                <a:cubicBezTo>
                  <a:pt x="182" y="784"/>
                  <a:pt x="182" y="784"/>
                  <a:pt x="182" y="784"/>
                </a:cubicBezTo>
                <a:cubicBezTo>
                  <a:pt x="182" y="776"/>
                  <a:pt x="182" y="776"/>
                  <a:pt x="182" y="776"/>
                </a:cubicBezTo>
                <a:cubicBezTo>
                  <a:pt x="176" y="782"/>
                  <a:pt x="169" y="786"/>
                  <a:pt x="159" y="786"/>
                </a:cubicBezTo>
                <a:cubicBezTo>
                  <a:pt x="129" y="786"/>
                  <a:pt x="124" y="759"/>
                  <a:pt x="124" y="743"/>
                </a:cubicBezTo>
                <a:moveTo>
                  <a:pt x="63" y="705"/>
                </a:moveTo>
                <a:cubicBezTo>
                  <a:pt x="33" y="705"/>
                  <a:pt x="33" y="705"/>
                  <a:pt x="33" y="705"/>
                </a:cubicBezTo>
                <a:cubicBezTo>
                  <a:pt x="33" y="677"/>
                  <a:pt x="33" y="677"/>
                  <a:pt x="33" y="677"/>
                </a:cubicBezTo>
                <a:cubicBezTo>
                  <a:pt x="62" y="677"/>
                  <a:pt x="62" y="677"/>
                  <a:pt x="62" y="677"/>
                </a:cubicBezTo>
                <a:cubicBezTo>
                  <a:pt x="73" y="677"/>
                  <a:pt x="78" y="682"/>
                  <a:pt x="78" y="691"/>
                </a:cubicBezTo>
                <a:cubicBezTo>
                  <a:pt x="78" y="697"/>
                  <a:pt x="76" y="705"/>
                  <a:pt x="63" y="705"/>
                </a:cubicBezTo>
                <a:moveTo>
                  <a:pt x="63" y="762"/>
                </a:moveTo>
                <a:cubicBezTo>
                  <a:pt x="33" y="762"/>
                  <a:pt x="33" y="762"/>
                  <a:pt x="33" y="762"/>
                </a:cubicBezTo>
                <a:cubicBezTo>
                  <a:pt x="33" y="725"/>
                  <a:pt x="33" y="725"/>
                  <a:pt x="33" y="725"/>
                </a:cubicBezTo>
                <a:cubicBezTo>
                  <a:pt x="63" y="725"/>
                  <a:pt x="63" y="725"/>
                  <a:pt x="63" y="725"/>
                </a:cubicBezTo>
                <a:cubicBezTo>
                  <a:pt x="76" y="725"/>
                  <a:pt x="82" y="732"/>
                  <a:pt x="82" y="744"/>
                </a:cubicBezTo>
                <a:cubicBezTo>
                  <a:pt x="82" y="755"/>
                  <a:pt x="75" y="762"/>
                  <a:pt x="63" y="762"/>
                </a:cubicBezTo>
                <a:moveTo>
                  <a:pt x="108" y="743"/>
                </a:moveTo>
                <a:cubicBezTo>
                  <a:pt x="108" y="725"/>
                  <a:pt x="95" y="717"/>
                  <a:pt x="89" y="714"/>
                </a:cubicBezTo>
                <a:cubicBezTo>
                  <a:pt x="97" y="709"/>
                  <a:pt x="103" y="699"/>
                  <a:pt x="103" y="689"/>
                </a:cubicBezTo>
                <a:cubicBezTo>
                  <a:pt x="103" y="668"/>
                  <a:pt x="89" y="655"/>
                  <a:pt x="63" y="655"/>
                </a:cubicBezTo>
                <a:cubicBezTo>
                  <a:pt x="9" y="655"/>
                  <a:pt x="9" y="655"/>
                  <a:pt x="9" y="655"/>
                </a:cubicBezTo>
                <a:cubicBezTo>
                  <a:pt x="9" y="784"/>
                  <a:pt x="9" y="784"/>
                  <a:pt x="9" y="784"/>
                </a:cubicBezTo>
                <a:cubicBezTo>
                  <a:pt x="63" y="784"/>
                  <a:pt x="63" y="784"/>
                  <a:pt x="63" y="784"/>
                </a:cubicBezTo>
                <a:cubicBezTo>
                  <a:pt x="91" y="784"/>
                  <a:pt x="108" y="768"/>
                  <a:pt x="108" y="743"/>
                </a:cubicBezTo>
              </a:path>
            </a:pathLst>
          </a:custGeom>
          <a:solidFill>
            <a:schemeClr val="bg1"/>
          </a:solidFill>
          <a:ln>
            <a:noFill/>
          </a:ln>
        </p:spPr>
        <p:txBody>
          <a:bodyPr vert="horz" wrap="square" lIns="82892" tIns="41445" rIns="82892" bIns="41445" numCol="1" anchor="t" anchorCtr="0" compatLnSpc="1">
            <a:prstTxWarp prst="textNoShape">
              <a:avLst/>
            </a:prstTxWarp>
          </a:bodyPr>
          <a:lstStyle/>
          <a:p>
            <a:endParaRPr lang="en-GB" sz="1632" dirty="0"/>
          </a:p>
        </p:txBody>
      </p:sp>
      <p:sp>
        <p:nvSpPr>
          <p:cNvPr id="11" name="Freeform 10"/>
          <p:cNvSpPr>
            <a:spLocks noEditPoints="1"/>
          </p:cNvSpPr>
          <p:nvPr userDrawn="1"/>
        </p:nvSpPr>
        <p:spPr bwMode="auto">
          <a:xfrm>
            <a:off x="759542" y="466911"/>
            <a:ext cx="4248013" cy="2848021"/>
          </a:xfrm>
          <a:custGeom>
            <a:avLst/>
            <a:gdLst>
              <a:gd name="T0" fmla="*/ 0 w 2347"/>
              <a:gd name="T1" fmla="*/ 1978 h 1978"/>
              <a:gd name="T2" fmla="*/ 110 w 2347"/>
              <a:gd name="T3" fmla="*/ 1978 h 1978"/>
              <a:gd name="T4" fmla="*/ 110 w 2347"/>
              <a:gd name="T5" fmla="*/ 1867 h 1978"/>
              <a:gd name="T6" fmla="*/ 0 w 2347"/>
              <a:gd name="T7" fmla="*/ 1867 h 1978"/>
              <a:gd name="T8" fmla="*/ 0 w 2347"/>
              <a:gd name="T9" fmla="*/ 1978 h 1978"/>
              <a:gd name="T10" fmla="*/ 205 w 2347"/>
              <a:gd name="T11" fmla="*/ 1978 h 1978"/>
              <a:gd name="T12" fmla="*/ 315 w 2347"/>
              <a:gd name="T13" fmla="*/ 1978 h 1978"/>
              <a:gd name="T14" fmla="*/ 315 w 2347"/>
              <a:gd name="T15" fmla="*/ 1867 h 1978"/>
              <a:gd name="T16" fmla="*/ 205 w 2347"/>
              <a:gd name="T17" fmla="*/ 1867 h 1978"/>
              <a:gd name="T18" fmla="*/ 205 w 2347"/>
              <a:gd name="T19" fmla="*/ 1978 h 1978"/>
              <a:gd name="T20" fmla="*/ 408 w 2347"/>
              <a:gd name="T21" fmla="*/ 1978 h 1978"/>
              <a:gd name="T22" fmla="*/ 518 w 2347"/>
              <a:gd name="T23" fmla="*/ 1978 h 1978"/>
              <a:gd name="T24" fmla="*/ 518 w 2347"/>
              <a:gd name="T25" fmla="*/ 1867 h 1978"/>
              <a:gd name="T26" fmla="*/ 408 w 2347"/>
              <a:gd name="T27" fmla="*/ 1867 h 1978"/>
              <a:gd name="T28" fmla="*/ 408 w 2347"/>
              <a:gd name="T29" fmla="*/ 1978 h 1978"/>
              <a:gd name="T30" fmla="*/ 2347 w 2347"/>
              <a:gd name="T31" fmla="*/ 0 h 1978"/>
              <a:gd name="T32" fmla="*/ 0 w 2347"/>
              <a:gd name="T33" fmla="*/ 414 h 1978"/>
              <a:gd name="T34" fmla="*/ 0 w 2347"/>
              <a:gd name="T35" fmla="*/ 1775 h 1978"/>
              <a:gd name="T36" fmla="*/ 110 w 2347"/>
              <a:gd name="T37" fmla="*/ 1775 h 1978"/>
              <a:gd name="T38" fmla="*/ 110 w 2347"/>
              <a:gd name="T39" fmla="*/ 507 h 1978"/>
              <a:gd name="T40" fmla="*/ 2236 w 2347"/>
              <a:gd name="T41" fmla="*/ 131 h 1978"/>
              <a:gd name="T42" fmla="*/ 2236 w 2347"/>
              <a:gd name="T43" fmla="*/ 1867 h 1978"/>
              <a:gd name="T44" fmla="*/ 613 w 2347"/>
              <a:gd name="T45" fmla="*/ 1867 h 1978"/>
              <a:gd name="T46" fmla="*/ 613 w 2347"/>
              <a:gd name="T47" fmla="*/ 1978 h 1978"/>
              <a:gd name="T48" fmla="*/ 2347 w 2347"/>
              <a:gd name="T49" fmla="*/ 1978 h 1978"/>
              <a:gd name="T50" fmla="*/ 2347 w 2347"/>
              <a:gd name="T51" fmla="*/ 0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47" h="1978">
                <a:moveTo>
                  <a:pt x="0" y="1978"/>
                </a:moveTo>
                <a:lnTo>
                  <a:pt x="110" y="1978"/>
                </a:lnTo>
                <a:lnTo>
                  <a:pt x="110" y="1867"/>
                </a:lnTo>
                <a:lnTo>
                  <a:pt x="0" y="1867"/>
                </a:lnTo>
                <a:lnTo>
                  <a:pt x="0" y="1978"/>
                </a:lnTo>
                <a:close/>
                <a:moveTo>
                  <a:pt x="205" y="1978"/>
                </a:moveTo>
                <a:lnTo>
                  <a:pt x="315" y="1978"/>
                </a:lnTo>
                <a:lnTo>
                  <a:pt x="315" y="1867"/>
                </a:lnTo>
                <a:lnTo>
                  <a:pt x="205" y="1867"/>
                </a:lnTo>
                <a:lnTo>
                  <a:pt x="205" y="1978"/>
                </a:lnTo>
                <a:close/>
                <a:moveTo>
                  <a:pt x="408" y="1978"/>
                </a:moveTo>
                <a:lnTo>
                  <a:pt x="518" y="1978"/>
                </a:lnTo>
                <a:lnTo>
                  <a:pt x="518" y="1867"/>
                </a:lnTo>
                <a:lnTo>
                  <a:pt x="408" y="1867"/>
                </a:lnTo>
                <a:lnTo>
                  <a:pt x="408" y="1978"/>
                </a:lnTo>
                <a:close/>
                <a:moveTo>
                  <a:pt x="2347" y="0"/>
                </a:moveTo>
                <a:lnTo>
                  <a:pt x="0" y="414"/>
                </a:lnTo>
                <a:lnTo>
                  <a:pt x="0" y="1775"/>
                </a:lnTo>
                <a:lnTo>
                  <a:pt x="110" y="1775"/>
                </a:lnTo>
                <a:lnTo>
                  <a:pt x="110" y="507"/>
                </a:lnTo>
                <a:lnTo>
                  <a:pt x="2236" y="131"/>
                </a:lnTo>
                <a:lnTo>
                  <a:pt x="2236" y="1867"/>
                </a:lnTo>
                <a:lnTo>
                  <a:pt x="613" y="1867"/>
                </a:lnTo>
                <a:lnTo>
                  <a:pt x="613" y="1978"/>
                </a:lnTo>
                <a:lnTo>
                  <a:pt x="2347" y="1978"/>
                </a:lnTo>
                <a:lnTo>
                  <a:pt x="2347"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892" tIns="41445" rIns="82892" bIns="41445" numCol="1" anchor="t" anchorCtr="0" compatLnSpc="1">
            <a:prstTxWarp prst="textNoShape">
              <a:avLst/>
            </a:prstTxWarp>
          </a:bodyPr>
          <a:lstStyle/>
          <a:p>
            <a:endParaRPr lang="en-GB" sz="1632" dirty="0"/>
          </a:p>
        </p:txBody>
      </p:sp>
      <p:sp>
        <p:nvSpPr>
          <p:cNvPr id="12" name="Title 1"/>
          <p:cNvSpPr>
            <a:spLocks noGrp="1"/>
          </p:cNvSpPr>
          <p:nvPr>
            <p:ph type="ctrTitle" hasCustomPrompt="1"/>
          </p:nvPr>
        </p:nvSpPr>
        <p:spPr bwMode="gray">
          <a:xfrm>
            <a:off x="1178718" y="1385946"/>
            <a:ext cx="3349283" cy="398153"/>
          </a:xfrm>
          <a:ln algn="ctr"/>
        </p:spPr>
        <p:txBody>
          <a:bodyPr vert="horz" lIns="0" tIns="0" rIns="0" bIns="0" rtlCol="0" anchor="t" anchorCtr="0">
            <a:noAutofit/>
          </a:bodyPr>
          <a:lstStyle>
            <a:lvl1pPr>
              <a:defRPr kumimoji="0" lang="en-GB" sz="2176" b="1" i="0" u="none" strike="noStrike" kern="1200" cap="none" spc="0" normalizeH="0" baseline="0" noProof="0" dirty="0" smtClean="0">
                <a:ln>
                  <a:noFill/>
                </a:ln>
                <a:solidFill>
                  <a:schemeClr val="bg1"/>
                </a:solidFill>
                <a:effectLst/>
                <a:uLnTx/>
                <a:uFillTx/>
                <a:latin typeface="+mj-lt"/>
                <a:ea typeface="+mj-ea"/>
                <a:cs typeface="+mj-cs"/>
              </a:defRPr>
            </a:lvl1pPr>
          </a:lstStyle>
          <a:p>
            <a:pPr marL="0" marR="0" lvl="0" indent="0" algn="l" defTabSz="945595" rtl="0" eaLnBrk="1" fontAlgn="auto" latinLnBrk="0" hangingPunct="1">
              <a:lnSpc>
                <a:spcPct val="100000"/>
              </a:lnSpc>
              <a:spcBef>
                <a:spcPct val="0"/>
              </a:spcBef>
              <a:spcAft>
                <a:spcPts val="0"/>
              </a:spcAft>
              <a:buClrTx/>
              <a:buSzTx/>
              <a:buFontTx/>
              <a:buNone/>
              <a:tabLst/>
              <a:defRPr/>
            </a:pPr>
            <a:r>
              <a:rPr lang="en-US" dirty="0"/>
              <a:t>Better question</a:t>
            </a:r>
            <a:endParaRPr lang="en-GB" dirty="0"/>
          </a:p>
        </p:txBody>
      </p:sp>
      <p:sp>
        <p:nvSpPr>
          <p:cNvPr id="14" name="Subtitle 2"/>
          <p:cNvSpPr>
            <a:spLocks noGrp="1"/>
          </p:cNvSpPr>
          <p:nvPr>
            <p:ph type="subTitle" idx="1" hasCustomPrompt="1"/>
          </p:nvPr>
        </p:nvSpPr>
        <p:spPr bwMode="gray">
          <a:xfrm>
            <a:off x="1178718" y="2155815"/>
            <a:ext cx="3349283" cy="643193"/>
          </a:xfrm>
          <a:ln>
            <a:noFill/>
          </a:ln>
        </p:spPr>
        <p:txBody>
          <a:bodyPr vert="horz" lIns="0" tIns="0" rIns="0" bIns="0" rtlCol="0" anchor="t" anchorCtr="0">
            <a:noAutofit/>
          </a:bodyPr>
          <a:lstStyle>
            <a:lvl1pPr marL="0" indent="0" algn="l">
              <a:buNone/>
              <a:defRPr kumimoji="0" lang="en-GB" sz="1632" b="0" i="0" u="none" strike="noStrike" kern="1200" cap="none" spc="0" normalizeH="0" baseline="0" noProof="0" dirty="0" smtClean="0">
                <a:ln>
                  <a:noFill/>
                </a:ln>
                <a:solidFill>
                  <a:schemeClr val="bg1"/>
                </a:solidFill>
                <a:effectLst/>
                <a:uLnTx/>
                <a:uFillTx/>
                <a:latin typeface="+mn-lt"/>
                <a:ea typeface="+mn-ea"/>
                <a:cs typeface="+mn-cs"/>
              </a:defRPr>
            </a:lvl1pPr>
            <a:lvl2pPr marL="472797" indent="0" algn="ctr">
              <a:buNone/>
              <a:defRPr>
                <a:solidFill>
                  <a:schemeClr val="tx1">
                    <a:tint val="75000"/>
                  </a:schemeClr>
                </a:solidFill>
              </a:defRPr>
            </a:lvl2pPr>
            <a:lvl3pPr marL="945595" indent="0" algn="ctr">
              <a:buNone/>
              <a:defRPr>
                <a:solidFill>
                  <a:schemeClr val="tx1">
                    <a:tint val="75000"/>
                  </a:schemeClr>
                </a:solidFill>
              </a:defRPr>
            </a:lvl3pPr>
            <a:lvl4pPr marL="1418391" indent="0" algn="ctr">
              <a:buNone/>
              <a:defRPr>
                <a:solidFill>
                  <a:schemeClr val="tx1">
                    <a:tint val="75000"/>
                  </a:schemeClr>
                </a:solidFill>
              </a:defRPr>
            </a:lvl4pPr>
            <a:lvl5pPr marL="1891189" indent="0" algn="ctr">
              <a:buNone/>
              <a:defRPr>
                <a:solidFill>
                  <a:schemeClr val="tx1">
                    <a:tint val="75000"/>
                  </a:schemeClr>
                </a:solidFill>
              </a:defRPr>
            </a:lvl5pPr>
            <a:lvl6pPr marL="2363987" indent="0" algn="ctr">
              <a:buNone/>
              <a:defRPr>
                <a:solidFill>
                  <a:schemeClr val="tx1">
                    <a:tint val="75000"/>
                  </a:schemeClr>
                </a:solidFill>
              </a:defRPr>
            </a:lvl6pPr>
            <a:lvl7pPr marL="2836785" indent="0" algn="ctr">
              <a:buNone/>
              <a:defRPr>
                <a:solidFill>
                  <a:schemeClr val="tx1">
                    <a:tint val="75000"/>
                  </a:schemeClr>
                </a:solidFill>
              </a:defRPr>
            </a:lvl7pPr>
            <a:lvl8pPr marL="3309581" indent="0" algn="ctr">
              <a:buNone/>
              <a:defRPr>
                <a:solidFill>
                  <a:schemeClr val="tx1">
                    <a:tint val="75000"/>
                  </a:schemeClr>
                </a:solidFill>
              </a:defRPr>
            </a:lvl8pPr>
            <a:lvl9pPr marL="3782379" indent="0" algn="ctr">
              <a:buNone/>
              <a:defRPr>
                <a:solidFill>
                  <a:schemeClr val="tx1">
                    <a:tint val="75000"/>
                  </a:schemeClr>
                </a:solidFill>
              </a:defRPr>
            </a:lvl9pPr>
          </a:lstStyle>
          <a:p>
            <a:pPr marL="0" marR="0" lvl="0" indent="0" algn="l" defTabSz="945595" rtl="0" eaLnBrk="1" fontAlgn="auto" latinLnBrk="0" hangingPunct="1">
              <a:lnSpc>
                <a:spcPct val="90000"/>
              </a:lnSpc>
              <a:spcBef>
                <a:spcPts val="0"/>
              </a:spcBef>
              <a:spcAft>
                <a:spcPct val="0"/>
              </a:spcAft>
              <a:buClrTx/>
              <a:buSzTx/>
              <a:buFont typeface="Arial" pitchFamily="34" charset="0"/>
              <a:buNone/>
              <a:tabLst/>
              <a:defRPr/>
            </a:pPr>
            <a:r>
              <a:rPr lang="en-US" dirty="0"/>
              <a:t>Subtitle</a:t>
            </a:r>
            <a:endParaRPr lang="en-GB" dirty="0"/>
          </a:p>
        </p:txBody>
      </p:sp>
    </p:spTree>
    <p:extLst>
      <p:ext uri="{BB962C8B-B14F-4D97-AF65-F5344CB8AC3E}">
        <p14:creationId xmlns:p14="http://schemas.microsoft.com/office/powerpoint/2010/main" val="2433495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247" y="359401"/>
            <a:ext cx="10836329" cy="555078"/>
          </a:xfrm>
        </p:spPr>
        <p:txBody>
          <a:bodyPr/>
          <a:lstStyle/>
          <a:p>
            <a:r>
              <a:rPr lang="en-US"/>
              <a:t>Click to edit Master title style</a:t>
            </a:r>
            <a:endParaRPr lang="en-GB"/>
          </a:p>
        </p:txBody>
      </p:sp>
      <p:sp>
        <p:nvSpPr>
          <p:cNvPr id="6" name="Footer Placeholder 4"/>
          <p:cNvSpPr>
            <a:spLocks noGrp="1"/>
          </p:cNvSpPr>
          <p:nvPr>
            <p:ph type="ftr" sz="quarter" idx="3"/>
          </p:nvPr>
        </p:nvSpPr>
        <p:spPr bwMode="gray">
          <a:xfrm>
            <a:off x="4090547" y="6648510"/>
            <a:ext cx="504946" cy="97719"/>
          </a:xfrm>
          <a:prstGeom prst="rect">
            <a:avLst/>
          </a:prstGeom>
          <a:noFill/>
        </p:spPr>
        <p:txBody>
          <a:bodyPr wrap="none" lIns="0" tIns="0" rIns="0" bIns="0" rtlCol="0">
            <a:spAutoFit/>
          </a:bodyPr>
          <a:lstStyle>
            <a:lvl1pPr>
              <a:defRPr lang="en-GB" sz="635" dirty="0">
                <a:latin typeface="EYInterstate" pitchFamily="2" charset="0"/>
              </a:defRPr>
            </a:lvl1pPr>
          </a:lstStyle>
          <a:p>
            <a:r>
              <a:rPr lang="en-GB" dirty="0"/>
              <a:t>Smart Claims</a:t>
            </a:r>
          </a:p>
        </p:txBody>
      </p:sp>
      <p:sp>
        <p:nvSpPr>
          <p:cNvPr id="7" name="Slide Number Placeholder 5"/>
          <p:cNvSpPr>
            <a:spLocks noGrp="1"/>
          </p:cNvSpPr>
          <p:nvPr>
            <p:ph type="sldNum" sz="quarter" idx="4"/>
          </p:nvPr>
        </p:nvSpPr>
        <p:spPr bwMode="gray">
          <a:xfrm>
            <a:off x="11872968" y="6648510"/>
            <a:ext cx="112210" cy="97719"/>
          </a:xfrm>
          <a:prstGeom prst="rect">
            <a:avLst/>
          </a:prstGeom>
          <a:noFill/>
        </p:spPr>
        <p:txBody>
          <a:bodyPr wrap="none" lIns="0" tIns="0" rIns="0" bIns="0" rtlCol="0">
            <a:spAutoFit/>
          </a:bodyPr>
          <a:lstStyle>
            <a:lvl1pPr algn="r">
              <a:defRPr lang="en-GB" sz="635" smtClean="0">
                <a:latin typeface="EYInterstate" pitchFamily="2" charset="0"/>
              </a:defRPr>
            </a:lvl1pPr>
          </a:lstStyle>
          <a:p>
            <a:fld id="{F9A56513-F998-4254-9CEB-F507EE6F3742}" type="slidenum">
              <a:rPr lang="en-GB" smtClean="0"/>
              <a:pPr/>
              <a:t>‹#›</a:t>
            </a:fld>
            <a:endParaRPr lang="en-GB" dirty="0"/>
          </a:p>
        </p:txBody>
      </p:sp>
    </p:spTree>
    <p:extLst>
      <p:ext uri="{BB962C8B-B14F-4D97-AF65-F5344CB8AC3E}">
        <p14:creationId xmlns:p14="http://schemas.microsoft.com/office/powerpoint/2010/main" val="27330700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a:xfrm>
            <a:off x="4090547" y="6648510"/>
            <a:ext cx="658492" cy="97719"/>
          </a:xfrm>
        </p:spPr>
        <p:txBody>
          <a:bodyPr/>
          <a:lstStyle/>
          <a:p>
            <a:r>
              <a:rPr lang="en-US" dirty="0"/>
              <a:t>Smart Claims</a:t>
            </a:r>
          </a:p>
        </p:txBody>
      </p:sp>
      <p:sp>
        <p:nvSpPr>
          <p:cNvPr id="3" name="Text Placeholder 2"/>
          <p:cNvSpPr>
            <a:spLocks noGrp="1"/>
          </p:cNvSpPr>
          <p:nvPr>
            <p:ph type="body" sz="quarter" idx="11"/>
          </p:nvPr>
        </p:nvSpPr>
        <p:spPr>
          <a:xfrm>
            <a:off x="607487" y="1025527"/>
            <a:ext cx="10972800" cy="1643063"/>
          </a:xfrm>
        </p:spPr>
        <p:txBody>
          <a:bodyPr/>
          <a:lstStyle>
            <a:lvl1pPr marL="0" indent="0" algn="l">
              <a:lnSpc>
                <a:spcPct val="85000"/>
              </a:lnSpc>
              <a:spcBef>
                <a:spcPts val="0"/>
              </a:spcBef>
              <a:buNone/>
              <a:defRPr sz="3973"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2" y="6242400"/>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30" noProof="0" dirty="0">
              <a:solidFill>
                <a:schemeClr val="bg1"/>
              </a:solidFill>
            </a:endParaRPr>
          </a:p>
        </p:txBody>
      </p:sp>
    </p:spTree>
    <p:extLst>
      <p:ext uri="{BB962C8B-B14F-4D97-AF65-F5344CB8AC3E}">
        <p14:creationId xmlns:p14="http://schemas.microsoft.com/office/powerpoint/2010/main" val="34192249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80808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3pPr>
              <a:defRPr>
                <a:solidFill>
                  <a:srgbClr val="808080"/>
                </a:solidFill>
              </a:defRPr>
            </a:lvl3pPr>
            <a:lvl4pPr marL="172698" indent="-168380">
              <a:buSzPct val="100000"/>
              <a:buFont typeface="EYInterstate" pitchFamily="2" charset="0"/>
              <a:buChar char="•"/>
              <a:defRPr/>
            </a:lvl4pPr>
            <a:lvl5pPr marL="319489" indent="-145354">
              <a:buSzPct val="100000"/>
              <a:buFont typeface="EYInterstate" pitchFamily="2"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0225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id="{CE45B82D-96CA-4DF8-9CE3-341339B6FB8C}"/>
              </a:ext>
            </a:extLst>
          </p:cNvPr>
          <p:cNvGrpSpPr>
            <a:grpSpLocks/>
          </p:cNvGrpSpPr>
          <p:nvPr userDrawn="1"/>
        </p:nvGrpSpPr>
        <p:grpSpPr bwMode="auto">
          <a:xfrm>
            <a:off x="-8467" y="2405064"/>
            <a:ext cx="12200467" cy="3349625"/>
            <a:chOff x="-6532" y="2405084"/>
            <a:chExt cx="9150532" cy="3349170"/>
          </a:xfrm>
        </p:grpSpPr>
        <p:sp>
          <p:nvSpPr>
            <p:cNvPr id="5" name="Freeform 8">
              <a:extLst>
                <a:ext uri="{FF2B5EF4-FFF2-40B4-BE49-F238E27FC236}">
                  <a16:creationId xmlns:a16="http://schemas.microsoft.com/office/drawing/2014/main" id="{170F784C-F8A5-4425-9DDC-E6EE793383F4}"/>
                </a:ext>
              </a:extLst>
            </p:cNvPr>
            <p:cNvSpPr>
              <a:spLocks/>
            </p:cNvSpPr>
            <p:nvPr userDrawn="1"/>
          </p:nvSpPr>
          <p:spPr bwMode="gray">
            <a:xfrm>
              <a:off x="2273222" y="2405084"/>
              <a:ext cx="6870778" cy="2495225"/>
            </a:xfrm>
            <a:custGeom>
              <a:avLst/>
              <a:gdLst>
                <a:gd name="T0" fmla="*/ 0 w 5081"/>
                <a:gd name="T1" fmla="*/ 1852 h 1852"/>
                <a:gd name="T2" fmla="*/ 5081 w 5081"/>
                <a:gd name="T3" fmla="*/ 0 h 1852"/>
                <a:gd name="T4" fmla="*/ 5081 w 5081"/>
                <a:gd name="T5" fmla="*/ 968 h 1852"/>
                <a:gd name="T6" fmla="*/ 0 w 5081"/>
                <a:gd name="T7" fmla="*/ 1852 h 18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81" h="1852">
                  <a:moveTo>
                    <a:pt x="0" y="1852"/>
                  </a:moveTo>
                  <a:lnTo>
                    <a:pt x="5081" y="0"/>
                  </a:lnTo>
                  <a:lnTo>
                    <a:pt x="5081" y="968"/>
                  </a:lnTo>
                  <a:lnTo>
                    <a:pt x="0" y="185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sz="1800"/>
            </a:p>
          </p:txBody>
        </p:sp>
        <p:pic>
          <p:nvPicPr>
            <p:cNvPr id="6" name="Picture 3">
              <a:extLst>
                <a:ext uri="{FF2B5EF4-FFF2-40B4-BE49-F238E27FC236}">
                  <a16:creationId xmlns:a16="http://schemas.microsoft.com/office/drawing/2014/main" id="{44DB80CF-789A-4C56-B83E-E13C1CED7EA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32" y="4411503"/>
              <a:ext cx="2289891" cy="134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14" descr="EY_Logo2.emf">
            <a:extLst>
              <a:ext uri="{FF2B5EF4-FFF2-40B4-BE49-F238E27FC236}">
                <a16:creationId xmlns:a16="http://schemas.microsoft.com/office/drawing/2014/main" id="{435BCA38-1C8E-4200-8BFC-9BCAE5AD000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22600" y="5754688"/>
            <a:ext cx="13208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bwMode="black">
          <a:xfrm>
            <a:off x="4116918" y="3287714"/>
            <a:ext cx="7437967" cy="947737"/>
          </a:xfrm>
          <a:ln algn="ctr"/>
        </p:spPr>
        <p:txBody>
          <a:bodyPr anchor="b"/>
          <a:lstStyle>
            <a:lvl1pPr>
              <a:defRPr>
                <a:solidFill>
                  <a:schemeClr val="tx1"/>
                </a:solidFill>
              </a:defRPr>
            </a:lvl1pPr>
          </a:lstStyle>
          <a:p>
            <a:r>
              <a:rPr lang="en-US"/>
              <a:t>Title (Arial bold 36 point)</a:t>
            </a:r>
            <a:br>
              <a:rPr lang="en-US"/>
            </a:br>
            <a:r>
              <a:rPr lang="en-US"/>
              <a:t>Second line title</a:t>
            </a:r>
          </a:p>
        </p:txBody>
      </p:sp>
      <p:sp>
        <p:nvSpPr>
          <p:cNvPr id="3075" name="Rectangle 3"/>
          <p:cNvSpPr>
            <a:spLocks noGrp="1" noChangeArrowheads="1"/>
          </p:cNvSpPr>
          <p:nvPr>
            <p:ph type="subTitle" idx="1"/>
          </p:nvPr>
        </p:nvSpPr>
        <p:spPr bwMode="black">
          <a:xfrm>
            <a:off x="4116918" y="4329113"/>
            <a:ext cx="7437967" cy="431800"/>
          </a:xfrm>
          <a:ln algn="ctr"/>
        </p:spPr>
        <p:txBody>
          <a:bodyPr/>
          <a:lstStyle>
            <a:lvl1pPr>
              <a:lnSpc>
                <a:spcPct val="85000"/>
              </a:lnSpc>
              <a:defRPr sz="2000">
                <a:solidFill>
                  <a:schemeClr val="hlink"/>
                </a:solidFill>
              </a:defRPr>
            </a:lvl1pPr>
          </a:lstStyle>
          <a:p>
            <a:r>
              <a:rPr lang="en-US"/>
              <a:t>Subtitle (Arial regular 20 point)</a:t>
            </a:r>
          </a:p>
        </p:txBody>
      </p:sp>
    </p:spTree>
    <p:extLst>
      <p:ext uri="{BB962C8B-B14F-4D97-AF65-F5344CB8AC3E}">
        <p14:creationId xmlns:p14="http://schemas.microsoft.com/office/powerpoint/2010/main" val="1072100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255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eam Members">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SLIDE TITLE</a:t>
            </a:r>
          </a:p>
        </p:txBody>
      </p:sp>
      <p:sp>
        <p:nvSpPr>
          <p:cNvPr id="6" name="Text Placeholder 7"/>
          <p:cNvSpPr>
            <a:spLocks noGrp="1"/>
          </p:cNvSpPr>
          <p:nvPr>
            <p:ph type="body" sz="quarter" idx="17" hasCustomPrompt="1"/>
          </p:nvPr>
        </p:nvSpPr>
        <p:spPr>
          <a:xfrm>
            <a:off x="457200" y="419100"/>
            <a:ext cx="3657600" cy="375376"/>
          </a:xfrm>
          <a:prstGeom prst="rect">
            <a:avLst/>
          </a:prstGeom>
        </p:spPr>
        <p:txBody>
          <a:bodyPr lIns="0" tIns="0" rIns="0" bIns="0"/>
          <a:lstStyle>
            <a:lvl1pPr marL="0" indent="0">
              <a:buNone/>
              <a:defRPr sz="2000" b="1" i="0" baseline="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Team Name or Title</a:t>
            </a:r>
          </a:p>
        </p:txBody>
      </p:sp>
      <p:sp>
        <p:nvSpPr>
          <p:cNvPr id="8" name="Picture Placeholder 7"/>
          <p:cNvSpPr>
            <a:spLocks noGrp="1"/>
          </p:cNvSpPr>
          <p:nvPr>
            <p:ph type="pic" sz="quarter" idx="18" hasCustomPrompt="1"/>
          </p:nvPr>
        </p:nvSpPr>
        <p:spPr>
          <a:xfrm>
            <a:off x="457200" y="1409700"/>
            <a:ext cx="800100" cy="800100"/>
          </a:xfrm>
          <a:prstGeom prst="rect">
            <a:avLst/>
          </a:prstGeom>
        </p:spPr>
        <p:txBody>
          <a:bodyPr/>
          <a:lstStyle>
            <a:lvl1pPr marL="0" indent="0">
              <a:buNone/>
              <a:defRPr sz="1600">
                <a:latin typeface="EYInterstate" panose="02000503020000020004" pitchFamily="2" charset="0"/>
              </a:defRPr>
            </a:lvl1pPr>
          </a:lstStyle>
          <a:p>
            <a:r>
              <a:rPr lang="en-US" dirty="0"/>
              <a:t>Picture</a:t>
            </a:r>
          </a:p>
        </p:txBody>
      </p:sp>
      <p:sp>
        <p:nvSpPr>
          <p:cNvPr id="12" name="Picture Placeholder 7"/>
          <p:cNvSpPr>
            <a:spLocks noGrp="1"/>
          </p:cNvSpPr>
          <p:nvPr>
            <p:ph type="pic" sz="quarter" idx="22" hasCustomPrompt="1"/>
          </p:nvPr>
        </p:nvSpPr>
        <p:spPr>
          <a:xfrm>
            <a:off x="6178550" y="1409700"/>
            <a:ext cx="800100" cy="800100"/>
          </a:xfrm>
          <a:prstGeom prst="rect">
            <a:avLst/>
          </a:prstGeom>
        </p:spPr>
        <p:txBody>
          <a:bodyPr/>
          <a:lstStyle>
            <a:lvl1pPr marL="0" indent="0">
              <a:buNone/>
              <a:defRPr sz="1600">
                <a:latin typeface="EYInterstate" panose="02000503020000020004" pitchFamily="2" charset="0"/>
              </a:defRPr>
            </a:lvl1pPr>
          </a:lstStyle>
          <a:p>
            <a:r>
              <a:rPr lang="en-US" dirty="0"/>
              <a:t>Picture</a:t>
            </a:r>
          </a:p>
        </p:txBody>
      </p:sp>
      <p:sp>
        <p:nvSpPr>
          <p:cNvPr id="16" name="Text Placeholder 7"/>
          <p:cNvSpPr>
            <a:spLocks noGrp="1"/>
          </p:cNvSpPr>
          <p:nvPr>
            <p:ph type="body" sz="quarter" idx="26" hasCustomPrompt="1"/>
          </p:nvPr>
        </p:nvSpPr>
        <p:spPr>
          <a:xfrm>
            <a:off x="1409700" y="1409700"/>
            <a:ext cx="3657600" cy="375376"/>
          </a:xfrm>
          <a:prstGeom prst="rect">
            <a:avLst/>
          </a:prstGeom>
        </p:spPr>
        <p:txBody>
          <a:bodyPr lIns="0" tIns="0" rIns="0" bIns="0"/>
          <a:lstStyle>
            <a:lvl1pPr marL="0" indent="0">
              <a:buNone/>
              <a:defRPr sz="20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Name</a:t>
            </a:r>
          </a:p>
        </p:txBody>
      </p:sp>
      <p:sp>
        <p:nvSpPr>
          <p:cNvPr id="10" name="Text Placeholder 9"/>
          <p:cNvSpPr>
            <a:spLocks noGrp="1"/>
          </p:cNvSpPr>
          <p:nvPr>
            <p:ph type="body" sz="quarter" idx="28" hasCustomPrompt="1"/>
          </p:nvPr>
        </p:nvSpPr>
        <p:spPr>
          <a:xfrm>
            <a:off x="1409700" y="2368550"/>
            <a:ext cx="3657600" cy="3644900"/>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 typeface="Arial" charset="0"/>
              <a:buNone/>
              <a:tabLst/>
              <a:defRPr sz="2800">
                <a:latin typeface="EYInterstate" panose="02000503020000020004" pitchFamily="2" charset="0"/>
              </a:defRPr>
            </a:lvl1pPr>
          </a:lstStyle>
          <a:p>
            <a:r>
              <a:rPr lang="en-US" sz="1400" b="0" i="0" dirty="0">
                <a:latin typeface="EYInterstate Light" charset="0"/>
                <a:ea typeface="EYInterstate Light" charset="0"/>
                <a:cs typeface="EYInterstate Light" charset="0"/>
              </a:rPr>
              <a:t>Write a </a:t>
            </a:r>
            <a:r>
              <a:rPr lang="en-US" sz="1400" b="0" i="0" baseline="0" dirty="0">
                <a:latin typeface="EYInterstate Light" charset="0"/>
                <a:ea typeface="EYInterstate Light" charset="0"/>
                <a:cs typeface="EYInterstate Light" charset="0"/>
              </a:rPr>
              <a:t>bio about this team member here. Their bio may include a brief description of their role, expertise, and relevant past experience.</a:t>
            </a:r>
          </a:p>
          <a:p>
            <a:pPr marL="0" indent="0">
              <a:buFont typeface="Arial" charset="0"/>
              <a:buNone/>
            </a:pPr>
            <a:endParaRPr lang="en-US" sz="1400" b="0" i="0" baseline="0" dirty="0">
              <a:latin typeface="EYInterstate Light" charset="0"/>
              <a:ea typeface="EYInterstate Light" charset="0"/>
              <a:cs typeface="EYInterstate Light" charset="0"/>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400" b="0" i="0" baseline="0" dirty="0">
                <a:latin typeface="EYInterstate Light" charset="0"/>
                <a:ea typeface="EYInterstate Light" charset="0"/>
                <a:cs typeface="EYInterstate Light" charset="0"/>
              </a:rPr>
              <a:t>You may also add some personal interests to highlight this team member’s personality. Remember, a short and sweet bio is most memorable. Bios must not exceed the length of this text box.</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400" b="0" i="0" baseline="0" dirty="0">
              <a:latin typeface="EYInterstate Light" charset="0"/>
              <a:ea typeface="EYInterstate Light" charset="0"/>
              <a:cs typeface="EYInterstate Light" charset="0"/>
            </a:endParaRPr>
          </a:p>
          <a:p>
            <a:r>
              <a:rPr lang="en-US" sz="1400" b="0" i="0" baseline="0" dirty="0">
                <a:latin typeface="EYInterstate Light" charset="0"/>
                <a:ea typeface="EYInterstate Light" charset="0"/>
                <a:cs typeface="EYInterstate Light" charset="0"/>
              </a:rPr>
              <a:t>Their bio may also be written in the form of concise bullets:</a:t>
            </a:r>
          </a:p>
          <a:p>
            <a:pPr marL="285750" indent="-285750">
              <a:buFont typeface="Arial" charset="0"/>
              <a:buChar char="•"/>
            </a:pPr>
            <a:r>
              <a:rPr lang="en-US" sz="1400" b="0" i="0" baseline="0" dirty="0">
                <a:latin typeface="EYInterstate Light" charset="0"/>
                <a:ea typeface="EYInterstate Light" charset="0"/>
                <a:cs typeface="EYInterstate Light" charset="0"/>
              </a:rPr>
              <a:t>Describe current role</a:t>
            </a:r>
          </a:p>
          <a:p>
            <a:pPr marL="285750" indent="-285750">
              <a:buFont typeface="Arial" charset="0"/>
              <a:buChar char="•"/>
            </a:pPr>
            <a:r>
              <a:rPr lang="en-US" sz="1400" b="0" i="0" baseline="0" dirty="0">
                <a:latin typeface="EYInterstate Light" charset="0"/>
                <a:ea typeface="EYInterstate Light" charset="0"/>
                <a:cs typeface="EYInterstate Light" charset="0"/>
              </a:rPr>
              <a:t>List areas of expertise</a:t>
            </a:r>
          </a:p>
          <a:p>
            <a:pPr marL="285750" indent="-285750">
              <a:buFont typeface="Arial" charset="0"/>
              <a:buChar char="•"/>
            </a:pPr>
            <a:r>
              <a:rPr lang="en-US" sz="1400" b="0" i="0" baseline="0" dirty="0">
                <a:latin typeface="EYInterstate Light" charset="0"/>
                <a:ea typeface="EYInterstate Light" charset="0"/>
                <a:cs typeface="EYInterstate Light" charset="0"/>
              </a:rPr>
              <a:t>List relevant past experience</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400" b="0" i="0" baseline="0" dirty="0">
              <a:latin typeface="EYInterstate Light" charset="0"/>
              <a:ea typeface="EYInterstate Light" charset="0"/>
              <a:cs typeface="EYInterstate Light" charset="0"/>
            </a:endParaRPr>
          </a:p>
          <a:p>
            <a:pPr marL="285750" indent="-285750">
              <a:buFont typeface="Arial" charset="0"/>
              <a:buChar char="•"/>
            </a:pPr>
            <a:endParaRPr lang="en-US" sz="1400" b="0" i="0" baseline="0" dirty="0">
              <a:latin typeface="EYInterstate Light" charset="0"/>
              <a:ea typeface="EYInterstate Light" charset="0"/>
              <a:cs typeface="EYInterstate Light" charset="0"/>
            </a:endParaRPr>
          </a:p>
        </p:txBody>
      </p:sp>
      <p:sp>
        <p:nvSpPr>
          <p:cNvPr id="17" name="Text Placeholder 9"/>
          <p:cNvSpPr>
            <a:spLocks noGrp="1"/>
          </p:cNvSpPr>
          <p:nvPr>
            <p:ph type="body" sz="quarter" idx="29" hasCustomPrompt="1"/>
          </p:nvPr>
        </p:nvSpPr>
        <p:spPr>
          <a:xfrm>
            <a:off x="7124700" y="2368550"/>
            <a:ext cx="3657600" cy="3644900"/>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 typeface="Arial" charset="0"/>
              <a:buNone/>
              <a:tabLst/>
              <a:defRPr sz="2800">
                <a:latin typeface="EYInterstate" panose="02000503020000020004" pitchFamily="2" charset="0"/>
              </a:defRPr>
            </a:lvl1pPr>
          </a:lstStyle>
          <a:p>
            <a:r>
              <a:rPr lang="en-US" sz="1400" b="0" i="0" dirty="0">
                <a:latin typeface="EYInterstate Light" charset="0"/>
                <a:ea typeface="EYInterstate Light" charset="0"/>
                <a:cs typeface="EYInterstate Light" charset="0"/>
              </a:rPr>
              <a:t>Write a </a:t>
            </a:r>
            <a:r>
              <a:rPr lang="en-US" sz="1400" b="0" i="0" baseline="0" dirty="0">
                <a:latin typeface="EYInterstate Light" charset="0"/>
                <a:ea typeface="EYInterstate Light" charset="0"/>
                <a:cs typeface="EYInterstate Light" charset="0"/>
              </a:rPr>
              <a:t>bio about this team member here. Their bio may include a brief description of their role, expertise, and relevant past experience.</a:t>
            </a:r>
          </a:p>
          <a:p>
            <a:pPr marL="0" indent="0">
              <a:buFont typeface="Arial" charset="0"/>
              <a:buNone/>
            </a:pPr>
            <a:endParaRPr lang="en-US" sz="1400" b="0" i="0" baseline="0" dirty="0">
              <a:latin typeface="EYInterstate Light" charset="0"/>
              <a:ea typeface="EYInterstate Light" charset="0"/>
              <a:cs typeface="EYInterstate Light" charset="0"/>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400" b="0" i="0" baseline="0" dirty="0">
                <a:latin typeface="EYInterstate Light" charset="0"/>
                <a:ea typeface="EYInterstate Light" charset="0"/>
                <a:cs typeface="EYInterstate Light" charset="0"/>
              </a:rPr>
              <a:t>You may also add some personal interests to highlight this team member’s personality. Remember, a short and sweet bio is most memorable. Bios must not exceed the length of this text box.</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400" b="0" i="0" baseline="0" dirty="0">
              <a:latin typeface="EYInterstate Light" charset="0"/>
              <a:ea typeface="EYInterstate Light" charset="0"/>
              <a:cs typeface="EYInterstate Light" charset="0"/>
            </a:endParaRPr>
          </a:p>
          <a:p>
            <a:r>
              <a:rPr lang="en-US" sz="1400" b="0" i="0" baseline="0" dirty="0">
                <a:latin typeface="EYInterstate Light" charset="0"/>
                <a:ea typeface="EYInterstate Light" charset="0"/>
                <a:cs typeface="EYInterstate Light" charset="0"/>
              </a:rPr>
              <a:t>Their bio may also be written in the form of concise bullets:</a:t>
            </a:r>
          </a:p>
          <a:p>
            <a:pPr marL="285750" indent="-285750">
              <a:buFont typeface="Arial" charset="0"/>
              <a:buChar char="•"/>
            </a:pPr>
            <a:r>
              <a:rPr lang="en-US" sz="1400" b="0" i="0" baseline="0" dirty="0">
                <a:latin typeface="EYInterstate Light" charset="0"/>
                <a:ea typeface="EYInterstate Light" charset="0"/>
                <a:cs typeface="EYInterstate Light" charset="0"/>
              </a:rPr>
              <a:t>Describe current role</a:t>
            </a:r>
          </a:p>
          <a:p>
            <a:pPr marL="285750" indent="-285750">
              <a:buFont typeface="Arial" charset="0"/>
              <a:buChar char="•"/>
            </a:pPr>
            <a:r>
              <a:rPr lang="en-US" sz="1400" b="0" i="0" baseline="0" dirty="0">
                <a:latin typeface="EYInterstate Light" charset="0"/>
                <a:ea typeface="EYInterstate Light" charset="0"/>
                <a:cs typeface="EYInterstate Light" charset="0"/>
              </a:rPr>
              <a:t>List areas of expertise</a:t>
            </a:r>
          </a:p>
          <a:p>
            <a:pPr marL="285750" indent="-285750">
              <a:buFont typeface="Arial" charset="0"/>
              <a:buChar char="•"/>
            </a:pPr>
            <a:r>
              <a:rPr lang="en-US" sz="1400" b="0" i="0" baseline="0" dirty="0">
                <a:latin typeface="EYInterstate Light" charset="0"/>
                <a:ea typeface="EYInterstate Light" charset="0"/>
                <a:cs typeface="EYInterstate Light" charset="0"/>
              </a:rPr>
              <a:t>List relevant past experience</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400" b="0" i="0" baseline="0" dirty="0">
              <a:latin typeface="EYInterstate Light" charset="0"/>
              <a:ea typeface="EYInterstate Light" charset="0"/>
              <a:cs typeface="EYInterstate Light" charset="0"/>
            </a:endParaRPr>
          </a:p>
          <a:p>
            <a:pPr marL="285750" indent="-285750">
              <a:buFont typeface="Arial" charset="0"/>
              <a:buChar char="•"/>
            </a:pPr>
            <a:endParaRPr lang="en-US" sz="1400" b="0" i="0" baseline="0" dirty="0">
              <a:latin typeface="EYInterstate Light" charset="0"/>
              <a:ea typeface="EYInterstate Light" charset="0"/>
              <a:cs typeface="EYInterstate Light" charset="0"/>
            </a:endParaRPr>
          </a:p>
        </p:txBody>
      </p:sp>
      <p:sp>
        <p:nvSpPr>
          <p:cNvPr id="13" name="Text Placeholder 12"/>
          <p:cNvSpPr>
            <a:spLocks noGrp="1"/>
          </p:cNvSpPr>
          <p:nvPr>
            <p:ph type="body" sz="quarter" idx="30" hasCustomPrompt="1"/>
          </p:nvPr>
        </p:nvSpPr>
        <p:spPr>
          <a:xfrm>
            <a:off x="1409700" y="1784350"/>
            <a:ext cx="3657600" cy="425450"/>
          </a:xfrm>
          <a:prstGeom prst="rect">
            <a:avLst/>
          </a:prstGeom>
        </p:spPr>
        <p:txBody>
          <a:bodyPr lIns="0" tIns="0" rIns="0" bIns="0"/>
          <a:lstStyle>
            <a:lvl1pPr marL="0" indent="0">
              <a:buNone/>
              <a:defRPr sz="2800">
                <a:latin typeface="EYInterstate" panose="02000503020000020004" pitchFamily="2" charset="0"/>
              </a:defRPr>
            </a:lvl1pPr>
          </a:lstStyle>
          <a:p>
            <a:r>
              <a:rPr lang="en-US" sz="2000" b="0" i="0" dirty="0">
                <a:latin typeface="EYInterstate Light" charset="0"/>
                <a:ea typeface="EYInterstate Light" charset="0"/>
                <a:cs typeface="EYInterstate Light" charset="0"/>
              </a:rPr>
              <a:t>Role or Title</a:t>
            </a:r>
          </a:p>
        </p:txBody>
      </p:sp>
      <p:sp>
        <p:nvSpPr>
          <p:cNvPr id="21" name="Text Placeholder 7"/>
          <p:cNvSpPr>
            <a:spLocks noGrp="1"/>
          </p:cNvSpPr>
          <p:nvPr>
            <p:ph type="body" sz="quarter" idx="31" hasCustomPrompt="1"/>
          </p:nvPr>
        </p:nvSpPr>
        <p:spPr>
          <a:xfrm>
            <a:off x="7124700" y="1409700"/>
            <a:ext cx="3657600" cy="375376"/>
          </a:xfrm>
          <a:prstGeom prst="rect">
            <a:avLst/>
          </a:prstGeom>
        </p:spPr>
        <p:txBody>
          <a:bodyPr lIns="0" tIns="0" rIns="0" bIns="0"/>
          <a:lstStyle>
            <a:lvl1pPr marL="0" indent="0">
              <a:buNone/>
              <a:defRPr sz="20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Name</a:t>
            </a:r>
          </a:p>
        </p:txBody>
      </p:sp>
      <p:sp>
        <p:nvSpPr>
          <p:cNvPr id="22" name="Text Placeholder 12"/>
          <p:cNvSpPr>
            <a:spLocks noGrp="1"/>
          </p:cNvSpPr>
          <p:nvPr>
            <p:ph type="body" sz="quarter" idx="32" hasCustomPrompt="1"/>
          </p:nvPr>
        </p:nvSpPr>
        <p:spPr>
          <a:xfrm>
            <a:off x="7124700" y="1784350"/>
            <a:ext cx="3657600" cy="425450"/>
          </a:xfrm>
          <a:prstGeom prst="rect">
            <a:avLst/>
          </a:prstGeom>
        </p:spPr>
        <p:txBody>
          <a:bodyPr lIns="0" tIns="0" rIns="0" bIns="0"/>
          <a:lstStyle>
            <a:lvl1pPr marL="0" indent="0">
              <a:buNone/>
              <a:defRPr sz="2800">
                <a:latin typeface="EYInterstate" panose="02000503020000020004" pitchFamily="2" charset="0"/>
              </a:defRPr>
            </a:lvl1pPr>
          </a:lstStyle>
          <a:p>
            <a:r>
              <a:rPr lang="en-US" sz="2000" b="0" i="0" dirty="0">
                <a:latin typeface="EYInterstate Light" charset="0"/>
                <a:ea typeface="EYInterstate Light" charset="0"/>
                <a:cs typeface="EYInterstate Light" charset="0"/>
              </a:rPr>
              <a:t>Role or Title</a:t>
            </a:r>
          </a:p>
        </p:txBody>
      </p:sp>
      <p:sp>
        <p:nvSpPr>
          <p:cNvPr id="15" name="Rectangle"/>
          <p:cNvSpPr/>
          <p:nvPr userDrawn="1"/>
        </p:nvSpPr>
        <p:spPr>
          <a:xfrm rot="5400000" flipV="1">
            <a:off x="118746" y="703962"/>
            <a:ext cx="595541"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pic>
        <p:nvPicPr>
          <p:cNvPr id="18" name="Picture 17" descr="See the source image">
            <a:extLst>
              <a:ext uri="{FF2B5EF4-FFF2-40B4-BE49-F238E27FC236}">
                <a16:creationId xmlns:a16="http://schemas.microsoft.com/office/drawing/2014/main" id="{8A2753BD-5895-4457-A383-8536EDC429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5833" y="6133132"/>
            <a:ext cx="695638" cy="4195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4">
            <a:extLst>
              <a:ext uri="{FF2B5EF4-FFF2-40B4-BE49-F238E27FC236}">
                <a16:creationId xmlns:a16="http://schemas.microsoft.com/office/drawing/2014/main" id="{B553DE0A-E57B-492A-9451-DA12E762AA21}"/>
              </a:ext>
            </a:extLst>
          </p:cNvPr>
          <p:cNvGrpSpPr>
            <a:grpSpLocks noChangeAspect="1"/>
          </p:cNvGrpSpPr>
          <p:nvPr userDrawn="1"/>
        </p:nvGrpSpPr>
        <p:grpSpPr bwMode="auto">
          <a:xfrm>
            <a:off x="11509313" y="6234874"/>
            <a:ext cx="233108" cy="239210"/>
            <a:chOff x="7110" y="4004"/>
            <a:chExt cx="191" cy="196"/>
          </a:xfrm>
        </p:grpSpPr>
        <p:sp>
          <p:nvSpPr>
            <p:cNvPr id="20" name="Freeform 5">
              <a:extLst>
                <a:ext uri="{FF2B5EF4-FFF2-40B4-BE49-F238E27FC236}">
                  <a16:creationId xmlns:a16="http://schemas.microsoft.com/office/drawing/2014/main" id="{D444194C-7A7B-47D7-977F-D496BF001259}"/>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3" name="Freeform 6">
              <a:extLst>
                <a:ext uri="{FF2B5EF4-FFF2-40B4-BE49-F238E27FC236}">
                  <a16:creationId xmlns:a16="http://schemas.microsoft.com/office/drawing/2014/main" id="{2F0E99D8-698B-418C-882D-0DA39331453F}"/>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4" name="Freeform 7">
              <a:extLst>
                <a:ext uri="{FF2B5EF4-FFF2-40B4-BE49-F238E27FC236}">
                  <a16:creationId xmlns:a16="http://schemas.microsoft.com/office/drawing/2014/main" id="{6256F19F-38EF-4559-AC4F-B2D2374BC9F9}"/>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725702727"/>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14924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4418" y="1412876"/>
            <a:ext cx="5369983" cy="450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12876"/>
            <a:ext cx="5369984" cy="4500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4444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5559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3559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829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781633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32765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366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0733" y="244476"/>
            <a:ext cx="2736851" cy="5668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5951" y="244476"/>
            <a:ext cx="8011583" cy="5668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9060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15952" y="244476"/>
            <a:ext cx="10951633" cy="566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44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range Bumper">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gradFill flip="none" rotWithShape="1">
            <a:gsLst>
              <a:gs pos="0">
                <a:srgbClr val="1B2B2C"/>
              </a:gs>
              <a:gs pos="100000">
                <a:srgbClr val="8286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7"/>
          <p:cNvSpPr>
            <a:spLocks noGrp="1"/>
          </p:cNvSpPr>
          <p:nvPr>
            <p:ph type="body" sz="quarter" idx="13" hasCustomPrompt="1"/>
          </p:nvPr>
        </p:nvSpPr>
        <p:spPr>
          <a:xfrm>
            <a:off x="601004" y="3314700"/>
            <a:ext cx="5562600" cy="455613"/>
          </a:xfrm>
          <a:prstGeom prst="rect">
            <a:avLst/>
          </a:prstGeom>
        </p:spPr>
        <p:txBody>
          <a:bodyPr lIns="0" tIns="0" rIns="0" bIns="0"/>
          <a:lstStyle>
            <a:lvl1pPr marL="0" indent="0">
              <a:buNone/>
              <a:defRPr sz="3600" b="0" i="0">
                <a:solidFill>
                  <a:schemeClr val="bg1"/>
                </a:solidFill>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8" name="Text Placeholder 7"/>
          <p:cNvSpPr>
            <a:spLocks noGrp="1"/>
          </p:cNvSpPr>
          <p:nvPr>
            <p:ph type="body" sz="quarter" idx="14" hasCustomPrompt="1"/>
          </p:nvPr>
        </p:nvSpPr>
        <p:spPr>
          <a:xfrm>
            <a:off x="601004" y="3886993"/>
            <a:ext cx="5562600" cy="1180307"/>
          </a:xfrm>
          <a:prstGeom prst="rect">
            <a:avLst/>
          </a:prstGeom>
        </p:spPr>
        <p:txBody>
          <a:bodyPr lIns="0" tIns="0" rIns="0" bIns="0"/>
          <a:lstStyle>
            <a:lvl1pPr marL="0" indent="0">
              <a:lnSpc>
                <a:spcPts val="2400"/>
              </a:lnSpc>
              <a:buNone/>
              <a:defRPr sz="2000" b="0" i="0">
                <a:solidFill>
                  <a:schemeClr val="bg1"/>
                </a:solidFill>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Write short, punchy text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499455" y="6236335"/>
            <a:ext cx="234596" cy="240028"/>
          </a:xfrm>
          <a:prstGeom prst="rect">
            <a:avLst/>
          </a:prstGeom>
          <a:noFill/>
          <a:ln>
            <a:noFill/>
          </a:ln>
        </p:spPr>
      </p:pic>
      <p:sp>
        <p:nvSpPr>
          <p:cNvPr id="12" name="Rectangle"/>
          <p:cNvSpPr/>
          <p:nvPr userDrawn="1"/>
        </p:nvSpPr>
        <p:spPr>
          <a:xfrm rot="5400000" flipV="1">
            <a:off x="-497884" y="4196520"/>
            <a:ext cx="1828800"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Cover alterna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115730006"/>
              </p:ext>
            </p:extLst>
          </p:nvPr>
        </p:nvGraphicFramePr>
        <p:xfrm>
          <a:off x="1525588" y="1588"/>
          <a:ext cx="1587" cy="1587"/>
        </p:xfrm>
        <a:graphic>
          <a:graphicData uri="http://schemas.openxmlformats.org/presentationml/2006/ole">
            <mc:AlternateContent xmlns:mc="http://schemas.openxmlformats.org/markup-compatibility/2006">
              <mc:Choice xmlns:v="urn:schemas-microsoft-com:vml" Requires="v">
                <p:oleObj spid="_x0000_s52228" name="think-cell Slide" r:id="rId4" imgW="216" imgH="216" progId="TCLayout.ActiveDocument.1">
                  <p:embed/>
                </p:oleObj>
              </mc:Choice>
              <mc:Fallback>
                <p:oleObj name="think-cell Slide" r:id="rId4" imgW="216" imgH="216" progId="TCLayout.ActiveDocument.1">
                  <p:embed/>
                  <p:pic>
                    <p:nvPicPr>
                      <p:cNvPr id="2" name="Object 1" hidden="1"/>
                      <p:cNvPicPr/>
                      <p:nvPr/>
                    </p:nvPicPr>
                    <p:blipFill>
                      <a:blip r:embed="rId5"/>
                      <a:stretch>
                        <a:fillRect/>
                      </a:stretch>
                    </p:blipFill>
                    <p:spPr>
                      <a:xfrm>
                        <a:off x="1525588" y="1588"/>
                        <a:ext cx="1587" cy="1587"/>
                      </a:xfrm>
                      <a:prstGeom prst="rect">
                        <a:avLst/>
                      </a:prstGeom>
                    </p:spPr>
                  </p:pic>
                </p:oleObj>
              </mc:Fallback>
            </mc:AlternateContent>
          </a:graphicData>
        </a:graphic>
      </p:graphicFrame>
      <p:grpSp>
        <p:nvGrpSpPr>
          <p:cNvPr id="3" name="Group 49"/>
          <p:cNvGrpSpPr>
            <a:grpSpLocks noChangeAspect="1"/>
          </p:cNvGrpSpPr>
          <p:nvPr userDrawn="1"/>
        </p:nvGrpSpPr>
        <p:grpSpPr bwMode="auto">
          <a:xfrm>
            <a:off x="10601325" y="5340350"/>
            <a:ext cx="987425" cy="1157288"/>
            <a:chOff x="6678" y="3364"/>
            <a:chExt cx="622" cy="729"/>
          </a:xfrm>
        </p:grpSpPr>
        <p:sp>
          <p:nvSpPr>
            <p:cNvPr id="4" name="AutoShape 48"/>
            <p:cNvSpPr>
              <a:spLocks noChangeAspect="1" noChangeArrowheads="1" noTextEdit="1"/>
            </p:cNvSpPr>
            <p:nvPr userDrawn="1"/>
          </p:nvSpPr>
          <p:spPr bwMode="auto">
            <a:xfrm>
              <a:off x="6678"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 name="Freeform 50"/>
            <p:cNvSpPr>
              <a:spLocks/>
            </p:cNvSpPr>
            <p:nvPr userDrawn="1"/>
          </p:nvSpPr>
          <p:spPr bwMode="auto">
            <a:xfrm>
              <a:off x="6678" y="3364"/>
              <a:ext cx="498" cy="182"/>
            </a:xfrm>
            <a:custGeom>
              <a:avLst/>
              <a:gdLst>
                <a:gd name="T0" fmla="*/ 2491 w 2491"/>
                <a:gd name="T1" fmla="*/ 0 h 910"/>
                <a:gd name="T2" fmla="*/ 0 w 2491"/>
                <a:gd name="T3" fmla="*/ 910 h 910"/>
                <a:gd name="T4" fmla="*/ 2491 w 2491"/>
                <a:gd name="T5" fmla="*/ 469 h 910"/>
                <a:gd name="T6" fmla="*/ 2491 w 2491"/>
                <a:gd name="T7" fmla="*/ 0 h 910"/>
              </a:gdLst>
              <a:ahLst/>
              <a:cxnLst>
                <a:cxn ang="0">
                  <a:pos x="T0" y="T1"/>
                </a:cxn>
                <a:cxn ang="0">
                  <a:pos x="T2" y="T3"/>
                </a:cxn>
                <a:cxn ang="0">
                  <a:pos x="T4" y="T5"/>
                </a:cxn>
                <a:cxn ang="0">
                  <a:pos x="T6" y="T7"/>
                </a:cxn>
              </a:cxnLst>
              <a:rect l="0" t="0" r="r" b="b"/>
              <a:pathLst>
                <a:path w="2491" h="910">
                  <a:moveTo>
                    <a:pt x="2491" y="0"/>
                  </a:moveTo>
                  <a:lnTo>
                    <a:pt x="0" y="910"/>
                  </a:lnTo>
                  <a:lnTo>
                    <a:pt x="2491" y="469"/>
                  </a:lnTo>
                  <a:lnTo>
                    <a:pt x="24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8" name="Freeform 51"/>
            <p:cNvSpPr>
              <a:spLocks noEditPoints="1"/>
            </p:cNvSpPr>
            <p:nvPr userDrawn="1"/>
          </p:nvSpPr>
          <p:spPr bwMode="auto">
            <a:xfrm>
              <a:off x="6678" y="3622"/>
              <a:ext cx="622" cy="471"/>
            </a:xfrm>
            <a:custGeom>
              <a:avLst/>
              <a:gdLst>
                <a:gd name="T0" fmla="*/ 235 w 3110"/>
                <a:gd name="T1" fmla="*/ 1600 h 2357"/>
                <a:gd name="T2" fmla="*/ 255 w 3110"/>
                <a:gd name="T3" fmla="*/ 1809 h 2357"/>
                <a:gd name="T4" fmla="*/ 152 w 3110"/>
                <a:gd name="T5" fmla="*/ 1823 h 2357"/>
                <a:gd name="T6" fmla="*/ 353 w 3110"/>
                <a:gd name="T7" fmla="*/ 1774 h 2357"/>
                <a:gd name="T8" fmla="*/ 419 w 3110"/>
                <a:gd name="T9" fmla="*/ 1871 h 2357"/>
                <a:gd name="T10" fmla="*/ 1148 w 3110"/>
                <a:gd name="T11" fmla="*/ 1664 h 2357"/>
                <a:gd name="T12" fmla="*/ 1225 w 3110"/>
                <a:gd name="T13" fmla="*/ 1751 h 2357"/>
                <a:gd name="T14" fmla="*/ 701 w 3110"/>
                <a:gd name="T15" fmla="*/ 1558 h 2357"/>
                <a:gd name="T16" fmla="*/ 744 w 3110"/>
                <a:gd name="T17" fmla="*/ 1723 h 2357"/>
                <a:gd name="T18" fmla="*/ 866 w 3110"/>
                <a:gd name="T19" fmla="*/ 1868 h 2357"/>
                <a:gd name="T20" fmla="*/ 838 w 3110"/>
                <a:gd name="T21" fmla="*/ 1696 h 2357"/>
                <a:gd name="T22" fmla="*/ 2035 w 3110"/>
                <a:gd name="T23" fmla="*/ 1874 h 2357"/>
                <a:gd name="T24" fmla="*/ 2173 w 3110"/>
                <a:gd name="T25" fmla="*/ 1760 h 2357"/>
                <a:gd name="T26" fmla="*/ 2115 w 3110"/>
                <a:gd name="T27" fmla="*/ 1743 h 2357"/>
                <a:gd name="T28" fmla="*/ 2074 w 3110"/>
                <a:gd name="T29" fmla="*/ 1696 h 2357"/>
                <a:gd name="T30" fmla="*/ 1318 w 3110"/>
                <a:gd name="T31" fmla="*/ 1748 h 2357"/>
                <a:gd name="T32" fmla="*/ 1455 w 3110"/>
                <a:gd name="T33" fmla="*/ 1858 h 2357"/>
                <a:gd name="T34" fmla="*/ 1484 w 3110"/>
                <a:gd name="T35" fmla="*/ 1938 h 2357"/>
                <a:gd name="T36" fmla="*/ 1378 w 3110"/>
                <a:gd name="T37" fmla="*/ 1794 h 2357"/>
                <a:gd name="T38" fmla="*/ 1740 w 3110"/>
                <a:gd name="T39" fmla="*/ 1690 h 2357"/>
                <a:gd name="T40" fmla="*/ 1644 w 3110"/>
                <a:gd name="T41" fmla="*/ 1791 h 2357"/>
                <a:gd name="T42" fmla="*/ 1835 w 3110"/>
                <a:gd name="T43" fmla="*/ 1723 h 2357"/>
                <a:gd name="T44" fmla="*/ 1698 w 3110"/>
                <a:gd name="T45" fmla="*/ 1800 h 2357"/>
                <a:gd name="T46" fmla="*/ 1721 w 3110"/>
                <a:gd name="T47" fmla="*/ 1831 h 2357"/>
                <a:gd name="T48" fmla="*/ 2256 w 3110"/>
                <a:gd name="T49" fmla="*/ 1780 h 2357"/>
                <a:gd name="T50" fmla="*/ 2243 w 3110"/>
                <a:gd name="T51" fmla="*/ 1665 h 2357"/>
                <a:gd name="T52" fmla="*/ 2306 w 3110"/>
                <a:gd name="T53" fmla="*/ 1880 h 2357"/>
                <a:gd name="T54" fmla="*/ 2338 w 3110"/>
                <a:gd name="T55" fmla="*/ 1722 h 2357"/>
                <a:gd name="T56" fmla="*/ 2929 w 3110"/>
                <a:gd name="T57" fmla="*/ 1763 h 2357"/>
                <a:gd name="T58" fmla="*/ 2750 w 3110"/>
                <a:gd name="T59" fmla="*/ 1695 h 2357"/>
                <a:gd name="T60" fmla="*/ 2872 w 3110"/>
                <a:gd name="T61" fmla="*/ 1874 h 2357"/>
                <a:gd name="T62" fmla="*/ 2658 w 3110"/>
                <a:gd name="T63" fmla="*/ 1797 h 2357"/>
                <a:gd name="T64" fmla="*/ 2623 w 3110"/>
                <a:gd name="T65" fmla="*/ 1867 h 2357"/>
                <a:gd name="T66" fmla="*/ 2482 w 3110"/>
                <a:gd name="T67" fmla="*/ 1876 h 2357"/>
                <a:gd name="T68" fmla="*/ 2513 w 3110"/>
                <a:gd name="T69" fmla="*/ 1825 h 2357"/>
                <a:gd name="T70" fmla="*/ 3019 w 3110"/>
                <a:gd name="T71" fmla="*/ 1651 h 2357"/>
                <a:gd name="T72" fmla="*/ 981 w 3110"/>
                <a:gd name="T73" fmla="*/ 1874 h 2357"/>
                <a:gd name="T74" fmla="*/ 2433 w 3110"/>
                <a:gd name="T75" fmla="*/ 2085 h 2357"/>
                <a:gd name="T76" fmla="*/ 2528 w 3110"/>
                <a:gd name="T77" fmla="*/ 2268 h 2357"/>
                <a:gd name="T78" fmla="*/ 2503 w 3110"/>
                <a:gd name="T79" fmla="*/ 2090 h 2357"/>
                <a:gd name="T80" fmla="*/ 631 w 3110"/>
                <a:gd name="T81" fmla="*/ 2093 h 2357"/>
                <a:gd name="T82" fmla="*/ 677 w 3110"/>
                <a:gd name="T83" fmla="*/ 2105 h 2357"/>
                <a:gd name="T84" fmla="*/ 203 w 3110"/>
                <a:gd name="T85" fmla="*/ 2151 h 2357"/>
                <a:gd name="T86" fmla="*/ 312 w 3110"/>
                <a:gd name="T87" fmla="*/ 2190 h 2357"/>
                <a:gd name="T88" fmla="*/ 507 w 3110"/>
                <a:gd name="T89" fmla="*/ 2190 h 2357"/>
                <a:gd name="T90" fmla="*/ 377 w 3110"/>
                <a:gd name="T91" fmla="*/ 2201 h 2357"/>
                <a:gd name="T92" fmla="*/ 442 w 3110"/>
                <a:gd name="T93" fmla="*/ 2201 h 2357"/>
                <a:gd name="T94" fmla="*/ 2213 w 3110"/>
                <a:gd name="T95" fmla="*/ 2056 h 2357"/>
                <a:gd name="T96" fmla="*/ 1608 w 3110"/>
                <a:gd name="T97" fmla="*/ 2042 h 2357"/>
                <a:gd name="T98" fmla="*/ 1951 w 3110"/>
                <a:gd name="T99" fmla="*/ 2062 h 2357"/>
                <a:gd name="T100" fmla="*/ 2016 w 3110"/>
                <a:gd name="T101" fmla="*/ 2271 h 2357"/>
                <a:gd name="T102" fmla="*/ 2075 w 3110"/>
                <a:gd name="T103" fmla="*/ 2057 h 2357"/>
                <a:gd name="T104" fmla="*/ 2016 w 3110"/>
                <a:gd name="T105" fmla="*/ 2089 h 2357"/>
                <a:gd name="T106" fmla="*/ 772 w 3110"/>
                <a:gd name="T107" fmla="*/ 1949 h 2357"/>
                <a:gd name="T108" fmla="*/ 1210 w 3110"/>
                <a:gd name="T109" fmla="*/ 2052 h 2357"/>
                <a:gd name="T110" fmla="*/ 1116 w 3110"/>
                <a:gd name="T111" fmla="*/ 2102 h 2357"/>
                <a:gd name="T112" fmla="*/ 1289 w 3110"/>
                <a:gd name="T113" fmla="*/ 2093 h 2357"/>
                <a:gd name="T114" fmla="*/ 1395 w 3110"/>
                <a:gd name="T115" fmla="*/ 2266 h 2357"/>
                <a:gd name="T116" fmla="*/ 1413 w 3110"/>
                <a:gd name="T117" fmla="*/ 2350 h 2357"/>
                <a:gd name="T118" fmla="*/ 1364 w 3110"/>
                <a:gd name="T119" fmla="*/ 2217 h 2357"/>
                <a:gd name="T120" fmla="*/ 1000 w 3110"/>
                <a:gd name="T121" fmla="*/ 2141 h 2357"/>
                <a:gd name="T122" fmla="*/ 400 w 3110"/>
                <a:gd name="T123" fmla="*/ 97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close/>
                  <a:moveTo>
                    <a:pt x="597" y="1762"/>
                  </a:moveTo>
                  <a:lnTo>
                    <a:pt x="597" y="1874"/>
                  </a:lnTo>
                  <a:lnTo>
                    <a:pt x="541" y="1874"/>
                  </a:lnTo>
                  <a:lnTo>
                    <a:pt x="541" y="1651"/>
                  </a:lnTo>
                  <a:lnTo>
                    <a:pt x="597" y="1651"/>
                  </a:lnTo>
                  <a:lnTo>
                    <a:pt x="597" y="1762"/>
                  </a:lnTo>
                  <a:close/>
                  <a:moveTo>
                    <a:pt x="646" y="1585"/>
                  </a:moveTo>
                  <a:lnTo>
                    <a:pt x="701" y="1558"/>
                  </a:lnTo>
                  <a:lnTo>
                    <a:pt x="701" y="1760"/>
                  </a:lnTo>
                  <a:lnTo>
                    <a:pt x="701" y="1874"/>
                  </a:lnTo>
                  <a:lnTo>
                    <a:pt x="646" y="1874"/>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close/>
                  <a:moveTo>
                    <a:pt x="597" y="1598"/>
                  </a:moveTo>
                  <a:lnTo>
                    <a:pt x="597" y="1619"/>
                  </a:lnTo>
                  <a:lnTo>
                    <a:pt x="541" y="1619"/>
                  </a:lnTo>
                  <a:lnTo>
                    <a:pt x="541" y="1563"/>
                  </a:lnTo>
                  <a:lnTo>
                    <a:pt x="597" y="1563"/>
                  </a:lnTo>
                  <a:lnTo>
                    <a:pt x="597" y="1598"/>
                  </a:lnTo>
                  <a:close/>
                  <a:moveTo>
                    <a:pt x="981" y="1651"/>
                  </a:moveTo>
                  <a:lnTo>
                    <a:pt x="1037" y="1651"/>
                  </a:lnTo>
                  <a:lnTo>
                    <a:pt x="1037" y="1765"/>
                  </a:lnTo>
                  <a:lnTo>
                    <a:pt x="1037" y="1874"/>
                  </a:lnTo>
                  <a:lnTo>
                    <a:pt x="981" y="1874"/>
                  </a:lnTo>
                  <a:lnTo>
                    <a:pt x="981" y="1651"/>
                  </a:lnTo>
                  <a:close/>
                  <a:moveTo>
                    <a:pt x="1037" y="1591"/>
                  </a:moveTo>
                  <a:lnTo>
                    <a:pt x="1037" y="1619"/>
                  </a:lnTo>
                  <a:lnTo>
                    <a:pt x="981" y="1619"/>
                  </a:lnTo>
                  <a:lnTo>
                    <a:pt x="981" y="1563"/>
                  </a:lnTo>
                  <a:lnTo>
                    <a:pt x="1037" y="1563"/>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close/>
                  <a:moveTo>
                    <a:pt x="945" y="2042"/>
                  </a:moveTo>
                  <a:lnTo>
                    <a:pt x="1000" y="2042"/>
                  </a:lnTo>
                  <a:lnTo>
                    <a:pt x="1000" y="2141"/>
                  </a:lnTo>
                  <a:lnTo>
                    <a:pt x="1000" y="2266"/>
                  </a:lnTo>
                  <a:lnTo>
                    <a:pt x="945" y="2266"/>
                  </a:lnTo>
                  <a:lnTo>
                    <a:pt x="945" y="2042"/>
                  </a:lnTo>
                  <a:close/>
                  <a:moveTo>
                    <a:pt x="1000" y="1982"/>
                  </a:moveTo>
                  <a:lnTo>
                    <a:pt x="1000" y="2010"/>
                  </a:lnTo>
                  <a:lnTo>
                    <a:pt x="945" y="2010"/>
                  </a:lnTo>
                  <a:lnTo>
                    <a:pt x="945" y="1954"/>
                  </a:lnTo>
                  <a:lnTo>
                    <a:pt x="1000" y="1954"/>
                  </a:lnTo>
                  <a:lnTo>
                    <a:pt x="1000" y="1982"/>
                  </a:lnTo>
                  <a:close/>
                  <a:moveTo>
                    <a:pt x="2325" y="1977"/>
                  </a:moveTo>
                  <a:lnTo>
                    <a:pt x="2381" y="1949"/>
                  </a:lnTo>
                  <a:lnTo>
                    <a:pt x="2381" y="2151"/>
                  </a:lnTo>
                  <a:lnTo>
                    <a:pt x="2381" y="2266"/>
                  </a:lnTo>
                  <a:lnTo>
                    <a:pt x="2325" y="2266"/>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sp>
        <p:nvSpPr>
          <p:cNvPr id="13" name="Freeform 12"/>
          <p:cNvSpPr>
            <a:spLocks/>
          </p:cNvSpPr>
          <p:nvPr userDrawn="1"/>
        </p:nvSpPr>
        <p:spPr bwMode="auto">
          <a:xfrm>
            <a:off x="544323" y="457199"/>
            <a:ext cx="3721100" cy="3136900"/>
          </a:xfrm>
          <a:custGeom>
            <a:avLst/>
            <a:gdLst>
              <a:gd name="T0" fmla="*/ 0 w 2344"/>
              <a:gd name="T1" fmla="*/ 414 h 1976"/>
              <a:gd name="T2" fmla="*/ 0 w 2344"/>
              <a:gd name="T3" fmla="*/ 1976 h 1976"/>
              <a:gd name="T4" fmla="*/ 2344 w 2344"/>
              <a:gd name="T5" fmla="*/ 1976 h 1976"/>
              <a:gd name="T6" fmla="*/ 2344 w 2344"/>
              <a:gd name="T7" fmla="*/ 0 h 1976"/>
              <a:gd name="T8" fmla="*/ 0 w 2344"/>
              <a:gd name="T9" fmla="*/ 414 h 1976"/>
            </a:gdLst>
            <a:ahLst/>
            <a:cxnLst>
              <a:cxn ang="0">
                <a:pos x="T0" y="T1"/>
              </a:cxn>
              <a:cxn ang="0">
                <a:pos x="T2" y="T3"/>
              </a:cxn>
              <a:cxn ang="0">
                <a:pos x="T4" y="T5"/>
              </a:cxn>
              <a:cxn ang="0">
                <a:pos x="T6" y="T7"/>
              </a:cxn>
              <a:cxn ang="0">
                <a:pos x="T8" y="T9"/>
              </a:cxn>
            </a:cxnLst>
            <a:rect l="0" t="0" r="r" b="b"/>
            <a:pathLst>
              <a:path w="2344" h="1976">
                <a:moveTo>
                  <a:pt x="0" y="414"/>
                </a:moveTo>
                <a:lnTo>
                  <a:pt x="0" y="1976"/>
                </a:lnTo>
                <a:lnTo>
                  <a:pt x="2344" y="1976"/>
                </a:lnTo>
                <a:lnTo>
                  <a:pt x="2344" y="0"/>
                </a:lnTo>
                <a:lnTo>
                  <a:pt x="0" y="414"/>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Title 1"/>
          <p:cNvSpPr>
            <a:spLocks noGrp="1"/>
          </p:cNvSpPr>
          <p:nvPr>
            <p:ph type="ctrTitle" hasCustomPrompt="1"/>
          </p:nvPr>
        </p:nvSpPr>
        <p:spPr>
          <a:xfrm>
            <a:off x="787267" y="1829907"/>
            <a:ext cx="3148629" cy="860400"/>
          </a:xfrm>
        </p:spPr>
        <p:txBody>
          <a:bodyPr lIns="0" tIns="0" rIns="0" bIns="0"/>
          <a:lstStyle>
            <a:lvl1pPr marL="0" marR="0" indent="0">
              <a:spcAft>
                <a:spcPts val="0"/>
              </a:spcAft>
              <a:defRPr sz="2000">
                <a:solidFill>
                  <a:schemeClr val="tx1"/>
                </a:solidFill>
                <a:latin typeface="EYInterstate" panose="02000503020000020004" pitchFamily="2" charset="0"/>
                <a:cs typeface="Arial" pitchFamily="34" charset="0"/>
              </a:defRPr>
            </a:lvl1pPr>
          </a:lstStyle>
          <a:p>
            <a:r>
              <a:rPr lang="en-US" dirty="0"/>
              <a:t>Click to edit Master title style</a:t>
            </a:r>
            <a:br>
              <a:rPr lang="pl-PL" dirty="0"/>
            </a:br>
            <a:endParaRPr lang="en-GB" dirty="0"/>
          </a:p>
        </p:txBody>
      </p:sp>
      <p:sp>
        <p:nvSpPr>
          <p:cNvPr id="10" name="Subtitle 2"/>
          <p:cNvSpPr>
            <a:spLocks noGrp="1"/>
          </p:cNvSpPr>
          <p:nvPr>
            <p:ph type="subTitle" idx="1"/>
          </p:nvPr>
        </p:nvSpPr>
        <p:spPr>
          <a:xfrm>
            <a:off x="787267" y="2710627"/>
            <a:ext cx="3148629" cy="645741"/>
          </a:xfrm>
        </p:spPr>
        <p:txBody>
          <a:bodyPr lIns="0" tIns="0" rIns="0" bIns="0"/>
          <a:lstStyle>
            <a:lvl1pPr marL="0" marR="0" indent="0" algn="l">
              <a:spcBef>
                <a:spcPts val="451"/>
              </a:spcBef>
              <a:spcAft>
                <a:spcPts val="0"/>
              </a:spcAft>
              <a:buNone/>
              <a:defRPr sz="2000">
                <a:solidFill>
                  <a:schemeClr val="tx1"/>
                </a:solidFill>
                <a:latin typeface="EYInterstate" panose="02000503020000020004" pitchFamily="2" charset="0"/>
                <a:cs typeface="Arial" pitchFamily="34" charset="0"/>
              </a:defRPr>
            </a:lvl1pPr>
            <a:lvl2pPr marL="0" indent="0" algn="l">
              <a:buNone/>
              <a:defRPr sz="1200">
                <a:solidFill>
                  <a:srgbClr val="404040"/>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en-US" dirty="0"/>
              <a:t>Click to edit Master subtitle style</a:t>
            </a:r>
            <a:endParaRPr lang="en-GB" dirty="0"/>
          </a:p>
        </p:txBody>
      </p:sp>
      <p:pic>
        <p:nvPicPr>
          <p:cNvPr id="6" name="Obraz 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178840" y="357017"/>
            <a:ext cx="7950467" cy="4666579"/>
          </a:xfrm>
          <a:prstGeom prst="rect">
            <a:avLst/>
          </a:prstGeom>
        </p:spPr>
      </p:pic>
    </p:spTree>
    <p:extLst>
      <p:ext uri="{BB962C8B-B14F-4D97-AF65-F5344CB8AC3E}">
        <p14:creationId xmlns:p14="http://schemas.microsoft.com/office/powerpoint/2010/main" val="28243314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05868095"/>
              </p:ext>
            </p:extLst>
          </p:nvPr>
        </p:nvGraphicFramePr>
        <p:xfrm>
          <a:off x="1525588" y="1588"/>
          <a:ext cx="1587" cy="1587"/>
        </p:xfrm>
        <a:graphic>
          <a:graphicData uri="http://schemas.openxmlformats.org/presentationml/2006/ole">
            <mc:AlternateContent xmlns:mc="http://schemas.openxmlformats.org/markup-compatibility/2006">
              <mc:Choice xmlns:v="urn:schemas-microsoft-com:vml" Requires="v">
                <p:oleObj spid="_x0000_s53252"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25588" y="1588"/>
                        <a:ext cx="1587" cy="1587"/>
                      </a:xfrm>
                      <a:prstGeom prst="rect">
                        <a:avLst/>
                      </a:prstGeom>
                    </p:spPr>
                  </p:pic>
                </p:oleObj>
              </mc:Fallback>
            </mc:AlternateContent>
          </a:graphicData>
        </a:graphic>
      </p:graphicFrame>
      <p:sp>
        <p:nvSpPr>
          <p:cNvPr id="6" name="Title 5"/>
          <p:cNvSpPr>
            <a:spLocks noGrp="1"/>
          </p:cNvSpPr>
          <p:nvPr>
            <p:ph type="title"/>
          </p:nvPr>
        </p:nvSpPr>
        <p:spPr>
          <a:xfrm>
            <a:off x="592666" y="201600"/>
            <a:ext cx="10996085" cy="860400"/>
          </a:xfrm>
          <a:prstGeom prst="rect">
            <a:avLst/>
          </a:prstGeom>
        </p:spPr>
        <p:txBody>
          <a:bodyPr lIns="0" tIns="0" rIns="0" bIns="0"/>
          <a:lstStyle>
            <a:lvl1pPr marL="0" marR="0" indent="0">
              <a:spcAft>
                <a:spcPts val="0"/>
              </a:spcAft>
              <a:defRPr sz="2000"/>
            </a:lvl1pPr>
          </a:lstStyle>
          <a:p>
            <a:r>
              <a:rPr lang="en-US" dirty="0"/>
              <a:t>Click to edit Master title style</a:t>
            </a:r>
          </a:p>
        </p:txBody>
      </p:sp>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88833" y="6327648"/>
            <a:ext cx="399919" cy="408837"/>
          </a:xfrm>
          <a:prstGeom prst="rect">
            <a:avLst/>
          </a:prstGeom>
        </p:spPr>
      </p:pic>
    </p:spTree>
    <p:extLst>
      <p:ext uri="{BB962C8B-B14F-4D97-AF65-F5344CB8AC3E}">
        <p14:creationId xmlns:p14="http://schemas.microsoft.com/office/powerpoint/2010/main" val="3327623636"/>
      </p:ext>
    </p:extLst>
  </p:cSld>
  <p:clrMapOvr>
    <a:masterClrMapping/>
  </p:clrMapOvr>
  <p:extLst>
    <p:ext uri="{DCECCB84-F9BA-43D5-87BE-67443E8EF086}">
      <p15:sldGuideLst xmlns:p15="http://schemas.microsoft.com/office/powerpoint/2012/main">
        <p15:guide id="2" pos="373">
          <p15:clr>
            <a:srgbClr val="FBAE40"/>
          </p15:clr>
        </p15:guide>
        <p15:guide id="3" pos="7300">
          <p15:clr>
            <a:srgbClr val="FBAE40"/>
          </p15:clr>
        </p15:guide>
        <p15:guide id="4" orient="horz" pos="3861">
          <p15:clr>
            <a:srgbClr val="FBAE40"/>
          </p15:clr>
        </p15:guide>
        <p15:guide id="5" orient="horz" pos="1031">
          <p15:clr>
            <a:srgbClr val="FBAE40"/>
          </p15:clr>
        </p15:guide>
        <p15:guide id="7" orient="horz" pos="708">
          <p15:clr>
            <a:srgbClr val="FBAE40"/>
          </p15:clr>
        </p15:guide>
        <p15:guide id="8" pos="3933">
          <p15:clr>
            <a:srgbClr val="FBAE40"/>
          </p15:clr>
        </p15:guide>
        <p15:guide id="10" pos="374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848748522"/>
              </p:ext>
            </p:extLst>
          </p:nvPr>
        </p:nvGraphicFramePr>
        <p:xfrm>
          <a:off x="1525588" y="1588"/>
          <a:ext cx="1587" cy="1587"/>
        </p:xfrm>
        <a:graphic>
          <a:graphicData uri="http://schemas.openxmlformats.org/presentationml/2006/ole">
            <mc:AlternateContent xmlns:mc="http://schemas.openxmlformats.org/markup-compatibility/2006">
              <mc:Choice xmlns:v="urn:schemas-microsoft-com:vml" Requires="v">
                <p:oleObj spid="_x0000_s54276"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25588" y="1588"/>
                        <a:ext cx="1587" cy="1587"/>
                      </a:xfrm>
                      <a:prstGeom prst="rect">
                        <a:avLst/>
                      </a:prstGeom>
                    </p:spPr>
                  </p:pic>
                </p:oleObj>
              </mc:Fallback>
            </mc:AlternateContent>
          </a:graphicData>
        </a:graphic>
      </p:graphicFrame>
      <p:sp>
        <p:nvSpPr>
          <p:cNvPr id="6" name="Title 5"/>
          <p:cNvSpPr>
            <a:spLocks noGrp="1"/>
          </p:cNvSpPr>
          <p:nvPr>
            <p:ph type="title"/>
          </p:nvPr>
        </p:nvSpPr>
        <p:spPr>
          <a:xfrm>
            <a:off x="592666" y="201600"/>
            <a:ext cx="10996085" cy="860400"/>
          </a:xfrm>
          <a:prstGeom prst="rect">
            <a:avLst/>
          </a:prstGeom>
        </p:spPr>
        <p:txBody>
          <a:bodyPr lIns="0" tIns="0" rIns="0" bIns="0"/>
          <a:lstStyle>
            <a:lvl1pPr marL="0" marR="0" indent="0">
              <a:spcAft>
                <a:spcPts val="0"/>
              </a:spcAft>
              <a:defRPr sz="2000"/>
            </a:lvl1pPr>
          </a:lstStyle>
          <a:p>
            <a:r>
              <a:rPr lang="en-US" dirty="0"/>
              <a:t>Click to edit Master title style</a:t>
            </a:r>
          </a:p>
        </p:txBody>
      </p:sp>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88833" y="6327648"/>
            <a:ext cx="399919" cy="408837"/>
          </a:xfrm>
          <a:prstGeom prst="rect">
            <a:avLst/>
          </a:prstGeom>
        </p:spPr>
      </p:pic>
      <p:sp>
        <p:nvSpPr>
          <p:cNvPr id="7" name="Rectangle 8"/>
          <p:cNvSpPr/>
          <p:nvPr userDrawn="1"/>
        </p:nvSpPr>
        <p:spPr bwMode="auto">
          <a:xfrm>
            <a:off x="592666" y="1123950"/>
            <a:ext cx="10996086" cy="782649"/>
          </a:xfrm>
          <a:prstGeom prst="rect">
            <a:avLst/>
          </a:prstGeom>
          <a:solidFill>
            <a:schemeClr val="accent2"/>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indent="54697" defTabSz="635066">
              <a:spcBef>
                <a:spcPct val="50000"/>
              </a:spcBef>
              <a:buClr>
                <a:srgbClr val="FFE600"/>
              </a:buClr>
              <a:buSzPct val="80000"/>
            </a:pPr>
            <a:endParaRPr lang="pl-PL" sz="675" b="1" dirty="0">
              <a:solidFill>
                <a:srgbClr val="7F7E82"/>
              </a:solidFill>
              <a:latin typeface="EYInterstate"/>
            </a:endParaRPr>
          </a:p>
        </p:txBody>
      </p:sp>
      <p:sp>
        <p:nvSpPr>
          <p:cNvPr id="8" name="Picture Placeholder 4"/>
          <p:cNvSpPr>
            <a:spLocks noGrp="1"/>
          </p:cNvSpPr>
          <p:nvPr>
            <p:ph type="pic" sz="quarter" idx="10"/>
          </p:nvPr>
        </p:nvSpPr>
        <p:spPr>
          <a:xfrm>
            <a:off x="592666" y="1123949"/>
            <a:ext cx="625475" cy="782638"/>
          </a:xfrm>
        </p:spPr>
        <p:txBody>
          <a:bodyPr/>
          <a:lstStyle>
            <a:lvl1pPr marL="0" indent="0">
              <a:buNone/>
              <a:defRPr sz="1000"/>
            </a:lvl1pPr>
          </a:lstStyle>
          <a:p>
            <a:endParaRPr lang="pl-PL" dirty="0"/>
          </a:p>
        </p:txBody>
      </p:sp>
    </p:spTree>
    <p:extLst>
      <p:ext uri="{BB962C8B-B14F-4D97-AF65-F5344CB8AC3E}">
        <p14:creationId xmlns:p14="http://schemas.microsoft.com/office/powerpoint/2010/main" val="2105154625"/>
      </p:ext>
    </p:extLst>
  </p:cSld>
  <p:clrMapOvr>
    <a:masterClrMapping/>
  </p:clrMapOvr>
  <p:extLst>
    <p:ext uri="{DCECCB84-F9BA-43D5-87BE-67443E8EF086}">
      <p15:sldGuideLst xmlns:p15="http://schemas.microsoft.com/office/powerpoint/2012/main">
        <p15:guide id="1" pos="373">
          <p15:clr>
            <a:srgbClr val="FBAE40"/>
          </p15:clr>
        </p15:guide>
        <p15:guide id="2" pos="7300">
          <p15:clr>
            <a:srgbClr val="FBAE40"/>
          </p15:clr>
        </p15:guide>
        <p15:guide id="3" orient="horz" pos="3861">
          <p15:clr>
            <a:srgbClr val="FBAE40"/>
          </p15:clr>
        </p15:guide>
        <p15:guide id="4" orient="horz" pos="708">
          <p15:clr>
            <a:srgbClr val="FBAE40"/>
          </p15:clr>
        </p15:guide>
        <p15:guide id="5" pos="3933">
          <p15:clr>
            <a:srgbClr val="FBAE40"/>
          </p15:clr>
        </p15:guide>
        <p15:guide id="6" pos="374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012551536"/>
              </p:ext>
            </p:extLst>
          </p:nvPr>
        </p:nvGraphicFramePr>
        <p:xfrm>
          <a:off x="1525588" y="1588"/>
          <a:ext cx="1587" cy="1587"/>
        </p:xfrm>
        <a:graphic>
          <a:graphicData uri="http://schemas.openxmlformats.org/presentationml/2006/ole">
            <mc:AlternateContent xmlns:mc="http://schemas.openxmlformats.org/markup-compatibility/2006">
              <mc:Choice xmlns:v="urn:schemas-microsoft-com:vml" Requires="v">
                <p:oleObj spid="_x0000_s55300"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25588" y="1588"/>
                        <a:ext cx="1587" cy="1587"/>
                      </a:xfrm>
                      <a:prstGeom prst="rect">
                        <a:avLst/>
                      </a:prstGeom>
                    </p:spPr>
                  </p:pic>
                </p:oleObj>
              </mc:Fallback>
            </mc:AlternateContent>
          </a:graphicData>
        </a:graphic>
      </p:graphicFrame>
      <p:sp>
        <p:nvSpPr>
          <p:cNvPr id="6" name="Title 5"/>
          <p:cNvSpPr>
            <a:spLocks noGrp="1"/>
          </p:cNvSpPr>
          <p:nvPr>
            <p:ph type="title"/>
          </p:nvPr>
        </p:nvSpPr>
        <p:spPr>
          <a:xfrm>
            <a:off x="592666" y="201600"/>
            <a:ext cx="10996085" cy="860400"/>
          </a:xfrm>
          <a:prstGeom prst="rect">
            <a:avLst/>
          </a:prstGeom>
        </p:spPr>
        <p:txBody>
          <a:bodyPr lIns="0" tIns="0" rIns="0" bIns="0"/>
          <a:lstStyle>
            <a:lvl1pPr marL="0" marR="0" indent="0">
              <a:spcAft>
                <a:spcPts val="0"/>
              </a:spcAft>
              <a:defRPr sz="2000"/>
            </a:lvl1pPr>
          </a:lstStyle>
          <a:p>
            <a:r>
              <a:rPr lang="en-US" dirty="0"/>
              <a:t>Click to edit Master title style</a:t>
            </a:r>
          </a:p>
        </p:txBody>
      </p:sp>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88833" y="6327648"/>
            <a:ext cx="399919" cy="408837"/>
          </a:xfrm>
          <a:prstGeom prst="rect">
            <a:avLst/>
          </a:prstGeom>
        </p:spPr>
      </p:pic>
      <p:sp>
        <p:nvSpPr>
          <p:cNvPr id="7" name="Rectangle 8"/>
          <p:cNvSpPr/>
          <p:nvPr userDrawn="1"/>
        </p:nvSpPr>
        <p:spPr bwMode="auto">
          <a:xfrm>
            <a:off x="592666" y="1123950"/>
            <a:ext cx="5346172" cy="782649"/>
          </a:xfrm>
          <a:prstGeom prst="rect">
            <a:avLst/>
          </a:prstGeom>
          <a:solidFill>
            <a:schemeClr val="accent2"/>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indent="54697" defTabSz="635066">
              <a:spcBef>
                <a:spcPct val="50000"/>
              </a:spcBef>
              <a:buClr>
                <a:srgbClr val="FFE600"/>
              </a:buClr>
              <a:buSzPct val="80000"/>
            </a:pPr>
            <a:endParaRPr lang="pl-PL" sz="675" b="1" dirty="0">
              <a:solidFill>
                <a:srgbClr val="7F7E82"/>
              </a:solidFill>
              <a:latin typeface="EYInterstate"/>
            </a:endParaRPr>
          </a:p>
        </p:txBody>
      </p:sp>
      <p:sp>
        <p:nvSpPr>
          <p:cNvPr id="8" name="Picture Placeholder 4"/>
          <p:cNvSpPr>
            <a:spLocks noGrp="1"/>
          </p:cNvSpPr>
          <p:nvPr>
            <p:ph type="pic" sz="quarter" idx="10"/>
          </p:nvPr>
        </p:nvSpPr>
        <p:spPr>
          <a:xfrm>
            <a:off x="592666" y="1123949"/>
            <a:ext cx="625475" cy="782638"/>
          </a:xfrm>
        </p:spPr>
        <p:txBody>
          <a:bodyPr/>
          <a:lstStyle>
            <a:lvl1pPr marL="0" indent="0">
              <a:buNone/>
              <a:defRPr sz="1000"/>
            </a:lvl1pPr>
          </a:lstStyle>
          <a:p>
            <a:endParaRPr lang="pl-PL" dirty="0"/>
          </a:p>
        </p:txBody>
      </p:sp>
      <p:sp>
        <p:nvSpPr>
          <p:cNvPr id="9" name="Rectangle 8"/>
          <p:cNvSpPr/>
          <p:nvPr userDrawn="1"/>
        </p:nvSpPr>
        <p:spPr bwMode="auto">
          <a:xfrm>
            <a:off x="6242578" y="1123950"/>
            <a:ext cx="5346172" cy="782649"/>
          </a:xfrm>
          <a:prstGeom prst="rect">
            <a:avLst/>
          </a:prstGeom>
          <a:solidFill>
            <a:schemeClr val="accent2"/>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indent="54697" defTabSz="635066">
              <a:spcBef>
                <a:spcPct val="50000"/>
              </a:spcBef>
              <a:buClr>
                <a:srgbClr val="FFE600"/>
              </a:buClr>
              <a:buSzPct val="80000"/>
            </a:pPr>
            <a:endParaRPr lang="pl-PL" sz="675" b="1" dirty="0">
              <a:solidFill>
                <a:srgbClr val="7F7E82"/>
              </a:solidFill>
              <a:latin typeface="EYInterstate"/>
            </a:endParaRPr>
          </a:p>
        </p:txBody>
      </p:sp>
      <p:sp>
        <p:nvSpPr>
          <p:cNvPr id="10" name="Picture Placeholder 4"/>
          <p:cNvSpPr>
            <a:spLocks noGrp="1"/>
          </p:cNvSpPr>
          <p:nvPr>
            <p:ph type="pic" sz="quarter" idx="11"/>
          </p:nvPr>
        </p:nvSpPr>
        <p:spPr>
          <a:xfrm>
            <a:off x="6242578" y="1123949"/>
            <a:ext cx="625475" cy="782638"/>
          </a:xfrm>
        </p:spPr>
        <p:txBody>
          <a:bodyPr/>
          <a:lstStyle>
            <a:lvl1pPr marL="0" indent="0">
              <a:buNone/>
              <a:defRPr sz="1000"/>
            </a:lvl1pPr>
          </a:lstStyle>
          <a:p>
            <a:endParaRPr lang="pl-PL" dirty="0"/>
          </a:p>
        </p:txBody>
      </p:sp>
    </p:spTree>
    <p:extLst>
      <p:ext uri="{BB962C8B-B14F-4D97-AF65-F5344CB8AC3E}">
        <p14:creationId xmlns:p14="http://schemas.microsoft.com/office/powerpoint/2010/main" val="2511488198"/>
      </p:ext>
    </p:extLst>
  </p:cSld>
  <p:clrMapOvr>
    <a:masterClrMapping/>
  </p:clrMapOvr>
  <p:extLst>
    <p:ext uri="{DCECCB84-F9BA-43D5-87BE-67443E8EF086}">
      <p15:sldGuideLst xmlns:p15="http://schemas.microsoft.com/office/powerpoint/2012/main">
        <p15:guide id="1" pos="373">
          <p15:clr>
            <a:srgbClr val="FBAE40"/>
          </p15:clr>
        </p15:guide>
        <p15:guide id="2" pos="7300">
          <p15:clr>
            <a:srgbClr val="FBAE40"/>
          </p15:clr>
        </p15:guide>
        <p15:guide id="3" orient="horz" pos="3861">
          <p15:clr>
            <a:srgbClr val="FBAE40"/>
          </p15:clr>
        </p15:guide>
        <p15:guide id="4" orient="horz" pos="708">
          <p15:clr>
            <a:srgbClr val="FBAE40"/>
          </p15:clr>
        </p15:guide>
        <p15:guide id="5" pos="3933">
          <p15:clr>
            <a:srgbClr val="FBAE40"/>
          </p15:clr>
        </p15:guide>
        <p15:guide id="6" pos="374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3927591"/>
              </p:ext>
            </p:extLst>
          </p:nvPr>
        </p:nvGraphicFramePr>
        <p:xfrm>
          <a:off x="1525588" y="1588"/>
          <a:ext cx="1587" cy="1587"/>
        </p:xfrm>
        <a:graphic>
          <a:graphicData uri="http://schemas.openxmlformats.org/presentationml/2006/ole">
            <mc:AlternateContent xmlns:mc="http://schemas.openxmlformats.org/markup-compatibility/2006">
              <mc:Choice xmlns:v="urn:schemas-microsoft-com:vml" Requires="v">
                <p:oleObj spid="_x0000_s56324"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25588" y="1588"/>
                        <a:ext cx="1587" cy="1587"/>
                      </a:xfrm>
                      <a:prstGeom prst="rect">
                        <a:avLst/>
                      </a:prstGeom>
                    </p:spPr>
                  </p:pic>
                </p:oleObj>
              </mc:Fallback>
            </mc:AlternateContent>
          </a:graphicData>
        </a:graphic>
      </p:graphicFrame>
      <p:sp>
        <p:nvSpPr>
          <p:cNvPr id="6" name="Title 5"/>
          <p:cNvSpPr>
            <a:spLocks noGrp="1"/>
          </p:cNvSpPr>
          <p:nvPr>
            <p:ph type="title"/>
          </p:nvPr>
        </p:nvSpPr>
        <p:spPr>
          <a:xfrm>
            <a:off x="592666" y="201600"/>
            <a:ext cx="10996085" cy="860400"/>
          </a:xfrm>
          <a:prstGeom prst="rect">
            <a:avLst/>
          </a:prstGeom>
        </p:spPr>
        <p:txBody>
          <a:bodyPr lIns="0" tIns="0" rIns="0" bIns="0"/>
          <a:lstStyle>
            <a:lvl1pPr marL="0" marR="0" indent="0">
              <a:spcAft>
                <a:spcPts val="0"/>
              </a:spcAft>
              <a:defRPr sz="2000"/>
            </a:lvl1pPr>
          </a:lstStyle>
          <a:p>
            <a:r>
              <a:rPr lang="en-US" dirty="0"/>
              <a:t>Click to edit Master title style</a:t>
            </a:r>
          </a:p>
        </p:txBody>
      </p:sp>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88833" y="6327648"/>
            <a:ext cx="399919" cy="408837"/>
          </a:xfrm>
          <a:prstGeom prst="rect">
            <a:avLst/>
          </a:prstGeom>
        </p:spPr>
      </p:pic>
      <p:sp>
        <p:nvSpPr>
          <p:cNvPr id="7" name="Rectangle 6"/>
          <p:cNvSpPr/>
          <p:nvPr userDrawn="1"/>
        </p:nvSpPr>
        <p:spPr>
          <a:xfrm>
            <a:off x="596448" y="1375794"/>
            <a:ext cx="1710000" cy="4753544"/>
          </a:xfrm>
          <a:prstGeom prst="rect">
            <a:avLst/>
          </a:prstGeom>
          <a:solidFill>
            <a:srgbClr val="D9D9D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pl-PL" sz="1200" dirty="0">
              <a:solidFill>
                <a:schemeClr val="tx1"/>
              </a:solidFill>
            </a:endParaRPr>
          </a:p>
        </p:txBody>
      </p:sp>
    </p:spTree>
    <p:extLst>
      <p:ext uri="{BB962C8B-B14F-4D97-AF65-F5344CB8AC3E}">
        <p14:creationId xmlns:p14="http://schemas.microsoft.com/office/powerpoint/2010/main" val="2185222233"/>
      </p:ext>
    </p:extLst>
  </p:cSld>
  <p:clrMapOvr>
    <a:masterClrMapping/>
  </p:clrMapOvr>
  <p:extLst>
    <p:ext uri="{DCECCB84-F9BA-43D5-87BE-67443E8EF086}">
      <p15:sldGuideLst xmlns:p15="http://schemas.microsoft.com/office/powerpoint/2012/main">
        <p15:guide id="1" pos="373">
          <p15:clr>
            <a:srgbClr val="FBAE40"/>
          </p15:clr>
        </p15:guide>
        <p15:guide id="2" pos="7300">
          <p15:clr>
            <a:srgbClr val="FBAE40"/>
          </p15:clr>
        </p15:guide>
        <p15:guide id="3" orient="horz" pos="3861">
          <p15:clr>
            <a:srgbClr val="FBAE40"/>
          </p15:clr>
        </p15:guide>
        <p15:guide id="4" orient="horz" pos="1031">
          <p15:clr>
            <a:srgbClr val="FBAE40"/>
          </p15:clr>
        </p15:guide>
        <p15:guide id="5" orient="horz" pos="708">
          <p15:clr>
            <a:srgbClr val="FBAE40"/>
          </p15:clr>
        </p15:guide>
        <p15:guide id="6" pos="3933">
          <p15:clr>
            <a:srgbClr val="FBAE40"/>
          </p15:clr>
        </p15:guide>
        <p15:guide id="7" pos="374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13193705"/>
              </p:ext>
            </p:extLst>
          </p:nvPr>
        </p:nvGraphicFramePr>
        <p:xfrm>
          <a:off x="1525588" y="1588"/>
          <a:ext cx="1587" cy="1587"/>
        </p:xfrm>
        <a:graphic>
          <a:graphicData uri="http://schemas.openxmlformats.org/presentationml/2006/ole">
            <mc:AlternateContent xmlns:mc="http://schemas.openxmlformats.org/markup-compatibility/2006">
              <mc:Choice xmlns:v="urn:schemas-microsoft-com:vml" Requires="v">
                <p:oleObj spid="_x0000_s57348"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25588" y="1588"/>
                        <a:ext cx="1587" cy="1587"/>
                      </a:xfrm>
                      <a:prstGeom prst="rect">
                        <a:avLst/>
                      </a:prstGeom>
                    </p:spPr>
                  </p:pic>
                </p:oleObj>
              </mc:Fallback>
            </mc:AlternateContent>
          </a:graphicData>
        </a:graphic>
      </p:graphicFrame>
      <p:sp>
        <p:nvSpPr>
          <p:cNvPr id="6" name="Title 5"/>
          <p:cNvSpPr>
            <a:spLocks noGrp="1"/>
          </p:cNvSpPr>
          <p:nvPr>
            <p:ph type="title"/>
          </p:nvPr>
        </p:nvSpPr>
        <p:spPr>
          <a:xfrm>
            <a:off x="592666" y="201600"/>
            <a:ext cx="10996085" cy="860400"/>
          </a:xfrm>
          <a:prstGeom prst="rect">
            <a:avLst/>
          </a:prstGeom>
        </p:spPr>
        <p:txBody>
          <a:bodyPr lIns="0" tIns="0" rIns="0" bIns="0"/>
          <a:lstStyle>
            <a:lvl1pPr marL="0" marR="0" indent="0">
              <a:spcAft>
                <a:spcPts val="0"/>
              </a:spcAft>
              <a:defRPr sz="2000"/>
            </a:lvl1pPr>
          </a:lstStyle>
          <a:p>
            <a:r>
              <a:rPr lang="en-US" dirty="0"/>
              <a:t>Click to edit Master title style</a:t>
            </a:r>
          </a:p>
        </p:txBody>
      </p:sp>
      <p:pic>
        <p:nvPicPr>
          <p:cNvPr id="5" name="Picture 4"/>
          <p:cNvPicPr>
            <a:picLocks noChangeAspect="1"/>
          </p:cNvPicPr>
          <p:nvPr userDrawn="1"/>
        </p:nvPicPr>
        <p:blipFill>
          <a:blip r:embed="rId6"/>
          <a:stretch>
            <a:fillRect/>
          </a:stretch>
        </p:blipFill>
        <p:spPr>
          <a:xfrm>
            <a:off x="11194959" y="6334592"/>
            <a:ext cx="394215" cy="403383"/>
          </a:xfrm>
          <a:prstGeom prst="rect">
            <a:avLst/>
          </a:prstGeom>
        </p:spPr>
      </p:pic>
    </p:spTree>
    <p:extLst>
      <p:ext uri="{BB962C8B-B14F-4D97-AF65-F5344CB8AC3E}">
        <p14:creationId xmlns:p14="http://schemas.microsoft.com/office/powerpoint/2010/main" val="3970417377"/>
      </p:ext>
    </p:extLst>
  </p:cSld>
  <p:clrMapOvr>
    <a:masterClrMapping/>
  </p:clrMapOvr>
  <p:extLst>
    <p:ext uri="{DCECCB84-F9BA-43D5-87BE-67443E8EF086}">
      <p15:sldGuideLst xmlns:p15="http://schemas.microsoft.com/office/powerpoint/2012/main">
        <p15:guide id="1" pos="373">
          <p15:clr>
            <a:srgbClr val="FBAE40"/>
          </p15:clr>
        </p15:guide>
        <p15:guide id="2" pos="7300">
          <p15:clr>
            <a:srgbClr val="FBAE40"/>
          </p15:clr>
        </p15:guide>
        <p15:guide id="3" orient="horz" pos="3861">
          <p15:clr>
            <a:srgbClr val="FBAE40"/>
          </p15:clr>
        </p15:guide>
        <p15:guide id="4" orient="horz" pos="708">
          <p15:clr>
            <a:srgbClr val="FBAE40"/>
          </p15:clr>
        </p15:guide>
        <p15:guide id="5" pos="3933">
          <p15:clr>
            <a:srgbClr val="FBAE40"/>
          </p15:clr>
        </p15:guide>
        <p15:guide id="6" pos="374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4684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1616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475631306"/>
              </p:ext>
            </p:extLst>
          </p:nvPr>
        </p:nvGraphicFramePr>
        <p:xfrm>
          <a:off x="1525588" y="1588"/>
          <a:ext cx="1587" cy="1587"/>
        </p:xfrm>
        <a:graphic>
          <a:graphicData uri="http://schemas.openxmlformats.org/presentationml/2006/ole">
            <mc:AlternateContent xmlns:mc="http://schemas.openxmlformats.org/markup-compatibility/2006">
              <mc:Choice xmlns:v="urn:schemas-microsoft-com:vml" Requires="v">
                <p:oleObj spid="_x0000_s58372"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25588" y="1588"/>
                        <a:ext cx="1587" cy="1587"/>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92666" y="282539"/>
            <a:ext cx="616921" cy="722755"/>
          </a:xfrm>
          <a:prstGeom prst="rect">
            <a:avLst/>
          </a:prstGeom>
        </p:spPr>
      </p:pic>
      <p:sp>
        <p:nvSpPr>
          <p:cNvPr id="7" name="Text Box 7"/>
          <p:cNvSpPr txBox="1">
            <a:spLocks noChangeArrowheads="1"/>
          </p:cNvSpPr>
          <p:nvPr userDrawn="1"/>
        </p:nvSpPr>
        <p:spPr bwMode="auto">
          <a:xfrm>
            <a:off x="10298881" y="282539"/>
            <a:ext cx="1289869" cy="1358428"/>
          </a:xfrm>
          <a:prstGeom prst="rect">
            <a:avLst/>
          </a:prstGeom>
          <a:noFill/>
          <a:ln w="9525">
            <a:noFill/>
            <a:miter lim="800000"/>
            <a:headEnd/>
            <a:tailEnd/>
          </a:ln>
        </p:spPr>
        <p:txBody>
          <a:bodyPr lIns="0" tIns="0" rIns="0" bIns="0"/>
          <a:lstStyle/>
          <a:p>
            <a:pPr marL="0" marR="0" indent="0" defTabSz="662717" fontAlgn="base">
              <a:spcBef>
                <a:spcPct val="0"/>
              </a:spcBef>
              <a:spcAft>
                <a:spcPct val="0"/>
              </a:spcAft>
            </a:pPr>
            <a:r>
              <a:rPr lang="pl-PL" sz="600" dirty="0">
                <a:solidFill>
                  <a:schemeClr val="bg2"/>
                </a:solidFill>
                <a:latin typeface="EYInterstate Light" panose="02000506000000020004" pitchFamily="2" charset="0"/>
              </a:rPr>
              <a:t>Ernst &amp; Young spółka z ograniczoną </a:t>
            </a:r>
            <a:br>
              <a:rPr lang="pl-PL" sz="600" dirty="0">
                <a:solidFill>
                  <a:schemeClr val="bg2"/>
                </a:solidFill>
                <a:latin typeface="EYInterstate Light" panose="02000506000000020004" pitchFamily="2" charset="0"/>
              </a:rPr>
            </a:br>
            <a:r>
              <a:rPr lang="pl-PL" sz="600" dirty="0">
                <a:solidFill>
                  <a:schemeClr val="bg2"/>
                </a:solidFill>
                <a:latin typeface="EYInterstate Light" panose="02000506000000020004" pitchFamily="2" charset="0"/>
              </a:rPr>
              <a:t>odpowiedzialnością </a:t>
            </a:r>
            <a:r>
              <a:rPr lang="pl-PL" sz="600">
                <a:solidFill>
                  <a:schemeClr val="bg2"/>
                </a:solidFill>
                <a:latin typeface="EYInterstate Light" panose="02000506000000020004" pitchFamily="2" charset="0"/>
              </a:rPr>
              <a:t>Business Advisory </a:t>
            </a:r>
            <a:r>
              <a:rPr lang="pl-PL" sz="600" dirty="0">
                <a:solidFill>
                  <a:schemeClr val="bg2"/>
                </a:solidFill>
                <a:latin typeface="EYInterstate Light" panose="02000506000000020004" pitchFamily="2" charset="0"/>
              </a:rPr>
              <a:t>sp.k.</a:t>
            </a:r>
          </a:p>
          <a:p>
            <a:pPr marL="0" marR="0" indent="0" defTabSz="662717" fontAlgn="base">
              <a:spcBef>
                <a:spcPct val="0"/>
              </a:spcBef>
              <a:spcAft>
                <a:spcPct val="0"/>
              </a:spcAft>
            </a:pPr>
            <a:r>
              <a:rPr lang="pl-PL" sz="600" dirty="0">
                <a:solidFill>
                  <a:schemeClr val="bg2"/>
                </a:solidFill>
                <a:latin typeface="EYInterstate Light" panose="02000506000000020004" pitchFamily="2" charset="0"/>
              </a:rPr>
              <a:t>Rondo ONZ 1</a:t>
            </a:r>
          </a:p>
          <a:p>
            <a:pPr marL="0" marR="0" indent="0" defTabSz="662717" fontAlgn="base">
              <a:spcBef>
                <a:spcPct val="0"/>
              </a:spcBef>
              <a:spcAft>
                <a:spcPct val="0"/>
              </a:spcAft>
            </a:pPr>
            <a:r>
              <a:rPr lang="pl-PL" sz="600" dirty="0">
                <a:solidFill>
                  <a:schemeClr val="bg2"/>
                </a:solidFill>
                <a:latin typeface="EYInterstate Light" panose="02000506000000020004" pitchFamily="2" charset="0"/>
              </a:rPr>
              <a:t>00-124 Warszawa</a:t>
            </a:r>
          </a:p>
          <a:p>
            <a:pPr marL="0" marR="0" indent="0" defTabSz="662717" fontAlgn="base">
              <a:spcBef>
                <a:spcPct val="0"/>
              </a:spcBef>
              <a:spcAft>
                <a:spcPct val="0"/>
              </a:spcAft>
            </a:pPr>
            <a:endParaRPr lang="pl-PL" sz="600" dirty="0">
              <a:solidFill>
                <a:schemeClr val="bg2"/>
              </a:solidFill>
              <a:latin typeface="EYInterstate Light" panose="02000506000000020004" pitchFamily="2" charset="0"/>
            </a:endParaRPr>
          </a:p>
          <a:p>
            <a:pPr marL="0" marR="0" indent="0" defTabSz="662717" fontAlgn="base">
              <a:spcBef>
                <a:spcPct val="0"/>
              </a:spcBef>
              <a:spcAft>
                <a:spcPct val="0"/>
              </a:spcAft>
              <a:tabLst>
                <a:tab pos="0" algn="l"/>
              </a:tabLst>
            </a:pPr>
            <a:r>
              <a:rPr lang="pl-PL" sz="600" dirty="0">
                <a:solidFill>
                  <a:schemeClr val="bg2"/>
                </a:solidFill>
                <a:latin typeface="EYInterstate Light" panose="02000506000000020004" pitchFamily="2" charset="0"/>
              </a:rPr>
              <a:t>Tel: +48 22 557 70 00 </a:t>
            </a:r>
          </a:p>
          <a:p>
            <a:pPr marL="0" marR="0" indent="0" defTabSz="662717" fontAlgn="base">
              <a:spcBef>
                <a:spcPct val="0"/>
              </a:spcBef>
              <a:spcAft>
                <a:spcPct val="0"/>
              </a:spcAft>
              <a:tabLst>
                <a:tab pos="0" algn="l"/>
              </a:tabLst>
            </a:pPr>
            <a:r>
              <a:rPr lang="pl-PL" sz="600" dirty="0">
                <a:solidFill>
                  <a:schemeClr val="bg2"/>
                </a:solidFill>
                <a:latin typeface="EYInterstate Light" panose="02000506000000020004" pitchFamily="2" charset="0"/>
              </a:rPr>
              <a:t>www.ey.com/pl</a:t>
            </a:r>
          </a:p>
          <a:p>
            <a:pPr marL="0" marR="0" indent="0" defTabSz="662717" fontAlgn="base">
              <a:spcBef>
                <a:spcPct val="0"/>
              </a:spcBef>
              <a:spcAft>
                <a:spcPct val="0"/>
              </a:spcAft>
            </a:pPr>
            <a:r>
              <a:rPr lang="pl-PL" sz="600" dirty="0">
                <a:solidFill>
                  <a:schemeClr val="bg2"/>
                </a:solidFill>
                <a:latin typeface="EYInterstate Light" panose="02000506000000020004" pitchFamily="2" charset="0"/>
                <a:sym typeface="EYInterstate Light" panose="02000506000000020004" pitchFamily="2" charset="0"/>
              </a:rPr>
              <a:t>	</a:t>
            </a:r>
          </a:p>
        </p:txBody>
      </p:sp>
    </p:spTree>
    <p:extLst>
      <p:ext uri="{BB962C8B-B14F-4D97-AF65-F5344CB8AC3E}">
        <p14:creationId xmlns:p14="http://schemas.microsoft.com/office/powerpoint/2010/main" val="322441854"/>
      </p:ext>
    </p:extLst>
  </p:cSld>
  <p:clrMapOvr>
    <a:masterClrMapping/>
  </p:clrMapOvr>
  <p:extLst>
    <p:ext uri="{DCECCB84-F9BA-43D5-87BE-67443E8EF086}">
      <p15:sldGuideLst xmlns:p15="http://schemas.microsoft.com/office/powerpoint/2012/main">
        <p15:guide id="1" pos="372">
          <p15:clr>
            <a:srgbClr val="FBAE40"/>
          </p15:clr>
        </p15:guide>
        <p15:guide id="2" pos="7300">
          <p15:clr>
            <a:srgbClr val="FBAE40"/>
          </p15:clr>
        </p15:guide>
        <p15:guide id="3" orient="horz" pos="3861">
          <p15:clr>
            <a:srgbClr val="FBAE40"/>
          </p15:clr>
        </p15:guide>
        <p15:guide id="4" orient="horz" pos="1031">
          <p15:clr>
            <a:srgbClr val="FBAE40"/>
          </p15:clr>
        </p15:guide>
        <p15:guide id="5" orient="horz" pos="708">
          <p15:clr>
            <a:srgbClr val="FBAE40"/>
          </p15:clr>
        </p15:guide>
        <p15:guide id="6" pos="3933">
          <p15:clr>
            <a:srgbClr val="FBAE40"/>
          </p15:clr>
        </p15:guide>
        <p15:guide id="7" pos="37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topka, Źródł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241376067"/>
              </p:ext>
            </p:extLst>
          </p:nvPr>
        </p:nvGraphicFramePr>
        <p:xfrm>
          <a:off x="2121" y="1590"/>
          <a:ext cx="2116" cy="1587"/>
        </p:xfrm>
        <a:graphic>
          <a:graphicData uri="http://schemas.openxmlformats.org/presentationml/2006/ole">
            <mc:AlternateContent xmlns:mc="http://schemas.openxmlformats.org/markup-compatibility/2006">
              <mc:Choice xmlns:v="urn:schemas-microsoft-com:vml" Requires="v">
                <p:oleObj spid="_x0000_s5939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2121" y="1590"/>
                        <a:ext cx="2116" cy="1587"/>
                      </a:xfrm>
                      <a:prstGeom prst="rect">
                        <a:avLst/>
                      </a:prstGeom>
                    </p:spPr>
                  </p:pic>
                </p:oleObj>
              </mc:Fallback>
            </mc:AlternateContent>
          </a:graphicData>
        </a:graphic>
      </p:graphicFrame>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lIns="86201" tIns="43101" rIns="86201" bIns="4310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GB" sz="1732" dirty="0">
              <a:solidFill>
                <a:srgbClr val="808080"/>
              </a:solidFill>
              <a:sym typeface="EYInterstate Light" panose="02000506000000020004" pitchFamily="2" charset="0"/>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lIns="86201" tIns="43101" rIns="86201" bIns="4310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GB" sz="1732" dirty="0">
              <a:solidFill>
                <a:srgbClr val="808080"/>
              </a:solidFill>
              <a:sym typeface="EYInterstate Light" panose="02000506000000020004" pitchFamily="2" charset="0"/>
            </a:endParaRPr>
          </a:p>
        </p:txBody>
      </p:sp>
      <p:sp>
        <p:nvSpPr>
          <p:cNvPr id="34" name="Title 33"/>
          <p:cNvSpPr>
            <a:spLocks noGrp="1"/>
          </p:cNvSpPr>
          <p:nvPr>
            <p:ph type="title"/>
          </p:nvPr>
        </p:nvSpPr>
        <p:spPr>
          <a:xfrm>
            <a:off x="609600" y="274640"/>
            <a:ext cx="10972800" cy="692265"/>
          </a:xfrm>
        </p:spPr>
        <p:txBody>
          <a:bodyPr/>
          <a:lstStyle>
            <a:lvl1pPr>
              <a:defRPr sz="2400" b="1">
                <a:latin typeface="+mj-lt"/>
                <a:sym typeface="EYInterstate Light" panose="02000506000000020004" pitchFamily="2" charset="0"/>
              </a:defRPr>
            </a:lvl1pPr>
          </a:lstStyle>
          <a:p>
            <a:r>
              <a:rPr lang="en-GB" dirty="0"/>
              <a:t>Click to edit Master title style</a:t>
            </a:r>
          </a:p>
        </p:txBody>
      </p:sp>
      <p:sp>
        <p:nvSpPr>
          <p:cNvPr id="36" name="Content Placeholder 35"/>
          <p:cNvSpPr>
            <a:spLocks noGrp="1"/>
          </p:cNvSpPr>
          <p:nvPr>
            <p:ph sz="quarter" idx="13" hasCustomPrompt="1"/>
          </p:nvPr>
        </p:nvSpPr>
        <p:spPr>
          <a:xfrm>
            <a:off x="1562973" y="6298365"/>
            <a:ext cx="9408000" cy="252000"/>
          </a:xfrm>
          <a:noFill/>
          <a:ln w="3175">
            <a:noFill/>
            <a:round/>
            <a:headEnd/>
            <a:tailEnd/>
          </a:ln>
          <a:effectLst/>
        </p:spPr>
        <p:txBody>
          <a:bodyPr wrap="square" anchor="t"/>
          <a:lstStyle>
            <a:lvl1pPr marL="0" indent="0">
              <a:buNone/>
              <a:defRPr lang="en-US" sz="900" dirty="0" smtClean="0">
                <a:latin typeface="EYInterstate Light" panose="02000506000000020004" pitchFamily="2" charset="0"/>
                <a:sym typeface="EYInterstate Light" panose="02000506000000020004" pitchFamily="2" charset="0"/>
              </a:defRPr>
            </a:lvl1pPr>
          </a:lstStyle>
          <a:p>
            <a:pPr marL="0" lvl="0"/>
            <a:r>
              <a:rPr lang="en-GB" dirty="0"/>
              <a:t>1)</a:t>
            </a:r>
          </a:p>
        </p:txBody>
      </p:sp>
      <p:sp>
        <p:nvSpPr>
          <p:cNvPr id="4" name="Text Placeholder 3"/>
          <p:cNvSpPr>
            <a:spLocks noGrp="1"/>
          </p:cNvSpPr>
          <p:nvPr>
            <p:ph type="body" sz="quarter" idx="14" hasCustomPrompt="1"/>
          </p:nvPr>
        </p:nvSpPr>
        <p:spPr>
          <a:xfrm>
            <a:off x="609600" y="6021304"/>
            <a:ext cx="10972800" cy="144000"/>
          </a:xfrm>
        </p:spPr>
        <p:txBody>
          <a:bodyPr/>
          <a:lstStyle>
            <a:lvl1pPr marL="0" indent="0">
              <a:buNone/>
              <a:defRPr sz="900" i="1"/>
            </a:lvl1pPr>
          </a:lstStyle>
          <a:p>
            <a:pPr lvl="0"/>
            <a:r>
              <a:rPr lang="pl-PL" dirty="0"/>
              <a:t>Źródło:</a:t>
            </a:r>
            <a:endParaRPr lang="en-GB" dirty="0"/>
          </a:p>
        </p:txBody>
      </p:sp>
    </p:spTree>
    <p:extLst>
      <p:ext uri="{BB962C8B-B14F-4D97-AF65-F5344CB8AC3E}">
        <p14:creationId xmlns:p14="http://schemas.microsoft.com/office/powerpoint/2010/main" val="2190477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line">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1" name="Text Placeholder 7"/>
          <p:cNvSpPr>
            <a:spLocks noGrp="1"/>
          </p:cNvSpPr>
          <p:nvPr>
            <p:ph type="body" sz="quarter" idx="13" hasCustomPrompt="1"/>
          </p:nvPr>
        </p:nvSpPr>
        <p:spPr>
          <a:xfrm>
            <a:off x="457200" y="3314700"/>
            <a:ext cx="5562600" cy="455613"/>
          </a:xfrm>
          <a:prstGeom prst="rect">
            <a:avLst/>
          </a:prstGeom>
        </p:spPr>
        <p:txBody>
          <a:bodyPr lIns="0" tIns="0" rIns="0" bIns="0"/>
          <a:lstStyle>
            <a:lvl1pPr marL="0" indent="0">
              <a:buNone/>
              <a:defRPr sz="3600" b="1" i="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8" name="Text Placeholder 7"/>
          <p:cNvSpPr>
            <a:spLocks noGrp="1"/>
          </p:cNvSpPr>
          <p:nvPr>
            <p:ph type="body" sz="quarter" idx="14" hasCustomPrompt="1"/>
          </p:nvPr>
        </p:nvSpPr>
        <p:spPr>
          <a:xfrm>
            <a:off x="457200" y="3886993"/>
            <a:ext cx="5562600" cy="1180307"/>
          </a:xfrm>
          <a:prstGeom prst="rect">
            <a:avLst/>
          </a:prstGeom>
        </p:spPr>
        <p:txBody>
          <a:bodyPr lIns="0" tIns="0" rIns="0" bIns="0"/>
          <a:lstStyle>
            <a:lvl1pPr marL="0" indent="0">
              <a:lnSpc>
                <a:spcPts val="2400"/>
              </a:lnSpc>
              <a:buNone/>
              <a:defRPr sz="20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Write short, punchy text here. Aim for 2-3 sentences to concisely communicate your point. </a:t>
            </a:r>
            <a:r>
              <a:rPr lang="en-US" dirty="0" err="1"/>
              <a:t>Lorem</a:t>
            </a:r>
            <a:r>
              <a:rPr lang="en-US" dirty="0"/>
              <a:t> ipsum dolor sit </a:t>
            </a:r>
            <a:r>
              <a:rPr lang="en-US" dirty="0" err="1"/>
              <a:t>amet</a:t>
            </a:r>
            <a:r>
              <a:rPr lang="en-US" dirty="0"/>
              <a:t>, </a:t>
            </a:r>
            <a:r>
              <a:rPr lang="en-US" dirty="0" err="1"/>
              <a:t>consectetur</a:t>
            </a:r>
            <a:r>
              <a:rPr lang="en-US" dirty="0"/>
              <a:t>.</a:t>
            </a:r>
          </a:p>
        </p:txBody>
      </p:sp>
      <p:sp>
        <p:nvSpPr>
          <p:cNvPr id="14"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kern="1200" cap="none" spc="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b="0" i="0" smtClean="0">
                <a:latin typeface="EYInterstate Light" charset="0"/>
                <a:ea typeface="EYInterstate Light" charset="0"/>
                <a:cs typeface="EYInterstate Light" charset="0"/>
              </a:rPr>
              <a:pPr/>
              <a:t>‹#›</a:t>
            </a:fld>
            <a:endParaRPr lang="uk-UA" b="0" i="0" dirty="0">
              <a:latin typeface="EYInterstate Light" charset="0"/>
              <a:ea typeface="EYInterstate Light" charset="0"/>
              <a:cs typeface="EYInterstate Light" charset="0"/>
            </a:endParaRPr>
          </a:p>
        </p:txBody>
      </p:sp>
      <p:pic>
        <p:nvPicPr>
          <p:cNvPr id="7" name="Picture 6" descr="See the source image">
            <a:extLst>
              <a:ext uri="{FF2B5EF4-FFF2-40B4-BE49-F238E27FC236}">
                <a16:creationId xmlns:a16="http://schemas.microsoft.com/office/drawing/2014/main" id="{3A34845B-0E60-4FE7-AAAA-06277815982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5833" y="6133132"/>
            <a:ext cx="695638" cy="41953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4">
            <a:extLst>
              <a:ext uri="{FF2B5EF4-FFF2-40B4-BE49-F238E27FC236}">
                <a16:creationId xmlns:a16="http://schemas.microsoft.com/office/drawing/2014/main" id="{A4CE7C12-BC69-4ADC-A772-0326AD8E2646}"/>
              </a:ext>
            </a:extLst>
          </p:cNvPr>
          <p:cNvGrpSpPr>
            <a:grpSpLocks noChangeAspect="1"/>
          </p:cNvGrpSpPr>
          <p:nvPr userDrawn="1"/>
        </p:nvGrpSpPr>
        <p:grpSpPr bwMode="auto">
          <a:xfrm>
            <a:off x="11509313" y="6234874"/>
            <a:ext cx="233108" cy="239210"/>
            <a:chOff x="7110" y="4004"/>
            <a:chExt cx="191" cy="196"/>
          </a:xfrm>
        </p:grpSpPr>
        <p:sp>
          <p:nvSpPr>
            <p:cNvPr id="13" name="Freeform 5">
              <a:extLst>
                <a:ext uri="{FF2B5EF4-FFF2-40B4-BE49-F238E27FC236}">
                  <a16:creationId xmlns:a16="http://schemas.microsoft.com/office/drawing/2014/main" id="{D8A8B6AA-BB0B-417E-A1AC-9015C3EAA133}"/>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5" name="Freeform 6">
              <a:extLst>
                <a:ext uri="{FF2B5EF4-FFF2-40B4-BE49-F238E27FC236}">
                  <a16:creationId xmlns:a16="http://schemas.microsoft.com/office/drawing/2014/main" id="{6170AA20-D9AE-48F7-A909-1810CC9C4261}"/>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7">
              <a:extLst>
                <a:ext uri="{FF2B5EF4-FFF2-40B4-BE49-F238E27FC236}">
                  <a16:creationId xmlns:a16="http://schemas.microsoft.com/office/drawing/2014/main" id="{FCD7EB05-248A-42F1-8EDB-4F57D9A24E23}"/>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127784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no 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889287012"/>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spid="_x0000_s60420" name="think-cell Slide" r:id="rId4" imgW="216" imgH="216" progId="TCLayout.ActiveDocument.1">
                  <p:embed/>
                </p:oleObj>
              </mc:Choice>
              <mc:Fallback>
                <p:oleObj name="think-cell Slide" r:id="rId4" imgW="216" imgH="216" progId="TCLayout.ActiveDocument.1">
                  <p:embed/>
                  <p:pic>
                    <p:nvPicPr>
                      <p:cNvPr id="5" name="Object 4" hidden="1"/>
                      <p:cNvPicPr/>
                      <p:nvPr/>
                    </p:nvPicPr>
                    <p:blipFill>
                      <a:blip r:embed="rId5"/>
                      <a:stretch>
                        <a:fillRect/>
                      </a:stretch>
                    </p:blipFill>
                    <p:spPr>
                      <a:xfrm>
                        <a:off x="1588" y="1589"/>
                        <a:ext cx="1586" cy="1587"/>
                      </a:xfrm>
                      <a:prstGeom prst="rect">
                        <a:avLst/>
                      </a:prstGeom>
                    </p:spPr>
                  </p:pic>
                </p:oleObj>
              </mc:Fallback>
            </mc:AlternateContent>
          </a:graphicData>
        </a:graphic>
      </p:graphicFrame>
      <p:cxnSp>
        <p:nvCxnSpPr>
          <p:cNvPr id="6" name="Straight Connector 5"/>
          <p:cNvCxnSpPr/>
          <p:nvPr userDrawn="1"/>
        </p:nvCxnSpPr>
        <p:spPr bwMode="auto">
          <a:xfrm>
            <a:off x="624771" y="242799"/>
            <a:ext cx="10954773" cy="0"/>
          </a:xfrm>
          <a:prstGeom prst="line">
            <a:avLst/>
          </a:prstGeom>
          <a:noFill/>
          <a:ln w="762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8"/>
          <p:cNvSpPr/>
          <p:nvPr userDrawn="1"/>
        </p:nvSpPr>
        <p:spPr bwMode="auto">
          <a:xfrm>
            <a:off x="609605" y="1378446"/>
            <a:ext cx="10958507" cy="1042173"/>
          </a:xfrm>
          <a:prstGeom prst="rect">
            <a:avLst/>
          </a:prstGeom>
          <a:solidFill>
            <a:schemeClr val="accent2"/>
          </a:solidFill>
          <a:ln w="12700"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indent="54697" defTabSz="635066">
              <a:spcBef>
                <a:spcPct val="50000"/>
              </a:spcBef>
              <a:buClr>
                <a:srgbClr val="FFE600"/>
              </a:buClr>
              <a:buSzPct val="80000"/>
            </a:pPr>
            <a:endParaRPr lang="pl-PL" sz="675" b="1" dirty="0">
              <a:solidFill>
                <a:srgbClr val="7F7E82"/>
              </a:solidFill>
              <a:latin typeface="EYInterstate"/>
            </a:endParaRPr>
          </a:p>
        </p:txBody>
      </p:sp>
    </p:spTree>
    <p:extLst>
      <p:ext uri="{BB962C8B-B14F-4D97-AF65-F5344CB8AC3E}">
        <p14:creationId xmlns:p14="http://schemas.microsoft.com/office/powerpoint/2010/main" val="33727201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only, no 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309330441"/>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spid="_x0000_s61444" name="think-cell Slide" r:id="rId5" imgW="216" imgH="216" progId="TCLayout.ActiveDocument.1">
                  <p:embed/>
                </p:oleObj>
              </mc:Choice>
              <mc:Fallback>
                <p:oleObj name="think-cell Slide" r:id="rId5" imgW="216" imgH="216" progId="TCLayout.ActiveDocument.1">
                  <p:embed/>
                  <p:pic>
                    <p:nvPicPr>
                      <p:cNvPr id="5" name="Object 4" hidden="1"/>
                      <p:cNvPicPr/>
                      <p:nvPr/>
                    </p:nvPicPr>
                    <p:blipFill>
                      <a:blip r:embed="rId6"/>
                      <a:stretch>
                        <a:fillRect/>
                      </a:stretch>
                    </p:blipFill>
                    <p:spPr>
                      <a:xfrm>
                        <a:off x="1588" y="1589"/>
                        <a:ext cx="1586" cy="1587"/>
                      </a:xfrm>
                      <a:prstGeom prst="rect">
                        <a:avLst/>
                      </a:prstGeom>
                    </p:spPr>
                  </p:pic>
                </p:oleObj>
              </mc:Fallback>
            </mc:AlternateContent>
          </a:graphicData>
        </a:graphic>
      </p:graphicFrame>
      <p:sp>
        <p:nvSpPr>
          <p:cNvPr id="3" name="Prostokąt 2" hidden="1"/>
          <p:cNvSpPr/>
          <p:nvPr userDrawn="1">
            <p:custDataLst>
              <p:tags r:id="rId3"/>
            </p:custDataLst>
          </p:nvPr>
        </p:nvSpPr>
        <p:spPr>
          <a:xfrm>
            <a:off x="0" y="0"/>
            <a:ext cx="158750" cy="1587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0" lvl="0" indent="0" algn="ctr" eaLnBrk="1">
              <a:lnSpc>
                <a:spcPct val="85000"/>
              </a:lnSpc>
              <a:spcBef>
                <a:spcPct val="0"/>
              </a:spcBef>
              <a:spcAft>
                <a:spcPct val="0"/>
              </a:spcAft>
            </a:pPr>
            <a:endParaRPr lang="en-US" sz="1999" b="1" i="0" baseline="0" dirty="0" err="1">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609606" y="438150"/>
            <a:ext cx="10972800" cy="623850"/>
          </a:xfrm>
        </p:spPr>
        <p:txBody>
          <a:bodyPr/>
          <a:lstStyle>
            <a:lvl1pPr>
              <a:defRPr sz="1999">
                <a:solidFill>
                  <a:schemeClr val="tx1"/>
                </a:solidFill>
              </a:defRPr>
            </a:lvl1pPr>
          </a:lstStyle>
          <a:p>
            <a:r>
              <a:rPr lang="en-US" dirty="0"/>
              <a:t>Click to edit Master title style</a:t>
            </a:r>
            <a:endParaRPr lang="en-GB" dirty="0"/>
          </a:p>
        </p:txBody>
      </p:sp>
      <p:cxnSp>
        <p:nvCxnSpPr>
          <p:cNvPr id="6" name="Straight Connector 5"/>
          <p:cNvCxnSpPr/>
          <p:nvPr userDrawn="1"/>
        </p:nvCxnSpPr>
        <p:spPr bwMode="auto">
          <a:xfrm>
            <a:off x="624771" y="242799"/>
            <a:ext cx="10954773" cy="0"/>
          </a:xfrm>
          <a:prstGeom prst="line">
            <a:avLst/>
          </a:prstGeom>
          <a:noFill/>
          <a:ln w="762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5"/>
          <p:cNvSpPr txBox="1">
            <a:spLocks noChangeArrowheads="1"/>
          </p:cNvSpPr>
          <p:nvPr userDrawn="1"/>
        </p:nvSpPr>
        <p:spPr>
          <a:xfrm>
            <a:off x="237619" y="6516935"/>
            <a:ext cx="539469" cy="1301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2400" kern="1200">
                <a:solidFill>
                  <a:schemeClr val="tx1"/>
                </a:solidFill>
                <a:latin typeface="Arial" charset="0"/>
                <a:ea typeface="ＭＳ Ｐゴシック" pitchFamily="34" charset="-128"/>
                <a:cs typeface="+mn-cs"/>
              </a:defRPr>
            </a:lvl1pPr>
            <a:lvl2pPr marL="742925" indent="-285740" algn="l" defTabSz="914400" rtl="0" eaLnBrk="1" latinLnBrk="0" hangingPunct="1">
              <a:defRPr sz="2400" kern="1200">
                <a:solidFill>
                  <a:schemeClr val="tx1"/>
                </a:solidFill>
                <a:latin typeface="Arial" charset="0"/>
                <a:ea typeface="ＭＳ Ｐゴシック" pitchFamily="34" charset="-128"/>
                <a:cs typeface="+mn-cs"/>
              </a:defRPr>
            </a:lvl2pPr>
            <a:lvl3pPr marL="1142962" indent="-228593" algn="l" defTabSz="914400" rtl="0" eaLnBrk="1" latinLnBrk="0" hangingPunct="1">
              <a:defRPr sz="2400" kern="1200">
                <a:solidFill>
                  <a:schemeClr val="tx1"/>
                </a:solidFill>
                <a:latin typeface="Arial" charset="0"/>
                <a:ea typeface="ＭＳ Ｐゴシック" pitchFamily="34" charset="-128"/>
                <a:cs typeface="+mn-cs"/>
              </a:defRPr>
            </a:lvl3pPr>
            <a:lvl4pPr marL="1600146" indent="-228593" algn="l" defTabSz="914400" rtl="0" eaLnBrk="1" latinLnBrk="0" hangingPunct="1">
              <a:defRPr sz="2400" kern="1200">
                <a:solidFill>
                  <a:schemeClr val="tx1"/>
                </a:solidFill>
                <a:latin typeface="Arial" charset="0"/>
                <a:ea typeface="ＭＳ Ｐゴシック" pitchFamily="34" charset="-128"/>
                <a:cs typeface="+mn-cs"/>
              </a:defRPr>
            </a:lvl4pPr>
            <a:lvl5pPr marL="2057331" indent="-228593" algn="l" defTabSz="914400" rtl="0" eaLnBrk="1" latinLnBrk="0" hangingPunct="1">
              <a:defRPr sz="2400" kern="1200">
                <a:solidFill>
                  <a:schemeClr val="tx1"/>
                </a:solidFill>
                <a:latin typeface="Arial" charset="0"/>
                <a:ea typeface="ＭＳ Ｐゴシック" pitchFamily="34" charset="-128"/>
                <a:cs typeface="+mn-cs"/>
              </a:defRPr>
            </a:lvl5pPr>
            <a:lvl6pPr marL="2514515" indent="-228593"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6pPr>
            <a:lvl7pPr marL="2971700" indent="-228593"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7pPr>
            <a:lvl8pPr marL="3428884" indent="-228593"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8pPr>
            <a:lvl9pPr marL="3886070" indent="-228593"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9pPr>
          </a:lstStyle>
          <a:p>
            <a:pPr algn="r"/>
            <a:fld id="{E535DF75-42A5-4811-B726-7A00FCB6DAA6}" type="slidenum">
              <a:rPr lang="en-GB" altLang="en-US" sz="800" smtClean="0">
                <a:solidFill>
                  <a:schemeClr val="tx1"/>
                </a:solidFill>
                <a:latin typeface="EYInterstate Light" panose="02000506000000020004" pitchFamily="2" charset="0"/>
              </a:rPr>
              <a:t>‹#›</a:t>
            </a:fld>
            <a:endParaRPr lang="en-GB" altLang="en-US" sz="800" dirty="0">
              <a:solidFill>
                <a:schemeClr val="tx1"/>
              </a:solidFill>
              <a:latin typeface="EYInterstate Light" panose="02000506000000020004" pitchFamily="2" charset="0"/>
            </a:endParaRPr>
          </a:p>
        </p:txBody>
      </p:sp>
      <p:sp>
        <p:nvSpPr>
          <p:cNvPr id="9" name="Footer Placeholder 2"/>
          <p:cNvSpPr>
            <a:spLocks noGrp="1"/>
          </p:cNvSpPr>
          <p:nvPr>
            <p:ph type="ftr" sz="quarter" idx="15"/>
          </p:nvPr>
        </p:nvSpPr>
        <p:spPr>
          <a:xfrm>
            <a:off x="3806401" y="6554511"/>
            <a:ext cx="4579200" cy="201168"/>
          </a:xfrm>
          <a:prstGeom prst="rect">
            <a:avLst/>
          </a:prstGeom>
        </p:spPr>
        <p:txBody>
          <a:bodyPr/>
          <a:lstStyle/>
          <a:p>
            <a:r>
              <a:rPr lang="en-GB"/>
              <a:t>Confidential - EY 2016</a:t>
            </a:r>
            <a:endParaRPr lang="en-GB" dirty="0"/>
          </a:p>
        </p:txBody>
      </p:sp>
    </p:spTree>
    <p:extLst>
      <p:ext uri="{BB962C8B-B14F-4D97-AF65-F5344CB8AC3E}">
        <p14:creationId xmlns:p14="http://schemas.microsoft.com/office/powerpoint/2010/main" val="1188172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no 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042819396"/>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spid="_x0000_s62468" name="think-cell Slide" r:id="rId5" imgW="216" imgH="216" progId="TCLayout.ActiveDocument.1">
                  <p:embed/>
                </p:oleObj>
              </mc:Choice>
              <mc:Fallback>
                <p:oleObj name="think-cell Slide" r:id="rId5" imgW="216" imgH="216" progId="TCLayout.ActiveDocument.1">
                  <p:embed/>
                  <p:pic>
                    <p:nvPicPr>
                      <p:cNvPr id="5" name="Object 4" hidden="1"/>
                      <p:cNvPicPr/>
                      <p:nvPr/>
                    </p:nvPicPr>
                    <p:blipFill>
                      <a:blip r:embed="rId6"/>
                      <a:stretch>
                        <a:fillRect/>
                      </a:stretch>
                    </p:blipFill>
                    <p:spPr>
                      <a:xfrm>
                        <a:off x="1588" y="1589"/>
                        <a:ext cx="1586" cy="1587"/>
                      </a:xfrm>
                      <a:prstGeom prst="rect">
                        <a:avLst/>
                      </a:prstGeom>
                    </p:spPr>
                  </p:pic>
                </p:oleObj>
              </mc:Fallback>
            </mc:AlternateContent>
          </a:graphicData>
        </a:graphic>
      </p:graphicFrame>
      <p:sp>
        <p:nvSpPr>
          <p:cNvPr id="3" name="Prostokąt 2" hidden="1"/>
          <p:cNvSpPr/>
          <p:nvPr userDrawn="1">
            <p:custDataLst>
              <p:tags r:id="rId3"/>
            </p:custDataLst>
          </p:nvPr>
        </p:nvSpPr>
        <p:spPr>
          <a:xfrm>
            <a:off x="0" y="0"/>
            <a:ext cx="158750" cy="1587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0" lvl="0" indent="0" algn="ctr" eaLnBrk="1">
              <a:lnSpc>
                <a:spcPct val="85000"/>
              </a:lnSpc>
              <a:spcBef>
                <a:spcPct val="0"/>
              </a:spcBef>
              <a:spcAft>
                <a:spcPct val="0"/>
              </a:spcAft>
            </a:pPr>
            <a:endParaRPr lang="en-US" sz="1999" b="1" i="0" baseline="0" dirty="0" err="1">
              <a:solidFill>
                <a:schemeClr val="tx1"/>
              </a:solidFill>
              <a:latin typeface="EYInterstate" panose="02000503020000020004" pitchFamily="2" charset="0"/>
              <a:ea typeface="+mj-ea"/>
              <a:cs typeface="Arial" panose="020B0604020202020204" pitchFamily="34" charset="0"/>
              <a:sym typeface="EYInterstate" panose="02000503020000020004" pitchFamily="2" charset="0"/>
            </a:endParaRPr>
          </a:p>
        </p:txBody>
      </p:sp>
      <p:sp>
        <p:nvSpPr>
          <p:cNvPr id="2" name="Title 1"/>
          <p:cNvSpPr>
            <a:spLocks noGrp="1"/>
          </p:cNvSpPr>
          <p:nvPr>
            <p:ph type="title"/>
          </p:nvPr>
        </p:nvSpPr>
        <p:spPr>
          <a:xfrm>
            <a:off x="609606" y="438150"/>
            <a:ext cx="10972800" cy="623850"/>
          </a:xfrm>
        </p:spPr>
        <p:txBody>
          <a:bodyPr/>
          <a:lstStyle>
            <a:lvl1pPr>
              <a:defRPr sz="1999">
                <a:solidFill>
                  <a:schemeClr val="tx1"/>
                </a:solidFill>
              </a:defRPr>
            </a:lvl1pPr>
          </a:lstStyle>
          <a:p>
            <a:r>
              <a:rPr lang="en-US" dirty="0"/>
              <a:t>Click to edit Master title style</a:t>
            </a:r>
            <a:endParaRPr lang="en-GB" dirty="0"/>
          </a:p>
        </p:txBody>
      </p:sp>
      <p:cxnSp>
        <p:nvCxnSpPr>
          <p:cNvPr id="6" name="Straight Connector 5"/>
          <p:cNvCxnSpPr/>
          <p:nvPr userDrawn="1"/>
        </p:nvCxnSpPr>
        <p:spPr bwMode="auto">
          <a:xfrm>
            <a:off x="624771" y="242799"/>
            <a:ext cx="10954773" cy="0"/>
          </a:xfrm>
          <a:prstGeom prst="line">
            <a:avLst/>
          </a:prstGeom>
          <a:noFill/>
          <a:ln w="762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5"/>
          <p:cNvSpPr txBox="1">
            <a:spLocks noChangeArrowheads="1"/>
          </p:cNvSpPr>
          <p:nvPr userDrawn="1"/>
        </p:nvSpPr>
        <p:spPr>
          <a:xfrm>
            <a:off x="237619" y="6516935"/>
            <a:ext cx="539469" cy="1301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2400" kern="1200">
                <a:solidFill>
                  <a:schemeClr val="tx1"/>
                </a:solidFill>
                <a:latin typeface="Arial" charset="0"/>
                <a:ea typeface="ＭＳ Ｐゴシック" pitchFamily="34" charset="-128"/>
                <a:cs typeface="+mn-cs"/>
              </a:defRPr>
            </a:lvl1pPr>
            <a:lvl2pPr marL="742925" indent="-285740" algn="l" defTabSz="914400" rtl="0" eaLnBrk="1" latinLnBrk="0" hangingPunct="1">
              <a:defRPr sz="2400" kern="1200">
                <a:solidFill>
                  <a:schemeClr val="tx1"/>
                </a:solidFill>
                <a:latin typeface="Arial" charset="0"/>
                <a:ea typeface="ＭＳ Ｐゴシック" pitchFamily="34" charset="-128"/>
                <a:cs typeface="+mn-cs"/>
              </a:defRPr>
            </a:lvl2pPr>
            <a:lvl3pPr marL="1142962" indent="-228593" algn="l" defTabSz="914400" rtl="0" eaLnBrk="1" latinLnBrk="0" hangingPunct="1">
              <a:defRPr sz="2400" kern="1200">
                <a:solidFill>
                  <a:schemeClr val="tx1"/>
                </a:solidFill>
                <a:latin typeface="Arial" charset="0"/>
                <a:ea typeface="ＭＳ Ｐゴシック" pitchFamily="34" charset="-128"/>
                <a:cs typeface="+mn-cs"/>
              </a:defRPr>
            </a:lvl3pPr>
            <a:lvl4pPr marL="1600146" indent="-228593" algn="l" defTabSz="914400" rtl="0" eaLnBrk="1" latinLnBrk="0" hangingPunct="1">
              <a:defRPr sz="2400" kern="1200">
                <a:solidFill>
                  <a:schemeClr val="tx1"/>
                </a:solidFill>
                <a:latin typeface="Arial" charset="0"/>
                <a:ea typeface="ＭＳ Ｐゴシック" pitchFamily="34" charset="-128"/>
                <a:cs typeface="+mn-cs"/>
              </a:defRPr>
            </a:lvl4pPr>
            <a:lvl5pPr marL="2057331" indent="-228593" algn="l" defTabSz="914400" rtl="0" eaLnBrk="1" latinLnBrk="0" hangingPunct="1">
              <a:defRPr sz="2400" kern="1200">
                <a:solidFill>
                  <a:schemeClr val="tx1"/>
                </a:solidFill>
                <a:latin typeface="Arial" charset="0"/>
                <a:ea typeface="ＭＳ Ｐゴシック" pitchFamily="34" charset="-128"/>
                <a:cs typeface="+mn-cs"/>
              </a:defRPr>
            </a:lvl5pPr>
            <a:lvl6pPr marL="2514515" indent="-228593"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6pPr>
            <a:lvl7pPr marL="2971700" indent="-228593"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7pPr>
            <a:lvl8pPr marL="3428884" indent="-228593"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8pPr>
            <a:lvl9pPr marL="3886070" indent="-228593" algn="l" defTabSz="914400" rtl="0" eaLnBrk="0" fontAlgn="base" latinLnBrk="0" hangingPunct="0">
              <a:spcBef>
                <a:spcPct val="0"/>
              </a:spcBef>
              <a:spcAft>
                <a:spcPct val="0"/>
              </a:spcAft>
              <a:defRPr sz="2400" kern="1200">
                <a:solidFill>
                  <a:schemeClr val="tx1"/>
                </a:solidFill>
                <a:latin typeface="Arial" charset="0"/>
                <a:ea typeface="ＭＳ Ｐゴシック" pitchFamily="34" charset="-128"/>
                <a:cs typeface="+mn-cs"/>
              </a:defRPr>
            </a:lvl9pPr>
          </a:lstStyle>
          <a:p>
            <a:pPr algn="r"/>
            <a:fld id="{E535DF75-42A5-4811-B726-7A00FCB6DAA6}" type="slidenum">
              <a:rPr lang="en-GB" altLang="en-US" sz="800" smtClean="0">
                <a:solidFill>
                  <a:schemeClr val="tx1"/>
                </a:solidFill>
                <a:latin typeface="EYInterstate Light" panose="02000506000000020004" pitchFamily="2" charset="0"/>
              </a:rPr>
              <a:t>‹#›</a:t>
            </a:fld>
            <a:endParaRPr lang="en-GB" altLang="en-US" sz="800" dirty="0">
              <a:solidFill>
                <a:schemeClr val="tx1"/>
              </a:solidFill>
              <a:latin typeface="EYInterstate Light" panose="02000506000000020004" pitchFamily="2" charset="0"/>
            </a:endParaRPr>
          </a:p>
        </p:txBody>
      </p:sp>
      <p:sp>
        <p:nvSpPr>
          <p:cNvPr id="9" name="Footer Placeholder 2"/>
          <p:cNvSpPr>
            <a:spLocks noGrp="1"/>
          </p:cNvSpPr>
          <p:nvPr>
            <p:ph type="ftr" sz="quarter" idx="15"/>
          </p:nvPr>
        </p:nvSpPr>
        <p:spPr>
          <a:xfrm>
            <a:off x="3806401" y="6554511"/>
            <a:ext cx="4579200" cy="201168"/>
          </a:xfrm>
          <a:prstGeom prst="rect">
            <a:avLst/>
          </a:prstGeom>
        </p:spPr>
        <p:txBody>
          <a:bodyPr/>
          <a:lstStyle/>
          <a:p>
            <a:r>
              <a:rPr lang="en-GB"/>
              <a:t>Confidential - EY 2016</a:t>
            </a:r>
            <a:endParaRPr lang="en-GB" dirty="0"/>
          </a:p>
        </p:txBody>
      </p:sp>
    </p:spTree>
    <p:extLst>
      <p:ext uri="{BB962C8B-B14F-4D97-AF65-F5344CB8AC3E}">
        <p14:creationId xmlns:p14="http://schemas.microsoft.com/office/powerpoint/2010/main" val="25645430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no 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spid="_x0000_s63492" name="think-cell Slide" r:id="rId4" imgW="216" imgH="216" progId="TCLayout.ActiveDocument.1">
                  <p:embed/>
                </p:oleObj>
              </mc:Choice>
              <mc:Fallback>
                <p:oleObj name="think-cell Slide" r:id="rId4" imgW="216" imgH="216" progId="TCLayout.ActiveDocument.1">
                  <p:embed/>
                  <p:pic>
                    <p:nvPicPr>
                      <p:cNvPr id="5" name="Object 4" hidden="1"/>
                      <p:cNvPicPr/>
                      <p:nvPr/>
                    </p:nvPicPr>
                    <p:blipFill>
                      <a:blip r:embed="rId5"/>
                      <a:stretch>
                        <a:fillRect/>
                      </a:stretch>
                    </p:blipFill>
                    <p:spPr>
                      <a:xfrm>
                        <a:off x="1588" y="1589"/>
                        <a:ext cx="1586" cy="1587"/>
                      </a:xfrm>
                      <a:prstGeom prst="rect">
                        <a:avLst/>
                      </a:prstGeom>
                    </p:spPr>
                  </p:pic>
                </p:oleObj>
              </mc:Fallback>
            </mc:AlternateContent>
          </a:graphicData>
        </a:graphic>
      </p:graphicFrame>
      <p:sp>
        <p:nvSpPr>
          <p:cNvPr id="2" name="Title 1"/>
          <p:cNvSpPr>
            <a:spLocks noGrp="1"/>
          </p:cNvSpPr>
          <p:nvPr>
            <p:ph type="title"/>
          </p:nvPr>
        </p:nvSpPr>
        <p:spPr>
          <a:xfrm>
            <a:off x="609606" y="438150"/>
            <a:ext cx="10972800" cy="623850"/>
          </a:xfrm>
        </p:spPr>
        <p:txBody>
          <a:bodyPr/>
          <a:lstStyle>
            <a:lvl1pPr>
              <a:defRPr sz="2000">
                <a:solidFill>
                  <a:schemeClr val="tx1"/>
                </a:solidFill>
              </a:defRPr>
            </a:lvl1pPr>
          </a:lstStyle>
          <a:p>
            <a:r>
              <a:rPr lang="pl-PL" dirty="0" err="1"/>
              <a:t>Click</a:t>
            </a:r>
            <a:r>
              <a:rPr lang="pl-PL" dirty="0"/>
              <a:t> to </a:t>
            </a:r>
            <a:r>
              <a:rPr lang="pl-PL" dirty="0" err="1"/>
              <a:t>edit</a:t>
            </a:r>
            <a:r>
              <a:rPr lang="pl-PL" dirty="0"/>
              <a:t> Master </a:t>
            </a:r>
            <a:r>
              <a:rPr lang="pl-PL" dirty="0" err="1"/>
              <a:t>title</a:t>
            </a:r>
            <a:r>
              <a:rPr lang="pl-PL" dirty="0"/>
              <a:t> style</a:t>
            </a:r>
          </a:p>
        </p:txBody>
      </p:sp>
      <p:cxnSp>
        <p:nvCxnSpPr>
          <p:cNvPr id="6" name="Straight Connector 5"/>
          <p:cNvCxnSpPr/>
          <p:nvPr userDrawn="1"/>
        </p:nvCxnSpPr>
        <p:spPr bwMode="auto">
          <a:xfrm>
            <a:off x="624771" y="242799"/>
            <a:ext cx="10954773" cy="0"/>
          </a:xfrm>
          <a:prstGeom prst="line">
            <a:avLst/>
          </a:prstGeom>
          <a:noFill/>
          <a:ln w="762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27573345"/>
      </p:ext>
    </p:extLst>
  </p:cSld>
  <p:clrMapOvr>
    <a:masterClrMapping/>
  </p:clrMapOvr>
  <p:extLst>
    <p:ext uri="{DCECCB84-F9BA-43D5-87BE-67443E8EF086}">
      <p15:sldGuideLst xmlns:p15="http://schemas.microsoft.com/office/powerpoint/2012/main">
        <p15:guide id="1" orient="horz" pos="799">
          <p15:clr>
            <a:srgbClr val="FBAE40"/>
          </p15:clr>
        </p15:guide>
        <p15:guide id="2" pos="7287">
          <p15:clr>
            <a:srgbClr val="FBAE40"/>
          </p15:clr>
        </p15:guide>
        <p15:guide id="3" pos="393">
          <p15:clr>
            <a:srgbClr val="FBAE40"/>
          </p15:clr>
        </p15:guide>
        <p15:guide id="4" pos="3840">
          <p15:clr>
            <a:srgbClr val="FBAE40"/>
          </p15:clr>
        </p15:guide>
        <p15:guide id="5" orient="horz" pos="379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_Title only, no 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spid="_x0000_s64516" name="think-cell Slide" r:id="rId5" imgW="216" imgH="216" progId="TCLayout.ActiveDocument.1">
                  <p:embed/>
                </p:oleObj>
              </mc:Choice>
              <mc:Fallback>
                <p:oleObj name="think-cell Slide" r:id="rId5" imgW="216" imgH="216" progId="TCLayout.ActiveDocument.1">
                  <p:embed/>
                  <p:pic>
                    <p:nvPicPr>
                      <p:cNvPr id="5" name="Object 4" hidden="1"/>
                      <p:cNvPicPr/>
                      <p:nvPr/>
                    </p:nvPicPr>
                    <p:blipFill>
                      <a:blip r:embed="rId6"/>
                      <a:stretch>
                        <a:fillRect/>
                      </a:stretch>
                    </p:blipFill>
                    <p:spPr>
                      <a:xfrm>
                        <a:off x="1588" y="1589"/>
                        <a:ext cx="1586" cy="1587"/>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eaLnBrk="1">
              <a:lnSpc>
                <a:spcPct val="85000"/>
              </a:lnSpc>
              <a:spcBef>
                <a:spcPct val="0"/>
              </a:spcBef>
              <a:spcAft>
                <a:spcPct val="0"/>
              </a:spcAft>
            </a:pPr>
            <a:endParaRPr lang="en-GB" sz="2000" b="1" i="0" baseline="0" dirty="0">
              <a:solidFill>
                <a:srgbClr val="000000"/>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cxnSp>
        <p:nvCxnSpPr>
          <p:cNvPr id="6" name="Straight Connector 5"/>
          <p:cNvCxnSpPr/>
          <p:nvPr userDrawn="1"/>
        </p:nvCxnSpPr>
        <p:spPr bwMode="auto">
          <a:xfrm>
            <a:off x="624771" y="242799"/>
            <a:ext cx="10954773" cy="0"/>
          </a:xfrm>
          <a:prstGeom prst="line">
            <a:avLst/>
          </a:prstGeom>
          <a:noFill/>
          <a:ln w="762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itle 33"/>
          <p:cNvSpPr>
            <a:spLocks noGrp="1"/>
          </p:cNvSpPr>
          <p:nvPr>
            <p:ph type="title"/>
          </p:nvPr>
        </p:nvSpPr>
        <p:spPr>
          <a:xfrm>
            <a:off x="609600" y="388940"/>
            <a:ext cx="10972800" cy="692265"/>
          </a:xfrm>
        </p:spPr>
        <p:txBody>
          <a:bodyPr/>
          <a:lstStyle>
            <a:lvl1pPr>
              <a:defRPr sz="2000" b="1">
                <a:latin typeface="+mn-lt"/>
                <a:sym typeface="EYInterstate Light" panose="02000506000000020004" pitchFamily="2" charset="0"/>
              </a:defRPr>
            </a:lvl1pPr>
          </a:lstStyle>
          <a:p>
            <a:r>
              <a:rPr lang="en-GB" dirty="0"/>
              <a:t>Click to edit Master title style</a:t>
            </a:r>
          </a:p>
        </p:txBody>
      </p:sp>
    </p:spTree>
    <p:extLst>
      <p:ext uri="{BB962C8B-B14F-4D97-AF65-F5344CB8AC3E}">
        <p14:creationId xmlns:p14="http://schemas.microsoft.com/office/powerpoint/2010/main" val="790433952"/>
      </p:ext>
    </p:extLst>
  </p:cSld>
  <p:clrMapOvr>
    <a:masterClrMapping/>
  </p:clrMapOvr>
  <p:extLst>
    <p:ext uri="{DCECCB84-F9BA-43D5-87BE-67443E8EF086}">
      <p15:sldGuideLst xmlns:p15="http://schemas.microsoft.com/office/powerpoint/2012/main">
        <p15:guide id="1" orient="horz" pos="799">
          <p15:clr>
            <a:srgbClr val="FBAE40"/>
          </p15:clr>
        </p15:guide>
        <p15:guide id="2" pos="7287">
          <p15:clr>
            <a:srgbClr val="FBAE40"/>
          </p15:clr>
        </p15:guide>
        <p15:guide id="3" pos="393">
          <p15:clr>
            <a:srgbClr val="FBAE40"/>
          </p15:clr>
        </p15:guide>
        <p15:guide id="4" pos="3817">
          <p15:clr>
            <a:srgbClr val="FBAE40"/>
          </p15:clr>
        </p15:guide>
        <p15:guide id="5" orient="horz" pos="379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of Contents">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1" name="Text Placeholder 7"/>
          <p:cNvSpPr>
            <a:spLocks noGrp="1"/>
          </p:cNvSpPr>
          <p:nvPr>
            <p:ph type="body" sz="quarter" idx="13" hasCustomPrompt="1"/>
          </p:nvPr>
        </p:nvSpPr>
        <p:spPr>
          <a:xfrm>
            <a:off x="457200" y="3314700"/>
            <a:ext cx="4610100" cy="455613"/>
          </a:xfrm>
          <a:prstGeom prst="rect">
            <a:avLst/>
          </a:prstGeom>
        </p:spPr>
        <p:txBody>
          <a:bodyPr lIns="0" tIns="0" rIns="0" bIns="0"/>
          <a:lstStyle>
            <a:lvl1pPr marL="0" indent="0">
              <a:buNone/>
              <a:defRPr sz="36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Table of Contents</a:t>
            </a:r>
          </a:p>
        </p:txBody>
      </p:sp>
      <p:sp>
        <p:nvSpPr>
          <p:cNvPr id="13" name="Text Placeholder 7"/>
          <p:cNvSpPr>
            <a:spLocks noGrp="1"/>
          </p:cNvSpPr>
          <p:nvPr>
            <p:ph type="body" sz="quarter" idx="16" hasCustomPrompt="1"/>
          </p:nvPr>
        </p:nvSpPr>
        <p:spPr>
          <a:xfrm>
            <a:off x="6178550" y="1409700"/>
            <a:ext cx="4610100" cy="690033"/>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Item 1</a:t>
            </a:r>
          </a:p>
        </p:txBody>
      </p:sp>
      <p:sp>
        <p:nvSpPr>
          <p:cNvPr id="14" name="Text Placeholder 7"/>
          <p:cNvSpPr>
            <a:spLocks noGrp="1"/>
          </p:cNvSpPr>
          <p:nvPr>
            <p:ph type="body" sz="quarter" idx="17" hasCustomPrompt="1"/>
          </p:nvPr>
        </p:nvSpPr>
        <p:spPr>
          <a:xfrm>
            <a:off x="6178550" y="2379134"/>
            <a:ext cx="4610100" cy="673098"/>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Item 2</a:t>
            </a:r>
          </a:p>
        </p:txBody>
      </p:sp>
      <p:sp>
        <p:nvSpPr>
          <p:cNvPr id="15" name="Text Placeholder 7"/>
          <p:cNvSpPr>
            <a:spLocks noGrp="1"/>
          </p:cNvSpPr>
          <p:nvPr>
            <p:ph type="body" sz="quarter" idx="18" hasCustomPrompt="1"/>
          </p:nvPr>
        </p:nvSpPr>
        <p:spPr>
          <a:xfrm>
            <a:off x="6178550" y="3314700"/>
            <a:ext cx="4610100" cy="760590"/>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Item 3</a:t>
            </a:r>
          </a:p>
        </p:txBody>
      </p:sp>
      <p:sp>
        <p:nvSpPr>
          <p:cNvPr id="16" name="Text Placeholder 7"/>
          <p:cNvSpPr>
            <a:spLocks noGrp="1"/>
          </p:cNvSpPr>
          <p:nvPr>
            <p:ph type="body" sz="quarter" idx="19" hasCustomPrompt="1"/>
          </p:nvPr>
        </p:nvSpPr>
        <p:spPr>
          <a:xfrm>
            <a:off x="6178550" y="4262967"/>
            <a:ext cx="4610100" cy="759178"/>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Item 4</a:t>
            </a:r>
          </a:p>
        </p:txBody>
      </p:sp>
      <p:sp>
        <p:nvSpPr>
          <p:cNvPr id="17" name="Text Placeholder 7"/>
          <p:cNvSpPr>
            <a:spLocks noGrp="1"/>
          </p:cNvSpPr>
          <p:nvPr>
            <p:ph type="body" sz="quarter" idx="20" hasCustomPrompt="1"/>
          </p:nvPr>
        </p:nvSpPr>
        <p:spPr>
          <a:xfrm>
            <a:off x="6178550" y="5219700"/>
            <a:ext cx="4610100" cy="838200"/>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Item 5</a:t>
            </a:r>
          </a:p>
        </p:txBody>
      </p:sp>
      <p:sp>
        <p:nvSpPr>
          <p:cNvPr id="18" name="Text Placeholder 6"/>
          <p:cNvSpPr>
            <a:spLocks noGrp="1"/>
          </p:cNvSpPr>
          <p:nvPr>
            <p:ph type="body" sz="quarter" idx="10"/>
          </p:nvPr>
        </p:nvSpPr>
        <p:spPr>
          <a:xfrm>
            <a:off x="636588" y="446882"/>
            <a:ext cx="10907713" cy="908050"/>
          </a:xfrm>
          <a:prstGeom prst="rect">
            <a:avLst/>
          </a:prstGeom>
        </p:spPr>
        <p:txBody>
          <a:bodyPr/>
          <a:lstStyle>
            <a:lvl1pPr>
              <a:defRPr sz="225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b="0" i="0" kern="1200" cap="none" spc="0">
                <a:solidFill>
                  <a:srgbClr val="FFFFFF"/>
                </a:solidFill>
                <a:latin typeface="EYInterstate" charset="0"/>
                <a:ea typeface="EYInterstate" charset="0"/>
                <a:cs typeface="EYInterstat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smtClean="0">
                <a:solidFill>
                  <a:schemeClr val="bg1"/>
                </a:solidFill>
              </a:rPr>
              <a:pPr/>
              <a:t>‹#›</a:t>
            </a:fld>
            <a:endParaRPr lang="uk-UA" dirty="0">
              <a:solidFill>
                <a:schemeClr val="bg1"/>
              </a:solidFill>
            </a:endParaRPr>
          </a:p>
        </p:txBody>
      </p:sp>
      <p:sp>
        <p:nvSpPr>
          <p:cNvPr id="20" name="Rectangle"/>
          <p:cNvSpPr/>
          <p:nvPr userDrawn="1"/>
        </p:nvSpPr>
        <p:spPr>
          <a:xfrm rot="5400000" flipV="1">
            <a:off x="118746" y="703962"/>
            <a:ext cx="595541"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pic>
        <p:nvPicPr>
          <p:cNvPr id="21" name="Picture 20" descr="See the source image">
            <a:extLst>
              <a:ext uri="{FF2B5EF4-FFF2-40B4-BE49-F238E27FC236}">
                <a16:creationId xmlns:a16="http://schemas.microsoft.com/office/drawing/2014/main" id="{846438F6-51CA-441B-906C-5911219DB8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5833" y="6133132"/>
            <a:ext cx="695638" cy="41953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4">
            <a:extLst>
              <a:ext uri="{FF2B5EF4-FFF2-40B4-BE49-F238E27FC236}">
                <a16:creationId xmlns:a16="http://schemas.microsoft.com/office/drawing/2014/main" id="{9046E844-2D60-4493-B523-93781BE4BBD7}"/>
              </a:ext>
            </a:extLst>
          </p:cNvPr>
          <p:cNvGrpSpPr>
            <a:grpSpLocks noChangeAspect="1"/>
          </p:cNvGrpSpPr>
          <p:nvPr userDrawn="1"/>
        </p:nvGrpSpPr>
        <p:grpSpPr bwMode="auto">
          <a:xfrm>
            <a:off x="11509313" y="6234874"/>
            <a:ext cx="233108" cy="239210"/>
            <a:chOff x="7110" y="4004"/>
            <a:chExt cx="191" cy="196"/>
          </a:xfrm>
        </p:grpSpPr>
        <p:sp>
          <p:nvSpPr>
            <p:cNvPr id="23" name="Freeform 5">
              <a:extLst>
                <a:ext uri="{FF2B5EF4-FFF2-40B4-BE49-F238E27FC236}">
                  <a16:creationId xmlns:a16="http://schemas.microsoft.com/office/drawing/2014/main" id="{56FFA26F-6F58-4E96-ABD9-56465E9C2070}"/>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4" name="Freeform 6">
              <a:extLst>
                <a:ext uri="{FF2B5EF4-FFF2-40B4-BE49-F238E27FC236}">
                  <a16:creationId xmlns:a16="http://schemas.microsoft.com/office/drawing/2014/main" id="{6D1259EA-14FD-4FB7-A843-480E68F4F334}"/>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5" name="Freeform 7">
              <a:extLst>
                <a:ext uri="{FF2B5EF4-FFF2-40B4-BE49-F238E27FC236}">
                  <a16:creationId xmlns:a16="http://schemas.microsoft.com/office/drawing/2014/main" id="{50567769-850E-4500-AD8E-3A59D62E85ED}"/>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378593315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am Members">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SLIDE TITLE</a:t>
            </a:r>
            <a:endParaRPr lang="en-US" dirty="0"/>
          </a:p>
        </p:txBody>
      </p:sp>
      <p:sp>
        <p:nvSpPr>
          <p:cNvPr id="6" name="Text Placeholder 7"/>
          <p:cNvSpPr>
            <a:spLocks noGrp="1"/>
          </p:cNvSpPr>
          <p:nvPr>
            <p:ph type="body" sz="quarter" idx="17" hasCustomPrompt="1"/>
          </p:nvPr>
        </p:nvSpPr>
        <p:spPr>
          <a:xfrm>
            <a:off x="457200" y="419100"/>
            <a:ext cx="8420100" cy="375376"/>
          </a:xfrm>
          <a:prstGeom prst="rect">
            <a:avLst/>
          </a:prstGeom>
        </p:spPr>
        <p:txBody>
          <a:bodyPr lIns="91440" tIns="0" rIns="0" bIns="0"/>
          <a:lstStyle>
            <a:lvl1pPr marL="0" indent="0">
              <a:buNone/>
              <a:defRPr sz="2000" b="1" i="0" baseline="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Dear Recipient,</a:t>
            </a:r>
            <a:endParaRPr lang="en-US" dirty="0"/>
          </a:p>
        </p:txBody>
      </p:sp>
      <p:sp>
        <p:nvSpPr>
          <p:cNvPr id="38" name="TextBox 37"/>
          <p:cNvSpPr txBox="1"/>
          <p:nvPr userDrawn="1"/>
        </p:nvSpPr>
        <p:spPr>
          <a:xfrm>
            <a:off x="6512312" y="7605132"/>
            <a:ext cx="247184" cy="369332"/>
          </a:xfrm>
          <a:prstGeom prst="rect">
            <a:avLst/>
          </a:prstGeom>
          <a:noFill/>
        </p:spPr>
        <p:txBody>
          <a:bodyPr wrap="none" rtlCol="0">
            <a:spAutoFit/>
          </a:bodyPr>
          <a:lstStyle/>
          <a:p>
            <a:r>
              <a:rPr lang="en-US" dirty="0">
                <a:latin typeface="EYInterstate" panose="02000503020000020004" pitchFamily="2" charset="0"/>
              </a:rPr>
              <a:t> </a:t>
            </a:r>
          </a:p>
        </p:txBody>
      </p:sp>
      <p:sp>
        <p:nvSpPr>
          <p:cNvPr id="43" name="Text Placeholder 7"/>
          <p:cNvSpPr>
            <a:spLocks noGrp="1"/>
          </p:cNvSpPr>
          <p:nvPr>
            <p:ph type="body" sz="quarter" idx="18" hasCustomPrompt="1"/>
          </p:nvPr>
        </p:nvSpPr>
        <p:spPr>
          <a:xfrm>
            <a:off x="457200" y="5224474"/>
            <a:ext cx="2705100" cy="247548"/>
          </a:xfrm>
          <a:prstGeom prst="rect">
            <a:avLst/>
          </a:prstGeom>
        </p:spPr>
        <p:txBody>
          <a:bodyPr lIns="0" tIns="0" rIns="0" bIns="0"/>
          <a:lstStyle>
            <a:lvl1pPr marL="0" indent="0">
              <a:buNone/>
              <a:defRPr sz="1400" b="1" i="0" baseline="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Name</a:t>
            </a:r>
          </a:p>
        </p:txBody>
      </p:sp>
      <p:sp>
        <p:nvSpPr>
          <p:cNvPr id="44" name="Text Placeholder 7"/>
          <p:cNvSpPr>
            <a:spLocks noGrp="1"/>
          </p:cNvSpPr>
          <p:nvPr>
            <p:ph type="body" sz="quarter" idx="19" hasCustomPrompt="1"/>
          </p:nvPr>
        </p:nvSpPr>
        <p:spPr>
          <a:xfrm>
            <a:off x="457200" y="5472022"/>
            <a:ext cx="1752600" cy="547778"/>
          </a:xfrm>
          <a:prstGeom prst="rect">
            <a:avLst/>
          </a:prstGeom>
        </p:spPr>
        <p:txBody>
          <a:bodyPr lIns="0" tIns="0" rIns="0" bIns="0"/>
          <a:lstStyle>
            <a:lvl1pPr marL="0" indent="0">
              <a:buNone/>
              <a:defRPr sz="14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Role or title goes here</a:t>
            </a:r>
          </a:p>
        </p:txBody>
      </p:sp>
      <p:sp>
        <p:nvSpPr>
          <p:cNvPr id="45" name="Text Placeholder 7"/>
          <p:cNvSpPr>
            <a:spLocks noGrp="1"/>
          </p:cNvSpPr>
          <p:nvPr>
            <p:ph type="body" sz="quarter" idx="20" hasCustomPrompt="1"/>
          </p:nvPr>
        </p:nvSpPr>
        <p:spPr>
          <a:xfrm>
            <a:off x="3314700" y="5217072"/>
            <a:ext cx="2705100" cy="247548"/>
          </a:xfrm>
          <a:prstGeom prst="rect">
            <a:avLst/>
          </a:prstGeom>
        </p:spPr>
        <p:txBody>
          <a:bodyPr lIns="0" tIns="0" rIns="0" bIns="0"/>
          <a:lstStyle>
            <a:lvl1pPr marL="0" indent="0">
              <a:buNone/>
              <a:defRPr sz="1400" b="1" i="0" baseline="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Name</a:t>
            </a:r>
          </a:p>
        </p:txBody>
      </p:sp>
      <p:sp>
        <p:nvSpPr>
          <p:cNvPr id="46" name="Text Placeholder 7"/>
          <p:cNvSpPr>
            <a:spLocks noGrp="1"/>
          </p:cNvSpPr>
          <p:nvPr>
            <p:ph type="body" sz="quarter" idx="21" hasCustomPrompt="1"/>
          </p:nvPr>
        </p:nvSpPr>
        <p:spPr>
          <a:xfrm>
            <a:off x="3314700" y="5464620"/>
            <a:ext cx="1752600" cy="547778"/>
          </a:xfrm>
          <a:prstGeom prst="rect">
            <a:avLst/>
          </a:prstGeom>
        </p:spPr>
        <p:txBody>
          <a:bodyPr lIns="0" tIns="0" rIns="0" bIns="0"/>
          <a:lstStyle>
            <a:lvl1pPr marL="0" indent="0">
              <a:buNone/>
              <a:defRPr sz="14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Role or title goes here</a:t>
            </a:r>
          </a:p>
        </p:txBody>
      </p:sp>
      <p:sp>
        <p:nvSpPr>
          <p:cNvPr id="47" name="Text Placeholder 7"/>
          <p:cNvSpPr>
            <a:spLocks noGrp="1"/>
          </p:cNvSpPr>
          <p:nvPr>
            <p:ph type="body" sz="quarter" idx="22" hasCustomPrompt="1"/>
          </p:nvPr>
        </p:nvSpPr>
        <p:spPr>
          <a:xfrm>
            <a:off x="6178550" y="5214610"/>
            <a:ext cx="2698750" cy="247548"/>
          </a:xfrm>
          <a:prstGeom prst="rect">
            <a:avLst/>
          </a:prstGeom>
        </p:spPr>
        <p:txBody>
          <a:bodyPr lIns="0" tIns="0" rIns="0" bIns="0"/>
          <a:lstStyle>
            <a:lvl1pPr marL="0" indent="0">
              <a:buNone/>
              <a:defRPr sz="1400" b="1" i="0" baseline="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Name</a:t>
            </a:r>
          </a:p>
        </p:txBody>
      </p:sp>
      <p:sp>
        <p:nvSpPr>
          <p:cNvPr id="48" name="Text Placeholder 7"/>
          <p:cNvSpPr>
            <a:spLocks noGrp="1"/>
          </p:cNvSpPr>
          <p:nvPr>
            <p:ph type="body" sz="quarter" idx="23" hasCustomPrompt="1"/>
          </p:nvPr>
        </p:nvSpPr>
        <p:spPr>
          <a:xfrm>
            <a:off x="6178550" y="5462158"/>
            <a:ext cx="1752600" cy="547778"/>
          </a:xfrm>
          <a:prstGeom prst="rect">
            <a:avLst/>
          </a:prstGeom>
        </p:spPr>
        <p:txBody>
          <a:bodyPr lIns="0" tIns="0" rIns="0" bIns="0"/>
          <a:lstStyle>
            <a:lvl1pPr marL="0" indent="0">
              <a:buNone/>
              <a:defRPr sz="14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Role or title goes here</a:t>
            </a:r>
          </a:p>
        </p:txBody>
      </p:sp>
      <p:sp>
        <p:nvSpPr>
          <p:cNvPr id="51" name="Text Placeholder 7"/>
          <p:cNvSpPr>
            <a:spLocks noGrp="1"/>
          </p:cNvSpPr>
          <p:nvPr>
            <p:ph type="body" sz="quarter" idx="24" hasCustomPrompt="1"/>
          </p:nvPr>
        </p:nvSpPr>
        <p:spPr>
          <a:xfrm>
            <a:off x="9985375" y="419100"/>
            <a:ext cx="1748676" cy="1790700"/>
          </a:xfrm>
          <a:prstGeom prst="rect">
            <a:avLst/>
          </a:prstGeom>
        </p:spPr>
        <p:txBody>
          <a:bodyPr lIns="0" tIns="0" rIns="0" bIns="0"/>
          <a:lstStyle>
            <a:lvl1pPr marL="0" indent="0">
              <a:buNone/>
              <a:defRPr sz="12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Sender Name</a:t>
            </a:r>
          </a:p>
          <a:p>
            <a:pPr lvl="0"/>
            <a:r>
              <a:rPr lang="en-US" dirty="0"/>
              <a:t>Address Line</a:t>
            </a:r>
          </a:p>
          <a:p>
            <a:pPr lvl="0"/>
            <a:r>
              <a:rPr lang="en-US" dirty="0"/>
              <a:t>Tel: xxx-xxx-</a:t>
            </a:r>
            <a:r>
              <a:rPr lang="en-US" dirty="0" err="1"/>
              <a:t>xxxx</a:t>
            </a:r>
            <a:br>
              <a:rPr lang="en-US" dirty="0"/>
            </a:br>
            <a:r>
              <a:rPr lang="en-US" dirty="0"/>
              <a:t>Fax: xxx-xxx-</a:t>
            </a:r>
            <a:r>
              <a:rPr lang="en-US" dirty="0" err="1"/>
              <a:t>xxxx</a:t>
            </a:r>
            <a:br>
              <a:rPr lang="en-US" dirty="0"/>
            </a:br>
            <a:r>
              <a:rPr lang="en-US" dirty="0" err="1"/>
              <a:t>URL DELETED</a:t>
            </a:r>
            <a:endParaRPr lang="en-US" dirty="0"/>
          </a:p>
        </p:txBody>
      </p:sp>
      <p:sp>
        <p:nvSpPr>
          <p:cNvPr id="12" name="Text Placeholder 11"/>
          <p:cNvSpPr>
            <a:spLocks noGrp="1"/>
          </p:cNvSpPr>
          <p:nvPr>
            <p:ph type="body" sz="quarter" idx="25" hasCustomPrompt="1"/>
          </p:nvPr>
        </p:nvSpPr>
        <p:spPr>
          <a:xfrm>
            <a:off x="457200" y="1409700"/>
            <a:ext cx="8420100" cy="3657600"/>
          </a:xfrm>
          <a:prstGeom prst="rect">
            <a:avLst/>
          </a:prstGeom>
        </p:spPr>
        <p:txBody>
          <a:bodyPr/>
          <a:lstStyle>
            <a:lvl1pPr marL="0" indent="0">
              <a:spcBef>
                <a:spcPts val="1000"/>
              </a:spcBef>
              <a:buFontTx/>
              <a:buNone/>
              <a:defRPr sz="2800">
                <a:latin typeface="EYInterstate" panose="02000503020000020004" pitchFamily="2" charset="0"/>
              </a:defRPr>
            </a:lvl1pPr>
          </a:lstStyle>
          <a:p>
            <a:pPr>
              <a:spcBef>
                <a:spcPts val="1000"/>
              </a:spcBef>
            </a:pPr>
            <a:r>
              <a:rPr lang="en-US" sz="1200" b="0" i="0" kern="1200" dirty="0" err="1">
                <a:solidFill>
                  <a:schemeClr val="tx1"/>
                </a:solidFill>
                <a:effectLst/>
                <a:latin typeface="EYInterstate Light" charset="0"/>
                <a:ea typeface="EYInterstate Light" charset="0"/>
                <a:cs typeface="EYInterstate Light" charset="0"/>
              </a:rPr>
              <a:t>Lorem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ipsum</a:t>
            </a:r>
            <a:r>
              <a:rPr lang="en-US" sz="1200" b="0" i="0" kern="1200" dirty="0">
                <a:solidFill>
                  <a:schemeClr val="tx1"/>
                </a:solidFill>
                <a:effectLst/>
                <a:latin typeface="EYInterstate Light" charset="0"/>
                <a:ea typeface="EYInterstate Light" charset="0"/>
                <a:cs typeface="EYInterstate Light" charset="0"/>
              </a:rPr>
              <a:t> dolor sit </a:t>
            </a:r>
            <a:r>
              <a:rPr lang="en-US" sz="1200" b="0" i="0" kern="1200" dirty="0" err="1">
                <a:solidFill>
                  <a:schemeClr val="tx1"/>
                </a:solidFill>
                <a:effectLst/>
                <a:latin typeface="EYInterstate Light" charset="0"/>
                <a:ea typeface="EYInterstate Light" charset="0"/>
                <a:cs typeface="EYInterstate Light" charset="0"/>
              </a:rPr>
              <a:t>amet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consectetur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adipiscing</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elit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Mauris</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ultrices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leo</a:t>
            </a:r>
            <a:r>
              <a:rPr lang="en-US" sz="1200" b="0" i="0" kern="1200" dirty="0">
                <a:solidFill>
                  <a:schemeClr val="tx1"/>
                </a:solidFill>
                <a:effectLst/>
                <a:latin typeface="EYInterstate Light" charset="0"/>
                <a:ea typeface="EYInterstate Light" charset="0"/>
                <a:cs typeface="EYInterstate Light" charset="0"/>
              </a:rPr>
              <a:t>, at </a:t>
            </a:r>
            <a:r>
              <a:rPr lang="en-US" sz="1200" b="0" i="0" kern="1200" dirty="0" err="1">
                <a:solidFill>
                  <a:schemeClr val="tx1"/>
                </a:solidFill>
                <a:effectLst/>
                <a:latin typeface="EYInterstate Light" charset="0"/>
                <a:ea typeface="EYInterstate Light" charset="0"/>
                <a:cs typeface="EYInterstate Light" charset="0"/>
              </a:rPr>
              <a:t>feugiat</a:t>
            </a:r>
            <a:r>
              <a:rPr lang="en-US" sz="1200" b="0" i="0" kern="1200" dirty="0">
                <a:solidFill>
                  <a:schemeClr val="tx1"/>
                </a:solidFill>
                <a:effectLst/>
                <a:latin typeface="EYInterstate Light" charset="0"/>
                <a:ea typeface="EYInterstate Light" charset="0"/>
                <a:cs typeface="EYInterstate Light" charset="0"/>
              </a:rPr>
              <a:t> dolor. </a:t>
            </a:r>
            <a:r>
              <a:rPr lang="en-US" sz="1200" b="0" i="0" kern="1200" dirty="0" err="1">
                <a:solidFill>
                  <a:schemeClr val="tx1"/>
                </a:solidFill>
                <a:effectLst/>
                <a:latin typeface="EYInterstate Light" charset="0"/>
                <a:ea typeface="EYInterstate Light" charset="0"/>
                <a:cs typeface="EYInterstate Light" charset="0"/>
              </a:rPr>
              <a:t>Nunc</a:t>
            </a:r>
            <a:r>
              <a:rPr lang="en-US" sz="1200" b="0" i="0" kern="1200" dirty="0">
                <a:solidFill>
                  <a:schemeClr val="tx1"/>
                </a:solidFill>
                <a:effectLst/>
                <a:latin typeface="EYInterstate Light" charset="0"/>
                <a:ea typeface="EYInterstate Light" charset="0"/>
                <a:cs typeface="EYInterstate Light" charset="0"/>
              </a:rPr>
              <a:t> et </a:t>
            </a:r>
            <a:r>
              <a:rPr lang="en-US" sz="1200" b="0" i="0" kern="1200" dirty="0" err="1">
                <a:solidFill>
                  <a:schemeClr val="tx1"/>
                </a:solidFill>
                <a:effectLst/>
                <a:latin typeface="EYInterstate Light" charset="0"/>
                <a:ea typeface="EYInterstate Light" charset="0"/>
                <a:cs typeface="EYInterstate Light" charset="0"/>
              </a:rPr>
              <a:t>feugiat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metus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Nulla</a:t>
            </a:r>
            <a:r>
              <a:rPr lang="en-US" sz="1200" b="0" i="0" kern="1200" dirty="0">
                <a:solidFill>
                  <a:schemeClr val="tx1"/>
                </a:solidFill>
                <a:effectLst/>
                <a:latin typeface="EYInterstate Light" charset="0"/>
                <a:ea typeface="EYInterstate Light" charset="0"/>
                <a:cs typeface="EYInterstate Light" charset="0"/>
              </a:rPr>
              <a:t> tempus </a:t>
            </a:r>
            <a:r>
              <a:rPr lang="en-US" sz="1200" b="0" i="0" kern="1200" dirty="0" err="1">
                <a:solidFill>
                  <a:schemeClr val="tx1"/>
                </a:solidFill>
                <a:effectLst/>
                <a:latin typeface="EYInterstate Light" charset="0"/>
                <a:ea typeface="EYInterstate Light" charset="0"/>
                <a:cs typeface="EYInterstate Light" charset="0"/>
              </a:rPr>
              <a:t>fermentum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tristique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Fusce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sed</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sem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mattis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mi sit </a:t>
            </a:r>
            <a:r>
              <a:rPr lang="en-US" sz="1200" b="0" i="0" kern="1200" dirty="0" err="1">
                <a:solidFill>
                  <a:schemeClr val="tx1"/>
                </a:solidFill>
                <a:effectLst/>
                <a:latin typeface="EYInterstate Light" charset="0"/>
                <a:ea typeface="EYInterstate Light" charset="0"/>
                <a:cs typeface="EYInterstate Light" charset="0"/>
              </a:rPr>
              <a:t>amet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ultrices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metus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ultrices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sagittis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justo</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ut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gravida</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elit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non. </a:t>
            </a:r>
            <a:r>
              <a:rPr lang="en-US" sz="1200" b="0" i="0" kern="1200" dirty="0" err="1">
                <a:solidFill>
                  <a:schemeClr val="tx1"/>
                </a:solidFill>
                <a:effectLst/>
                <a:latin typeface="EYInterstate Light" charset="0"/>
                <a:ea typeface="EYInterstate Light" charset="0"/>
                <a:cs typeface="EYInterstate Light" charset="0"/>
              </a:rPr>
              <a:t>Sed</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est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metus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accumsan</a:t>
            </a:r>
            <a:r>
              <a:rPr lang="en-US" sz="1200" b="0" i="0" kern="1200" dirty="0">
                <a:solidFill>
                  <a:schemeClr val="tx1"/>
                </a:solidFill>
                <a:effectLst/>
                <a:latin typeface="EYInterstate Light" charset="0"/>
                <a:ea typeface="EYInterstate Light" charset="0"/>
                <a:cs typeface="EYInterstate Light" charset="0"/>
              </a:rPr>
              <a:t> in </a:t>
            </a:r>
            <a:r>
              <a:rPr lang="en-US" sz="1200" b="0" i="0" kern="1200" dirty="0" err="1">
                <a:solidFill>
                  <a:schemeClr val="tx1"/>
                </a:solidFill>
                <a:effectLst/>
                <a:latin typeface="EYInterstate Light" charset="0"/>
                <a:ea typeface="EYInterstate Light" charset="0"/>
                <a:cs typeface="EYInterstate Light" charset="0"/>
              </a:rPr>
              <a:t>iaculis</a:t>
            </a:r>
            <a:r>
              <a:rPr lang="en-US" sz="1200" b="0" i="0" kern="1200" dirty="0">
                <a:solidFill>
                  <a:schemeClr val="tx1"/>
                </a:solidFill>
                <a:effectLst/>
                <a:latin typeface="EYInterstate Light" charset="0"/>
                <a:ea typeface="EYInterstate Light" charset="0"/>
                <a:cs typeface="EYInterstate Light" charset="0"/>
              </a:rPr>
              <a:t> in, </a:t>
            </a:r>
            <a:r>
              <a:rPr lang="en-US" sz="1200" b="0" i="0" kern="1200" dirty="0" err="1">
                <a:solidFill>
                  <a:schemeClr val="tx1"/>
                </a:solidFill>
                <a:effectLst/>
                <a:latin typeface="EYInterstate Light" charset="0"/>
                <a:ea typeface="EYInterstate Light" charset="0"/>
                <a:cs typeface="EYInterstate Light" charset="0"/>
              </a:rPr>
              <a:t>tempor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ut</a:t>
            </a:r>
            <a:r>
              <a:rPr lang="en-US" sz="1200" b="0" i="0" kern="1200" dirty="0">
                <a:solidFill>
                  <a:schemeClr val="tx1"/>
                </a:solidFill>
                <a:effectLst/>
                <a:latin typeface="EYInterstate Light" charset="0"/>
                <a:ea typeface="EYInterstate Light" charset="0"/>
                <a:cs typeface="EYInterstate Light" charset="0"/>
              </a:rPr>
              <a:t> ante. </a:t>
            </a:r>
            <a:r>
              <a:rPr lang="en-US" sz="1200" b="0" i="0" kern="1200" dirty="0" err="1">
                <a:solidFill>
                  <a:schemeClr val="tx1"/>
                </a:solidFill>
                <a:effectLst/>
                <a:latin typeface="EYInterstate Light" charset="0"/>
                <a:ea typeface="EYInterstate Light" charset="0"/>
                <a:cs typeface="EYInterstate Light" charset="0"/>
              </a:rPr>
              <a:t>Pellentesque</a:t>
            </a:r>
            <a:r>
              <a:rPr lang="en-US" sz="1200" b="0" i="0" kern="1200" dirty="0">
                <a:solidFill>
                  <a:schemeClr val="tx1"/>
                </a:solidFill>
                <a:effectLst/>
                <a:latin typeface="EYInterstate Light" charset="0"/>
                <a:ea typeface="EYInterstate Light" charset="0"/>
                <a:cs typeface="EYInterstate Light" charset="0"/>
              </a:rPr>
              <a:t> in </a:t>
            </a:r>
            <a:r>
              <a:rPr lang="en-US" sz="1200" b="0" i="0" kern="1200" dirty="0" err="1">
                <a:solidFill>
                  <a:schemeClr val="tx1"/>
                </a:solidFill>
                <a:effectLst/>
                <a:latin typeface="EYInterstate Light" charset="0"/>
                <a:ea typeface="EYInterstate Light" charset="0"/>
                <a:cs typeface="EYInterstate Light" charset="0"/>
              </a:rPr>
              <a:t>sapien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turpis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Mauris</a:t>
            </a:r>
            <a:r>
              <a:rPr lang="en-US" sz="1200" b="0" i="0" kern="1200" dirty="0">
                <a:solidFill>
                  <a:schemeClr val="tx1"/>
                </a:solidFill>
                <a:effectLst/>
                <a:latin typeface="EYInterstate Light" charset="0"/>
                <a:ea typeface="EYInterstate Light" charset="0"/>
                <a:cs typeface="EYInterstate Light" charset="0"/>
              </a:rPr>
              <a:t> ac </a:t>
            </a:r>
            <a:r>
              <a:rPr lang="en-US" sz="1200" b="0" i="0" kern="1200" dirty="0" err="1">
                <a:solidFill>
                  <a:schemeClr val="tx1"/>
                </a:solidFill>
                <a:effectLst/>
                <a:latin typeface="EYInterstate Light" charset="0"/>
                <a:ea typeface="EYInterstate Light" charset="0"/>
                <a:cs typeface="EYInterstate Light" charset="0"/>
              </a:rPr>
              <a:t>blandit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turpis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Donec</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eget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velit</a:t>
            </a:r>
            <a:r>
              <a:rPr lang="en-US" sz="1200" b="0" i="0" kern="1200" dirty="0">
                <a:solidFill>
                  <a:schemeClr val="tx1"/>
                </a:solidFill>
                <a:effectLst/>
                <a:latin typeface="EYInterstate Light" charset="0"/>
                <a:ea typeface="EYInterstate Light" charset="0"/>
                <a:cs typeface="EYInterstate Light" charset="0"/>
              </a:rPr>
              <a:t> ligula. </a:t>
            </a:r>
            <a:r>
              <a:rPr lang="en-US" sz="1200" b="0" i="0" kern="1200" dirty="0" err="1">
                <a:solidFill>
                  <a:schemeClr val="tx1"/>
                </a:solidFill>
                <a:effectLst/>
                <a:latin typeface="EYInterstate Light" charset="0"/>
                <a:ea typeface="EYInterstate Light" charset="0"/>
                <a:cs typeface="EYInterstate Light" charset="0"/>
              </a:rPr>
              <a:t>Nullam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molestie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placerat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arcu</a:t>
            </a:r>
            <a:r>
              <a:rPr lang="en-US" sz="1200" b="0" i="0" kern="1200" dirty="0">
                <a:solidFill>
                  <a:schemeClr val="tx1"/>
                </a:solidFill>
                <a:effectLst/>
                <a:latin typeface="EYInterstate Light" charset="0"/>
                <a:ea typeface="EYInterstate Light" charset="0"/>
                <a:cs typeface="EYInterstate Light" charset="0"/>
              </a:rPr>
              <a:t>, ac </a:t>
            </a:r>
            <a:r>
              <a:rPr lang="en-US" sz="1200" b="0" i="0" kern="1200" dirty="0" err="1">
                <a:solidFill>
                  <a:schemeClr val="tx1"/>
                </a:solidFill>
                <a:effectLst/>
                <a:latin typeface="EYInterstate Light" charset="0"/>
                <a:ea typeface="EYInterstate Light" charset="0"/>
                <a:cs typeface="EYInterstate Light" charset="0"/>
              </a:rPr>
              <a:t>imperdiet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orci</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sollicitudin</a:t>
            </a:r>
            <a:r>
              <a:rPr lang="en-US" sz="1200" b="0" i="0" kern="1200" dirty="0">
                <a:solidFill>
                  <a:schemeClr val="tx1"/>
                </a:solidFill>
                <a:effectLst/>
                <a:latin typeface="EYInterstate Light" charset="0"/>
                <a:ea typeface="EYInterstate Light" charset="0"/>
                <a:cs typeface="EYInterstate Light" charset="0"/>
              </a:rPr>
              <a:t> non. </a:t>
            </a:r>
            <a:r>
              <a:rPr lang="en-US" sz="1200" b="0" i="0" kern="1200" dirty="0" err="1">
                <a:solidFill>
                  <a:schemeClr val="tx1"/>
                </a:solidFill>
                <a:effectLst/>
                <a:latin typeface="EYInterstate Light" charset="0"/>
                <a:ea typeface="EYInterstate Light" charset="0"/>
                <a:cs typeface="EYInterstate Light" charset="0"/>
              </a:rPr>
              <a:t>Aenean</a:t>
            </a:r>
            <a:r>
              <a:rPr lang="en-US" sz="1200" b="0" i="0" kern="1200" dirty="0">
                <a:solidFill>
                  <a:schemeClr val="tx1"/>
                </a:solidFill>
                <a:effectLst/>
                <a:latin typeface="EYInterstate Light" charset="0"/>
                <a:ea typeface="EYInterstate Light" charset="0"/>
                <a:cs typeface="EYInterstate Light" charset="0"/>
              </a:rPr>
              <a:t> in mi </a:t>
            </a:r>
            <a:r>
              <a:rPr lang="en-US" sz="1200" b="0" i="0" kern="1200" dirty="0" err="1">
                <a:solidFill>
                  <a:schemeClr val="tx1"/>
                </a:solidFill>
                <a:effectLst/>
                <a:latin typeface="EYInterstate Light" charset="0"/>
                <a:ea typeface="EYInterstate Light" charset="0"/>
                <a:cs typeface="EYInterstate Light" charset="0"/>
              </a:rPr>
              <a:t>risus</a:t>
            </a:r>
            <a:r>
              <a:rPr lang="en-US" sz="1200" b="0" i="0" kern="1200" dirty="0">
                <a:solidFill>
                  <a:schemeClr val="tx1"/>
                </a:solidFill>
                <a:effectLst/>
                <a:latin typeface="EYInterstate Light" charset="0"/>
                <a:ea typeface="EYInterstate Light" charset="0"/>
                <a:cs typeface="EYInterstate Light" charset="0"/>
              </a:rPr>
              <a:t>.</a:t>
            </a:r>
          </a:p>
          <a:p>
            <a:pPr marL="285750" indent="-285750">
              <a:spcBef>
                <a:spcPts val="1000"/>
              </a:spcBef>
              <a:buFont typeface="Arial" charset="0"/>
              <a:buChar char="•"/>
            </a:pPr>
            <a:r>
              <a:rPr lang="en-US" sz="1200" b="0" i="0" kern="1200" dirty="0" err="1">
                <a:solidFill>
                  <a:schemeClr val="tx1"/>
                </a:solidFill>
                <a:effectLst/>
                <a:latin typeface="EYInterstate Light" charset="0"/>
                <a:ea typeface="EYInterstate Light" charset="0"/>
                <a:cs typeface="EYInterstate Light" charset="0"/>
              </a:rPr>
              <a:t>Quisque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vel</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justo</a:t>
            </a:r>
            <a:r>
              <a:rPr lang="en-US" sz="1200" b="0" i="0" kern="1200" dirty="0">
                <a:solidFill>
                  <a:schemeClr val="tx1"/>
                </a:solidFill>
                <a:effectLst/>
                <a:latin typeface="EYInterstate Light" charset="0"/>
                <a:ea typeface="EYInterstate Light" charset="0"/>
                <a:cs typeface="EYInterstate Light" charset="0"/>
              </a:rPr>
              <a:t> lacus.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lorem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enim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egestas</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malesuada</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eu</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blandit</a:t>
            </a:r>
            <a:r>
              <a:rPr lang="en-US" sz="1200" b="0" i="0" kern="1200" dirty="0">
                <a:solidFill>
                  <a:schemeClr val="tx1"/>
                </a:solidFill>
                <a:effectLst/>
                <a:latin typeface="EYInterstate Light" charset="0"/>
                <a:ea typeface="EYInterstate Light" charset="0"/>
                <a:cs typeface="EYInterstate Light" charset="0"/>
              </a:rPr>
              <a:t> a dolor. </a:t>
            </a:r>
          </a:p>
          <a:p>
            <a:pPr marL="285750" indent="-285750">
              <a:spcBef>
                <a:spcPts val="1000"/>
              </a:spcBef>
              <a:buFont typeface="Arial" charset="0"/>
              <a:buChar char="•"/>
            </a:pPr>
            <a:r>
              <a:rPr lang="en-US" sz="1200" b="0" i="0" kern="1200" dirty="0" err="1">
                <a:solidFill>
                  <a:schemeClr val="tx1"/>
                </a:solidFill>
                <a:effectLst/>
                <a:latin typeface="EYInterstate Light" charset="0"/>
                <a:ea typeface="EYInterstate Light" charset="0"/>
                <a:cs typeface="EYInterstate Light" charset="0"/>
              </a:rPr>
              <a:t>Aenean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posuere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sapien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eu</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arcu</a:t>
            </a:r>
            <a:r>
              <a:rPr lang="en-US" sz="1200" b="0" i="0" kern="1200" dirty="0">
                <a:solidFill>
                  <a:schemeClr val="tx1"/>
                </a:solidFill>
                <a:effectLst/>
                <a:latin typeface="EYInterstate Light" charset="0"/>
                <a:ea typeface="EYInterstate Light" charset="0"/>
                <a:cs typeface="EYInterstate Light" charset="0"/>
              </a:rPr>
              <a:t> semper </a:t>
            </a:r>
            <a:r>
              <a:rPr lang="en-US" sz="1200" b="0" i="0" kern="1200" dirty="0" err="1">
                <a:solidFill>
                  <a:schemeClr val="tx1"/>
                </a:solidFill>
                <a:effectLst/>
                <a:latin typeface="EYInterstate Light" charset="0"/>
                <a:ea typeface="EYInterstate Light" charset="0"/>
                <a:cs typeface="EYInterstate Light" charset="0"/>
              </a:rPr>
              <a:t>bibendum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quis</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turpis</a:t>
            </a:r>
            <a:r>
              <a:rPr lang="en-US" sz="1200" b="0" i="0" kern="1200" dirty="0">
                <a:solidFill>
                  <a:schemeClr val="tx1"/>
                </a:solidFill>
                <a:effectLst/>
                <a:latin typeface="EYInterstate Light" charset="0"/>
                <a:ea typeface="EYInterstate Light" charset="0"/>
                <a:cs typeface="EYInterstate Light" charset="0"/>
              </a:rPr>
              <a:t>. </a:t>
            </a:r>
          </a:p>
          <a:p>
            <a:pPr marL="285750" indent="-285750">
              <a:spcBef>
                <a:spcPts val="1000"/>
              </a:spcBef>
              <a:buFont typeface="Arial" charset="0"/>
              <a:buChar char="•"/>
            </a:pPr>
            <a:r>
              <a:rPr lang="en-US" sz="1200" b="0" i="0" kern="1200" dirty="0" err="1">
                <a:solidFill>
                  <a:schemeClr val="tx1"/>
                </a:solidFill>
                <a:effectLst/>
                <a:latin typeface="EYInterstate Light" charset="0"/>
                <a:ea typeface="EYInterstate Light" charset="0"/>
                <a:cs typeface="EYInterstate Light" charset="0"/>
              </a:rPr>
              <a:t>Phasellus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quis</a:t>
            </a:r>
            <a:r>
              <a:rPr lang="en-US" sz="1200" b="0" i="0" kern="1200" dirty="0">
                <a:solidFill>
                  <a:schemeClr val="tx1"/>
                </a:solidFill>
                <a:effectLst/>
                <a:latin typeface="EYInterstate Light" charset="0"/>
                <a:ea typeface="EYInterstate Light" charset="0"/>
                <a:cs typeface="EYInterstate Light" charset="0"/>
              </a:rPr>
              <a:t> libero </a:t>
            </a:r>
            <a:r>
              <a:rPr lang="en-US" sz="1200" b="0" i="0" kern="1200" dirty="0" err="1">
                <a:solidFill>
                  <a:schemeClr val="tx1"/>
                </a:solidFill>
                <a:effectLst/>
                <a:latin typeface="EYInterstate Light" charset="0"/>
                <a:ea typeface="EYInterstate Light" charset="0"/>
                <a:cs typeface="EYInterstate Light" charset="0"/>
              </a:rPr>
              <a:t>quis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nisl</a:t>
            </a:r>
            <a:r>
              <a:rPr lang="en-US" sz="1200" b="0" i="0" kern="1200" dirty="0">
                <a:solidFill>
                  <a:schemeClr val="tx1"/>
                </a:solidFill>
                <a:effectLst/>
                <a:latin typeface="EYInterstate Light" charset="0"/>
                <a:ea typeface="EYInterstate Light" charset="0"/>
                <a:cs typeface="EYInterstate Light" charset="0"/>
              </a:rPr>
              <a:t> porta </a:t>
            </a:r>
            <a:r>
              <a:rPr lang="en-US" sz="1200" b="0" i="0" kern="1200" dirty="0" err="1">
                <a:solidFill>
                  <a:schemeClr val="tx1"/>
                </a:solidFill>
                <a:effectLst/>
                <a:latin typeface="EYInterstate Light" charset="0"/>
                <a:ea typeface="EYInterstate Light" charset="0"/>
                <a:cs typeface="EYInterstate Light" charset="0"/>
              </a:rPr>
              <a:t>volutpat</a:t>
            </a:r>
            <a:r>
              <a:rPr lang="en-US" sz="1200" b="0" i="0" kern="1200" dirty="0">
                <a:solidFill>
                  <a:schemeClr val="tx1"/>
                </a:solidFill>
                <a:effectLst/>
                <a:latin typeface="EYInterstate Light" charset="0"/>
                <a:ea typeface="EYInterstate Light" charset="0"/>
                <a:cs typeface="EYInterstate Light" charset="0"/>
              </a:rPr>
              <a:t>. </a:t>
            </a:r>
          </a:p>
          <a:p>
            <a:pPr marL="285750" indent="-285750">
              <a:spcBef>
                <a:spcPts val="1000"/>
              </a:spcBef>
              <a:buFont typeface="Arial" charset="0"/>
              <a:buChar char="•"/>
            </a:pPr>
            <a:r>
              <a:rPr lang="en-US" sz="1200" b="0" i="0" kern="1200" dirty="0" err="1">
                <a:solidFill>
                  <a:schemeClr val="tx1"/>
                </a:solidFill>
                <a:effectLst/>
                <a:latin typeface="EYInterstate Light" charset="0"/>
                <a:ea typeface="EYInterstate Light" charset="0"/>
                <a:cs typeface="EYInterstate Light" charset="0"/>
              </a:rPr>
              <a:t>Curabitur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elit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justo</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ullamcorper</a:t>
            </a:r>
            <a:r>
              <a:rPr lang="en-US" sz="1200" b="0" i="0" kern="1200" dirty="0">
                <a:solidFill>
                  <a:schemeClr val="tx1"/>
                </a:solidFill>
                <a:effectLst/>
                <a:latin typeface="EYInterstate Light" charset="0"/>
                <a:ea typeface="EYInterstate Light" charset="0"/>
                <a:cs typeface="EYInterstate Light" charset="0"/>
              </a:rPr>
              <a:t> et </a:t>
            </a:r>
            <a:r>
              <a:rPr lang="en-US" sz="1200" b="0" i="0" kern="1200" dirty="0" err="1">
                <a:solidFill>
                  <a:schemeClr val="tx1"/>
                </a:solidFill>
                <a:effectLst/>
                <a:latin typeface="EYInterstate Light" charset="0"/>
                <a:ea typeface="EYInterstate Light" charset="0"/>
                <a:cs typeface="EYInterstate Light" charset="0"/>
              </a:rPr>
              <a:t>ornare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pellentesque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aliquam</a:t>
            </a:r>
            <a:r>
              <a:rPr lang="en-US" sz="1200" b="0" i="0" kern="1200" dirty="0">
                <a:solidFill>
                  <a:schemeClr val="tx1"/>
                </a:solidFill>
                <a:effectLst/>
                <a:latin typeface="EYInterstate Light" charset="0"/>
                <a:ea typeface="EYInterstate Light" charset="0"/>
                <a:cs typeface="EYInterstate Light" charset="0"/>
              </a:rPr>
              <a:t> id </a:t>
            </a:r>
            <a:r>
              <a:rPr lang="en-US" sz="1200" b="0" i="0" kern="1200" dirty="0" err="1">
                <a:solidFill>
                  <a:schemeClr val="tx1"/>
                </a:solidFill>
                <a:effectLst/>
                <a:latin typeface="EYInterstate Light" charset="0"/>
                <a:ea typeface="EYInterstate Light" charset="0"/>
                <a:cs typeface="EYInterstate Light" charset="0"/>
              </a:rPr>
              <a:t>erat</a:t>
            </a:r>
            <a:r>
              <a:rPr lang="en-US" sz="1200" b="0" i="0" kern="1200" dirty="0">
                <a:solidFill>
                  <a:schemeClr val="tx1"/>
                </a:solidFill>
                <a:effectLst/>
                <a:latin typeface="EYInterstate Light" charset="0"/>
                <a:ea typeface="EYInterstate Light" charset="0"/>
                <a:cs typeface="EYInterstate Light" charset="0"/>
              </a:rPr>
              <a:t>. </a:t>
            </a:r>
          </a:p>
          <a:p>
            <a:pPr marL="285750" indent="-285750">
              <a:spcBef>
                <a:spcPts val="1000"/>
              </a:spcBef>
              <a:buFont typeface="Arial" charset="0"/>
              <a:buChar char="•"/>
            </a:pPr>
            <a:r>
              <a:rPr lang="en-US" sz="1200" b="0" i="0" kern="1200" dirty="0" err="1">
                <a:solidFill>
                  <a:schemeClr val="tx1"/>
                </a:solidFill>
                <a:effectLst/>
                <a:latin typeface="EYInterstate Light" charset="0"/>
                <a:ea typeface="EYInterstate Light" charset="0"/>
                <a:cs typeface="EYInterstate Light" charset="0"/>
              </a:rPr>
              <a:t>Quisque</a:t>
            </a:r>
            <a:r>
              <a:rPr lang="en-US" sz="1200" b="0" i="0" kern="1200" dirty="0">
                <a:solidFill>
                  <a:schemeClr val="tx1"/>
                </a:solidFill>
                <a:effectLst/>
                <a:latin typeface="EYInterstate Light" charset="0"/>
                <a:ea typeface="EYInterstate Light" charset="0"/>
                <a:cs typeface="EYInterstate Light" charset="0"/>
              </a:rPr>
              <a:t> in </a:t>
            </a:r>
            <a:r>
              <a:rPr lang="en-US" sz="1200" b="0" i="0" kern="1200" dirty="0" err="1">
                <a:solidFill>
                  <a:schemeClr val="tx1"/>
                </a:solidFill>
                <a:effectLst/>
                <a:latin typeface="EYInterstate Light" charset="0"/>
                <a:ea typeface="EYInterstate Light" charset="0"/>
                <a:cs typeface="EYInterstate Light" charset="0"/>
              </a:rPr>
              <a:t>nibh</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cursus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congue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nibh</a:t>
            </a:r>
            <a:r>
              <a:rPr lang="en-US" sz="1200" b="0" i="0" kern="1200" dirty="0">
                <a:solidFill>
                  <a:schemeClr val="tx1"/>
                </a:solidFill>
                <a:effectLst/>
                <a:latin typeface="EYInterstate Light" charset="0"/>
                <a:ea typeface="EYInterstate Light" charset="0"/>
                <a:cs typeface="EYInterstate Light" charset="0"/>
              </a:rPr>
              <a:t> id, </a:t>
            </a:r>
            <a:r>
              <a:rPr lang="en-US" sz="1200" b="0" i="0" kern="1200" dirty="0" err="1">
                <a:solidFill>
                  <a:schemeClr val="tx1"/>
                </a:solidFill>
                <a:effectLst/>
                <a:latin typeface="EYInterstate Light" charset="0"/>
                <a:ea typeface="EYInterstate Light" charset="0"/>
                <a:cs typeface="EYInterstate Light" charset="0"/>
              </a:rPr>
              <a:t>tincidunt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justo</a:t>
            </a:r>
            <a:r>
              <a:rPr lang="en-US" sz="1200" b="0" i="0" kern="1200" dirty="0">
                <a:solidFill>
                  <a:schemeClr val="tx1"/>
                </a:solidFill>
                <a:effectLst/>
                <a:latin typeface="EYInterstate Light" charset="0"/>
                <a:ea typeface="EYInterstate Light" charset="0"/>
                <a:cs typeface="EYInterstate Light" charset="0"/>
              </a:rPr>
              <a:t>. Nam at </a:t>
            </a:r>
            <a:r>
              <a:rPr lang="en-US" sz="1200" b="0" i="0" kern="1200" dirty="0" err="1">
                <a:solidFill>
                  <a:schemeClr val="tx1"/>
                </a:solidFill>
                <a:effectLst/>
                <a:latin typeface="EYInterstate Light" charset="0"/>
                <a:ea typeface="EYInterstate Light" charset="0"/>
                <a:cs typeface="EYInterstate Light" charset="0"/>
              </a:rPr>
              <a:t>mollis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eros</a:t>
            </a:r>
            <a:r>
              <a:rPr lang="en-US" sz="1200" b="0" i="0" kern="1200" dirty="0">
                <a:solidFill>
                  <a:schemeClr val="tx1"/>
                </a:solidFill>
                <a:effectLst/>
                <a:latin typeface="EYInterstate Light" charset="0"/>
                <a:ea typeface="EYInterstate Light" charset="0"/>
                <a:cs typeface="EYInterstate Light" charset="0"/>
              </a:rPr>
              <a:t>. </a:t>
            </a:r>
          </a:p>
          <a:p>
            <a:pPr>
              <a:spcBef>
                <a:spcPts val="1000"/>
              </a:spcBef>
            </a:pPr>
            <a:r>
              <a:rPr lang="en-US" sz="1200" b="0" i="0" kern="1200" dirty="0" err="1">
                <a:solidFill>
                  <a:schemeClr val="tx1"/>
                </a:solidFill>
                <a:effectLst/>
                <a:latin typeface="EYInterstate Light" charset="0"/>
                <a:ea typeface="EYInterstate Light" charset="0"/>
                <a:cs typeface="EYInterstate Light" charset="0"/>
              </a:rPr>
              <a:t>Nulla</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hendrerit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lectus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vel</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augue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rhoncus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pretium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Proin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pulvinar</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erat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sed</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aliquam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Suspendisse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vel</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vulputate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ipsum</a:t>
            </a:r>
            <a:r>
              <a:rPr lang="en-US" sz="1200" b="0" i="0" kern="1200" dirty="0">
                <a:solidFill>
                  <a:schemeClr val="tx1"/>
                </a:solidFill>
                <a:effectLst/>
                <a:latin typeface="EYInterstate Light" charset="0"/>
                <a:ea typeface="EYInterstate Light" charset="0"/>
                <a:cs typeface="EYInterstate Light" charset="0"/>
              </a:rPr>
              <a:t>. Nam </a:t>
            </a:r>
            <a:r>
              <a:rPr lang="en-US" sz="1200" b="0" i="0" kern="1200" dirty="0" err="1">
                <a:solidFill>
                  <a:schemeClr val="tx1"/>
                </a:solidFill>
                <a:effectLst/>
                <a:latin typeface="EYInterstate Light" charset="0"/>
                <a:ea typeface="EYInterstate Light" charset="0"/>
                <a:cs typeface="EYInterstate Light" charset="0"/>
              </a:rPr>
              <a:t>eget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erat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neque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Sed</a:t>
            </a:r>
            <a:r>
              <a:rPr lang="en-US" sz="1200" b="0" i="0" kern="1200" dirty="0">
                <a:solidFill>
                  <a:schemeClr val="tx1"/>
                </a:solidFill>
                <a:effectLst/>
                <a:latin typeface="EYInterstate Light" charset="0"/>
                <a:ea typeface="EYInterstate Light" charset="0"/>
                <a:cs typeface="EYInterstate Light" charset="0"/>
              </a:rPr>
              <a:t> magna </a:t>
            </a:r>
            <a:r>
              <a:rPr lang="en-US" sz="1200" b="0" i="0" kern="1200" dirty="0" err="1">
                <a:solidFill>
                  <a:schemeClr val="tx1"/>
                </a:solidFill>
                <a:effectLst/>
                <a:latin typeface="EYInterstate Light" charset="0"/>
                <a:ea typeface="EYInterstate Light" charset="0"/>
                <a:cs typeface="EYInterstate Light" charset="0"/>
              </a:rPr>
              <a:t>ipsum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porttitor</a:t>
            </a:r>
            <a:r>
              <a:rPr lang="en-US" sz="1200" b="0" i="0" kern="1200" dirty="0">
                <a:solidFill>
                  <a:schemeClr val="tx1"/>
                </a:solidFill>
                <a:effectLst/>
                <a:latin typeface="EYInterstate Light" charset="0"/>
                <a:ea typeface="EYInterstate Light" charset="0"/>
                <a:cs typeface="EYInterstate Light" charset="0"/>
              </a:rPr>
              <a:t> id </a:t>
            </a:r>
            <a:r>
              <a:rPr lang="en-US" sz="1200" b="0" i="0" kern="1200" dirty="0" err="1">
                <a:solidFill>
                  <a:schemeClr val="tx1"/>
                </a:solidFill>
                <a:effectLst/>
                <a:latin typeface="EYInterstate Light" charset="0"/>
                <a:ea typeface="EYInterstate Light" charset="0"/>
                <a:cs typeface="EYInterstate Light" charset="0"/>
              </a:rPr>
              <a:t>felis</a:t>
            </a:r>
            <a:r>
              <a:rPr lang="en-US" sz="1200" b="0" i="0" kern="1200" dirty="0">
                <a:solidFill>
                  <a:schemeClr val="tx1"/>
                </a:solidFill>
                <a:effectLst/>
                <a:latin typeface="EYInterstate Light" charset="0"/>
                <a:ea typeface="EYInterstate Light" charset="0"/>
                <a:cs typeface="EYInterstate Light" charset="0"/>
              </a:rPr>
              <a:t> ac, </a:t>
            </a:r>
            <a:r>
              <a:rPr lang="en-US" sz="1200" b="0" i="0" kern="1200" dirty="0" err="1">
                <a:solidFill>
                  <a:schemeClr val="tx1"/>
                </a:solidFill>
                <a:effectLst/>
                <a:latin typeface="EYInterstate Light" charset="0"/>
                <a:ea typeface="EYInterstate Light" charset="0"/>
                <a:cs typeface="EYInterstate Light" charset="0"/>
              </a:rPr>
              <a:t>sodales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rutrum</a:t>
            </a:r>
            <a:r>
              <a:rPr lang="en-US" sz="1200" b="0" i="0" kern="1200" dirty="0">
                <a:solidFill>
                  <a:schemeClr val="tx1"/>
                </a:solidFill>
                <a:effectLst/>
                <a:latin typeface="EYInterstate Light" charset="0"/>
                <a:ea typeface="EYInterstate Light" charset="0"/>
                <a:cs typeface="EYInterstate Light" charset="0"/>
              </a:rPr>
              <a:t> dolor. </a:t>
            </a:r>
            <a:r>
              <a:rPr lang="en-US" sz="1200" b="0" i="0" kern="1200" dirty="0" err="1">
                <a:solidFill>
                  <a:schemeClr val="tx1"/>
                </a:solidFill>
                <a:effectLst/>
                <a:latin typeface="EYInterstate Light" charset="0"/>
                <a:ea typeface="EYInterstate Light" charset="0"/>
                <a:cs typeface="EYInterstate Light" charset="0"/>
              </a:rPr>
              <a:t>Fusce</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pulvinar</a:t>
            </a:r>
            <a:r>
              <a:rPr lang="en-US" sz="1200" b="0" i="0" kern="1200" dirty="0">
                <a:solidFill>
                  <a:schemeClr val="tx1"/>
                </a:solidFill>
                <a:effectLst/>
                <a:latin typeface="EYInterstate Light" charset="0"/>
                <a:ea typeface="EYInterstate Light" charset="0"/>
                <a:cs typeface="EYInterstate Light" charset="0"/>
              </a:rPr>
              <a:t> ligula. </a:t>
            </a:r>
            <a:r>
              <a:rPr lang="en-US" sz="1200" b="0" i="0" kern="1200" dirty="0" err="1">
                <a:solidFill>
                  <a:schemeClr val="tx1"/>
                </a:solidFill>
                <a:effectLst/>
                <a:latin typeface="EYInterstate Light" charset="0"/>
                <a:ea typeface="EYInterstate Light" charset="0"/>
                <a:cs typeface="EYInterstate Light" charset="0"/>
              </a:rPr>
              <a:t>Ut</a:t>
            </a:r>
            <a:r>
              <a:rPr lang="en-US" sz="1200" b="0" i="0" kern="1200" dirty="0">
                <a:solidFill>
                  <a:schemeClr val="tx1"/>
                </a:solidFill>
                <a:effectLst/>
                <a:latin typeface="EYInterstate Light" charset="0"/>
                <a:ea typeface="EYInterstate Light" charset="0"/>
                <a:cs typeface="EYInterstate Light" charset="0"/>
              </a:rPr>
              <a:t> non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tortor</a:t>
            </a:r>
            <a:r>
              <a:rPr lang="en-US" sz="1200" b="0" i="0" kern="1200" dirty="0">
                <a:solidFill>
                  <a:schemeClr val="tx1"/>
                </a:solidFill>
                <a:effectLst/>
                <a:latin typeface="EYInterstate Light" charset="0"/>
                <a:ea typeface="EYInterstate Light" charset="0"/>
                <a:cs typeface="EYInterstate Light" charset="0"/>
              </a:rPr>
              <a:t>, at </a:t>
            </a:r>
            <a:r>
              <a:rPr lang="en-US" sz="1200" b="0" i="0" kern="1200" dirty="0" err="1">
                <a:solidFill>
                  <a:schemeClr val="tx1"/>
                </a:solidFill>
                <a:effectLst/>
                <a:latin typeface="EYInterstate Light" charset="0"/>
                <a:ea typeface="EYInterstate Light" charset="0"/>
                <a:cs typeface="EYInterstate Light" charset="0"/>
              </a:rPr>
              <a:t>elementum</a:t>
            </a:r>
            <a:r>
              <a:rPr lang="en-US" sz="1200" b="0" i="0" kern="1200" dirty="0">
                <a:solidFill>
                  <a:schemeClr val="tx1"/>
                </a:solidFill>
                <a:effectLst/>
                <a:latin typeface="EYInterstate Light" charset="0"/>
                <a:ea typeface="EYInterstate Light" charset="0"/>
                <a:cs typeface="EYInterstate Light" charset="0"/>
              </a:rPr>
              <a:t> diam. </a:t>
            </a:r>
            <a:r>
              <a:rPr lang="en-US" sz="1200" b="0" i="0" kern="1200" dirty="0" err="1">
                <a:solidFill>
                  <a:schemeClr val="tx1"/>
                </a:solidFill>
                <a:effectLst/>
                <a:latin typeface="EYInterstate Light" charset="0"/>
                <a:ea typeface="EYInterstate Light" charset="0"/>
                <a:cs typeface="EYInterstate Light" charset="0"/>
              </a:rPr>
              <a:t>Nullam</a:t>
            </a:r>
            <a:r>
              <a:rPr lang="en-US" sz="1200" b="0" i="0" kern="1200" dirty="0">
                <a:solidFill>
                  <a:schemeClr val="tx1"/>
                </a:solidFill>
                <a:effectLst/>
                <a:latin typeface="EYInterstate Light" charset="0"/>
                <a:ea typeface="EYInterstate Light" charset="0"/>
                <a:cs typeface="EYInterstate Light" charset="0"/>
              </a:rPr>
              <a:t> sit </a:t>
            </a:r>
            <a:r>
              <a:rPr lang="en-US" sz="1200" b="0" i="0" kern="1200" dirty="0" err="1">
                <a:solidFill>
                  <a:schemeClr val="tx1"/>
                </a:solidFill>
                <a:effectLst/>
                <a:latin typeface="EYInterstate Light" charset="0"/>
                <a:ea typeface="EYInterstate Light" charset="0"/>
                <a:cs typeface="EYInterstate Light" charset="0"/>
              </a:rPr>
              <a:t>amet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nibh</a:t>
            </a:r>
            <a:r>
              <a:rPr lang="en-US" sz="1200" b="0" i="0" kern="1200" dirty="0">
                <a:solidFill>
                  <a:schemeClr val="tx1"/>
                </a:solidFill>
                <a:effectLst/>
                <a:latin typeface="EYInterstate Light" charset="0"/>
                <a:ea typeface="EYInterstate Light" charset="0"/>
                <a:cs typeface="EYInterstate Light" charset="0"/>
              </a:rPr>
              <a:t> ex. Class </a:t>
            </a:r>
            <a:r>
              <a:rPr lang="en-US" sz="1200" b="0" i="0" kern="1200" dirty="0" err="1">
                <a:solidFill>
                  <a:schemeClr val="tx1"/>
                </a:solidFill>
                <a:effectLst/>
                <a:latin typeface="EYInterstate Light" charset="0"/>
                <a:ea typeface="EYInterstate Light" charset="0"/>
                <a:cs typeface="EYInterstate Light" charset="0"/>
              </a:rPr>
              <a:t>aptent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taciti</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sociosqu</a:t>
            </a:r>
            <a:r>
              <a:rPr lang="en-US" sz="1200" b="0" i="0" kern="1200" dirty="0">
                <a:solidFill>
                  <a:schemeClr val="tx1"/>
                </a:solidFill>
                <a:effectLst/>
                <a:latin typeface="EYInterstate Light" charset="0"/>
                <a:ea typeface="EYInterstate Light" charset="0"/>
                <a:cs typeface="EYInterstate Light" charset="0"/>
              </a:rPr>
              <a:t> ad </a:t>
            </a:r>
            <a:r>
              <a:rPr lang="en-US" sz="1200" b="0" i="0" kern="1200" dirty="0" err="1">
                <a:solidFill>
                  <a:schemeClr val="tx1"/>
                </a:solidFill>
                <a:effectLst/>
                <a:latin typeface="EYInterstate Light" charset="0"/>
                <a:ea typeface="EYInterstate Light" charset="0"/>
                <a:cs typeface="EYInterstate Light" charset="0"/>
              </a:rPr>
              <a:t>litora</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torquent</a:t>
            </a:r>
            <a:r>
              <a:rPr lang="en-US" sz="1200" b="0" i="0" kern="1200" dirty="0">
                <a:solidFill>
                  <a:schemeClr val="tx1"/>
                </a:solidFill>
                <a:effectLst/>
                <a:latin typeface="EYInterstate Light" charset="0"/>
                <a:ea typeface="EYInterstate Light" charset="0"/>
                <a:cs typeface="EYInterstate Light" charset="0"/>
              </a:rPr>
              <a:t> per </a:t>
            </a:r>
            <a:r>
              <a:rPr lang="en-US" sz="1200" b="0" i="0" kern="1200" dirty="0" err="1">
                <a:solidFill>
                  <a:schemeClr val="tx1"/>
                </a:solidFill>
                <a:effectLst/>
                <a:latin typeface="EYInterstate Light" charset="0"/>
                <a:ea typeface="EYInterstate Light" charset="0"/>
                <a:cs typeface="EYInterstate Light" charset="0"/>
              </a:rPr>
              <a:t>conubia</a:t>
            </a:r>
            <a:r>
              <a:rPr lang="en-US" sz="1200" b="0" i="0" kern="1200" baseline="0" dirty="0">
                <a:solidFill>
                  <a:schemeClr val="tx1"/>
                </a:solidFill>
                <a:effectLst/>
                <a:latin typeface="EYInterstate Light" charset="0"/>
                <a:ea typeface="EYInterstate Light" charset="0"/>
                <a:cs typeface="EYInterstate Light" charset="0"/>
              </a:rPr>
              <a:t> n</a:t>
            </a:r>
            <a:r>
              <a:rPr lang="en-US" sz="1200" b="0" i="0" kern="1200" dirty="0">
                <a:solidFill>
                  <a:schemeClr val="tx1"/>
                </a:solidFill>
                <a:effectLst/>
                <a:latin typeface="EYInterstate Light" charset="0"/>
                <a:ea typeface="EYInterstate Light" charset="0"/>
                <a:cs typeface="EYInterstate Light" charset="0"/>
              </a:rPr>
              <a:t>ostra, per </a:t>
            </a:r>
            <a:r>
              <a:rPr lang="en-US" sz="1200" b="0" i="0" kern="1200" dirty="0" err="1">
                <a:solidFill>
                  <a:schemeClr val="tx1"/>
                </a:solidFill>
                <a:effectLst/>
                <a:latin typeface="EYInterstate Light" charset="0"/>
                <a:ea typeface="EYInterstate Light" charset="0"/>
                <a:cs typeface="EYInterstate Light" charset="0"/>
              </a:rPr>
              <a:t>inceptos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himenaeos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Nullam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interdum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erat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mauris</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pellentesque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nibh</a:t>
            </a:r>
            <a:r>
              <a:rPr lang="en-US" sz="1200" b="0" i="0" kern="1200" dirty="0">
                <a:solidFill>
                  <a:schemeClr val="tx1"/>
                </a:solidFill>
                <a:effectLst/>
                <a:latin typeface="EYInterstate Light" charset="0"/>
                <a:ea typeface="EYInterstate Light" charset="0"/>
                <a:cs typeface="EYInterstate Light" charset="0"/>
              </a:rPr>
              <a:t> semper sit </a:t>
            </a:r>
            <a:r>
              <a:rPr lang="en-US" sz="1200" b="0" i="0" kern="1200" dirty="0" err="1">
                <a:solidFill>
                  <a:schemeClr val="tx1"/>
                </a:solidFill>
                <a:effectLst/>
                <a:latin typeface="EYInterstate Light" charset="0"/>
                <a:ea typeface="EYInterstate Light" charset="0"/>
                <a:cs typeface="EYInterstate Light" charset="0"/>
              </a:rPr>
              <a:t>amet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Aenean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faucibus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commodo</a:t>
            </a:r>
            <a:r>
              <a:rPr lang="en-US" sz="1200" b="0" i="0" kern="1200" dirty="0">
                <a:solidFill>
                  <a:schemeClr val="tx1"/>
                </a:solidFill>
                <a:effectLst/>
                <a:latin typeface="EYInterstate Light" charset="0"/>
                <a:ea typeface="EYInterstate Light" charset="0"/>
                <a:cs typeface="EYInterstate Light" charset="0"/>
              </a:rPr>
              <a:t> dolor, </a:t>
            </a:r>
            <a:r>
              <a:rPr lang="en-US" sz="1200" b="0" i="0" kern="1200" dirty="0" err="1">
                <a:solidFill>
                  <a:schemeClr val="tx1"/>
                </a:solidFill>
                <a:effectLst/>
                <a:latin typeface="EYInterstate Light" charset="0"/>
                <a:ea typeface="EYInterstate Light" charset="0"/>
                <a:cs typeface="EYInterstate Light" charset="0"/>
              </a:rPr>
              <a:t>ut</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vestibulum</a:t>
            </a:r>
            <a:r>
              <a:rPr lang="en-US" sz="1200" b="0" i="0" kern="1200" dirty="0">
                <a:solidFill>
                  <a:schemeClr val="tx1"/>
                </a:solidFill>
                <a:effectLst/>
                <a:latin typeface="EYInterstate Light" charset="0"/>
                <a:ea typeface="EYInterstate Light" charset="0"/>
                <a:cs typeface="EYInterstate Light" charset="0"/>
              </a:rPr>
              <a:t> quam </a:t>
            </a:r>
            <a:r>
              <a:rPr lang="en-US" sz="1200" b="0" i="0" kern="1200" dirty="0" err="1">
                <a:solidFill>
                  <a:schemeClr val="tx1"/>
                </a:solidFill>
                <a:effectLst/>
                <a:latin typeface="EYInterstate Light" charset="0"/>
                <a:ea typeface="EYInterstate Light" charset="0"/>
                <a:cs typeface="EYInterstate Light" charset="0"/>
              </a:rPr>
              <a:t>eleifend</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rhoncus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Etiam</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auctor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euismod</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pellentesque</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Mauris</a:t>
            </a:r>
            <a:r>
              <a:rPr lang="en-US" sz="1200" b="0" i="0" kern="1200" dirty="0">
                <a:solidFill>
                  <a:schemeClr val="tx1"/>
                </a:solidFill>
                <a:effectLst/>
                <a:latin typeface="EYInterstate Light" charset="0"/>
                <a:ea typeface="EYInterstate Light" charset="0"/>
                <a:cs typeface="EYInterstate Light" charset="0"/>
              </a:rPr>
              <a:t> dictum et </a:t>
            </a:r>
            <a:r>
              <a:rPr lang="en-US" sz="1200" b="0" i="0" kern="1200" dirty="0" err="1">
                <a:solidFill>
                  <a:schemeClr val="tx1"/>
                </a:solidFill>
                <a:effectLst/>
                <a:latin typeface="EYInterstate Light" charset="0"/>
                <a:ea typeface="EYInterstate Light" charset="0"/>
                <a:cs typeface="EYInterstate Light" charset="0"/>
              </a:rPr>
              <a:t>tortor</a:t>
            </a:r>
            <a:r>
              <a:rPr lang="en-US" sz="1200" b="0" i="0" kern="1200" dirty="0">
                <a:solidFill>
                  <a:schemeClr val="tx1"/>
                </a:solidFill>
                <a:effectLst/>
                <a:latin typeface="EYInterstate Light" charset="0"/>
                <a:ea typeface="EYInterstate Light" charset="0"/>
                <a:cs typeface="EYInterstate Light" charset="0"/>
              </a:rPr>
              <a:t> vitae </a:t>
            </a:r>
            <a:r>
              <a:rPr lang="en-US" sz="1200" b="0" i="0" kern="1200" dirty="0" err="1">
                <a:solidFill>
                  <a:schemeClr val="tx1"/>
                </a:solidFill>
                <a:effectLst/>
                <a:latin typeface="EYInterstate Light" charset="0"/>
                <a:ea typeface="EYInterstate Light" charset="0"/>
                <a:cs typeface="EYInterstate Light" charset="0"/>
              </a:rPr>
              <a:t>commodo</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Curabitur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venenatis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lobortis</a:t>
            </a:r>
            <a:r>
              <a:rPr lang="en-US" sz="1200" b="0" i="0" kern="1200" dirty="0">
                <a:solidFill>
                  <a:schemeClr val="tx1"/>
                </a:solidFill>
                <a:effectLst/>
                <a:latin typeface="EYInterstate Light" charset="0"/>
                <a:ea typeface="EYInterstate Light" charset="0"/>
                <a:cs typeface="EYInterstate Light" charset="0"/>
              </a:rPr>
              <a:t> dolor, in </a:t>
            </a:r>
            <a:r>
              <a:rPr lang="en-US" sz="1200" b="0" i="0" kern="1200" dirty="0" err="1">
                <a:solidFill>
                  <a:schemeClr val="tx1"/>
                </a:solidFill>
                <a:effectLst/>
                <a:latin typeface="EYInterstate Light" charset="0"/>
                <a:ea typeface="EYInterstate Light" charset="0"/>
                <a:cs typeface="EYInterstate Light" charset="0"/>
              </a:rPr>
              <a:t>dapibus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nulla</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tempor</a:t>
            </a:r>
            <a:r>
              <a:rPr lang="en-US" sz="1200" b="0" i="0" kern="1200" dirty="0">
                <a:solidFill>
                  <a:schemeClr val="tx1"/>
                </a:solidFill>
                <a:effectLst/>
                <a:latin typeface="EYInterstate Light" charset="0"/>
                <a:ea typeface="EYInterstate Light" charset="0"/>
                <a:cs typeface="EYInterstate Light" charset="0"/>
              </a:rPr>
              <a:t> ac. </a:t>
            </a:r>
            <a:r>
              <a:rPr lang="en-US" sz="1200" b="0" i="0" kern="1200" dirty="0" err="1">
                <a:solidFill>
                  <a:schemeClr val="tx1"/>
                </a:solidFill>
                <a:effectLst/>
                <a:latin typeface="EYInterstate Light" charset="0"/>
                <a:ea typeface="EYInterstate Light" charset="0"/>
                <a:cs typeface="EYInterstate Light" charset="0"/>
              </a:rPr>
              <a:t>Proin</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nec</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tortor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efficitur</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faucibus</a:t>
            </a:r>
            <a:r>
              <a:rPr lang="en-US" sz="1200" b="0" i="0" kern="1200" dirty="0">
                <a:solidFill>
                  <a:schemeClr val="tx1"/>
                </a:solidFill>
                <a:effectLst/>
                <a:latin typeface="EYInterstate Light" charset="0"/>
                <a:ea typeface="EYInterstate Light" charset="0"/>
                <a:cs typeface="EYInterstate Light" charset="0"/>
              </a:rPr>
              <a:t> </a:t>
            </a:r>
            <a:r>
              <a:rPr lang="en-US" sz="1200" b="0" i="0" kern="1200" dirty="0" err="1">
                <a:solidFill>
                  <a:schemeClr val="tx1"/>
                </a:solidFill>
                <a:effectLst/>
                <a:latin typeface="EYInterstate Light" charset="0"/>
                <a:ea typeface="EYInterstate Light" charset="0"/>
                <a:cs typeface="EYInterstate Light" charset="0"/>
              </a:rPr>
              <a:t>metus</a:t>
            </a:r>
            <a:r>
              <a:rPr lang="en-US" sz="1200" b="0" i="0" kern="1200" dirty="0">
                <a:solidFill>
                  <a:schemeClr val="tx1"/>
                </a:solidFill>
                <a:effectLst/>
                <a:latin typeface="EYInterstate Light" charset="0"/>
                <a:ea typeface="EYInterstate Light" charset="0"/>
                <a:cs typeface="EYInterstate Light" charset="0"/>
              </a:rPr>
              <a:t> sit</a:t>
            </a:r>
          </a:p>
        </p:txBody>
      </p:sp>
      <p:sp>
        <p:nvSpPr>
          <p:cNvPr id="16" name="Rectangle"/>
          <p:cNvSpPr/>
          <p:nvPr userDrawn="1"/>
        </p:nvSpPr>
        <p:spPr>
          <a:xfrm rot="5400000" flipV="1">
            <a:off x="118746" y="703962"/>
            <a:ext cx="595541"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pic>
        <p:nvPicPr>
          <p:cNvPr id="17" name="Picture 16" descr="See the source image">
            <a:extLst>
              <a:ext uri="{FF2B5EF4-FFF2-40B4-BE49-F238E27FC236}">
                <a16:creationId xmlns:a16="http://schemas.microsoft.com/office/drawing/2014/main" id="{77EC756C-5F7B-4C8B-AF64-0EA9DC730B5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5833" y="6133132"/>
            <a:ext cx="695638" cy="4195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4">
            <a:extLst>
              <a:ext uri="{FF2B5EF4-FFF2-40B4-BE49-F238E27FC236}">
                <a16:creationId xmlns:a16="http://schemas.microsoft.com/office/drawing/2014/main" id="{AA271D7A-2BEC-461B-9AC6-F6D924602C1D}"/>
              </a:ext>
            </a:extLst>
          </p:cNvPr>
          <p:cNvGrpSpPr>
            <a:grpSpLocks noChangeAspect="1"/>
          </p:cNvGrpSpPr>
          <p:nvPr userDrawn="1"/>
        </p:nvGrpSpPr>
        <p:grpSpPr bwMode="auto">
          <a:xfrm>
            <a:off x="11509313" y="6234874"/>
            <a:ext cx="233108" cy="239210"/>
            <a:chOff x="7110" y="4004"/>
            <a:chExt cx="191" cy="196"/>
          </a:xfrm>
        </p:grpSpPr>
        <p:sp>
          <p:nvSpPr>
            <p:cNvPr id="19" name="Freeform 5">
              <a:extLst>
                <a:ext uri="{FF2B5EF4-FFF2-40B4-BE49-F238E27FC236}">
                  <a16:creationId xmlns:a16="http://schemas.microsoft.com/office/drawing/2014/main" id="{261B4440-D75B-46AE-B062-0482A225B94F}"/>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0" name="Freeform 6">
              <a:extLst>
                <a:ext uri="{FF2B5EF4-FFF2-40B4-BE49-F238E27FC236}">
                  <a16:creationId xmlns:a16="http://schemas.microsoft.com/office/drawing/2014/main" id="{97C027F5-26FB-4127-9C96-05DF1A21BA94}"/>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1" name="Freeform 7">
              <a:extLst>
                <a:ext uri="{FF2B5EF4-FFF2-40B4-BE49-F238E27FC236}">
                  <a16:creationId xmlns:a16="http://schemas.microsoft.com/office/drawing/2014/main" id="{3B12BBB5-58F6-4D24-843A-F6AAA2DC41FD}"/>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141725347"/>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eam Members">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SLIDE TITLE</a:t>
            </a:r>
          </a:p>
        </p:txBody>
      </p:sp>
      <p:sp>
        <p:nvSpPr>
          <p:cNvPr id="6" name="Text Placeholder 7"/>
          <p:cNvSpPr>
            <a:spLocks noGrp="1"/>
          </p:cNvSpPr>
          <p:nvPr>
            <p:ph type="body" sz="quarter" idx="17" hasCustomPrompt="1"/>
          </p:nvPr>
        </p:nvSpPr>
        <p:spPr>
          <a:xfrm>
            <a:off x="457200" y="419100"/>
            <a:ext cx="3657600" cy="375376"/>
          </a:xfrm>
          <a:prstGeom prst="rect">
            <a:avLst/>
          </a:prstGeom>
        </p:spPr>
        <p:txBody>
          <a:bodyPr lIns="0" tIns="0" rIns="0" bIns="0"/>
          <a:lstStyle>
            <a:lvl1pPr marL="0" indent="0">
              <a:buNone/>
              <a:defRPr sz="2000" b="1" i="0" baseline="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Team Name or Title</a:t>
            </a:r>
          </a:p>
        </p:txBody>
      </p:sp>
      <p:sp>
        <p:nvSpPr>
          <p:cNvPr id="8" name="Picture Placeholder 7"/>
          <p:cNvSpPr>
            <a:spLocks noGrp="1"/>
          </p:cNvSpPr>
          <p:nvPr>
            <p:ph type="pic" sz="quarter" idx="18" hasCustomPrompt="1"/>
          </p:nvPr>
        </p:nvSpPr>
        <p:spPr>
          <a:xfrm>
            <a:off x="457200" y="1409700"/>
            <a:ext cx="800100" cy="800100"/>
          </a:xfrm>
          <a:prstGeom prst="rect">
            <a:avLst/>
          </a:prstGeom>
        </p:spPr>
        <p:txBody>
          <a:bodyPr/>
          <a:lstStyle>
            <a:lvl1pPr marL="0" indent="0">
              <a:buNone/>
              <a:defRPr sz="1600">
                <a:latin typeface="EYInterstate" panose="02000503020000020004" pitchFamily="2" charset="0"/>
              </a:defRPr>
            </a:lvl1pPr>
          </a:lstStyle>
          <a:p>
            <a:r>
              <a:rPr lang="en-US" dirty="0"/>
              <a:t>Picture</a:t>
            </a:r>
          </a:p>
        </p:txBody>
      </p:sp>
      <p:sp>
        <p:nvSpPr>
          <p:cNvPr id="12" name="Picture Placeholder 7"/>
          <p:cNvSpPr>
            <a:spLocks noGrp="1"/>
          </p:cNvSpPr>
          <p:nvPr>
            <p:ph type="pic" sz="quarter" idx="22" hasCustomPrompt="1"/>
          </p:nvPr>
        </p:nvSpPr>
        <p:spPr>
          <a:xfrm>
            <a:off x="6178550" y="1409700"/>
            <a:ext cx="800100" cy="800100"/>
          </a:xfrm>
          <a:prstGeom prst="rect">
            <a:avLst/>
          </a:prstGeom>
        </p:spPr>
        <p:txBody>
          <a:bodyPr/>
          <a:lstStyle>
            <a:lvl1pPr marL="0" indent="0">
              <a:buNone/>
              <a:defRPr sz="1600">
                <a:latin typeface="EYInterstate" panose="02000503020000020004" pitchFamily="2" charset="0"/>
              </a:defRPr>
            </a:lvl1pPr>
          </a:lstStyle>
          <a:p>
            <a:r>
              <a:rPr lang="en-US" dirty="0"/>
              <a:t>Picture</a:t>
            </a:r>
          </a:p>
        </p:txBody>
      </p:sp>
      <p:sp>
        <p:nvSpPr>
          <p:cNvPr id="16" name="Text Placeholder 7"/>
          <p:cNvSpPr>
            <a:spLocks noGrp="1"/>
          </p:cNvSpPr>
          <p:nvPr>
            <p:ph type="body" sz="quarter" idx="26" hasCustomPrompt="1"/>
          </p:nvPr>
        </p:nvSpPr>
        <p:spPr>
          <a:xfrm>
            <a:off x="1409700" y="1409700"/>
            <a:ext cx="3657600" cy="375376"/>
          </a:xfrm>
          <a:prstGeom prst="rect">
            <a:avLst/>
          </a:prstGeom>
        </p:spPr>
        <p:txBody>
          <a:bodyPr lIns="0" tIns="0" rIns="0" bIns="0"/>
          <a:lstStyle>
            <a:lvl1pPr marL="0" indent="0">
              <a:buNone/>
              <a:defRPr sz="20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Name</a:t>
            </a:r>
          </a:p>
        </p:txBody>
      </p:sp>
      <p:sp>
        <p:nvSpPr>
          <p:cNvPr id="10" name="Text Placeholder 9"/>
          <p:cNvSpPr>
            <a:spLocks noGrp="1"/>
          </p:cNvSpPr>
          <p:nvPr>
            <p:ph type="body" sz="quarter" idx="28" hasCustomPrompt="1"/>
          </p:nvPr>
        </p:nvSpPr>
        <p:spPr>
          <a:xfrm>
            <a:off x="1409700" y="2368550"/>
            <a:ext cx="3657600" cy="3644900"/>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 typeface="Arial" charset="0"/>
              <a:buNone/>
              <a:tabLst/>
              <a:defRPr sz="2800">
                <a:latin typeface="EYInterstate" panose="02000503020000020004" pitchFamily="2" charset="0"/>
              </a:defRPr>
            </a:lvl1pPr>
          </a:lstStyle>
          <a:p>
            <a:r>
              <a:rPr lang="en-US" sz="1400" b="0" i="0" dirty="0">
                <a:latin typeface="EYInterstate Light" charset="0"/>
                <a:ea typeface="EYInterstate Light" charset="0"/>
                <a:cs typeface="EYInterstate Light" charset="0"/>
              </a:rPr>
              <a:t>Write a </a:t>
            </a:r>
            <a:r>
              <a:rPr lang="en-US" sz="1400" b="0" i="0" baseline="0" dirty="0">
                <a:latin typeface="EYInterstate Light" charset="0"/>
                <a:ea typeface="EYInterstate Light" charset="0"/>
                <a:cs typeface="EYInterstate Light" charset="0"/>
              </a:rPr>
              <a:t>bio about this team member here. Their bio may include a brief description of their role, expertise, and relevant past experience.</a:t>
            </a:r>
          </a:p>
          <a:p>
            <a:pPr marL="0" indent="0">
              <a:buFont typeface="Arial" charset="0"/>
              <a:buNone/>
            </a:pPr>
            <a:endParaRPr lang="en-US" sz="1400" b="0" i="0" baseline="0" dirty="0">
              <a:latin typeface="EYInterstate Light" charset="0"/>
              <a:ea typeface="EYInterstate Light" charset="0"/>
              <a:cs typeface="EYInterstate Light" charset="0"/>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400" b="0" i="0" baseline="0" dirty="0">
                <a:latin typeface="EYInterstate Light" charset="0"/>
                <a:ea typeface="EYInterstate Light" charset="0"/>
                <a:cs typeface="EYInterstate Light" charset="0"/>
              </a:rPr>
              <a:t>You may also add some personal interests to highlight this team member’s personality. Remember, a short and sweet bio is most memorable. Bios must not exceed the length of this text box.</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400" b="0" i="0" baseline="0" dirty="0">
              <a:latin typeface="EYInterstate Light" charset="0"/>
              <a:ea typeface="EYInterstate Light" charset="0"/>
              <a:cs typeface="EYInterstate Light" charset="0"/>
            </a:endParaRPr>
          </a:p>
          <a:p>
            <a:r>
              <a:rPr lang="en-US" sz="1400" b="0" i="0" baseline="0" dirty="0">
                <a:latin typeface="EYInterstate Light" charset="0"/>
                <a:ea typeface="EYInterstate Light" charset="0"/>
                <a:cs typeface="EYInterstate Light" charset="0"/>
              </a:rPr>
              <a:t>Their bio may also be written in the form of concise bullets:</a:t>
            </a:r>
          </a:p>
          <a:p>
            <a:pPr marL="285750" indent="-285750">
              <a:buFont typeface="Arial" charset="0"/>
              <a:buChar char="•"/>
            </a:pPr>
            <a:r>
              <a:rPr lang="en-US" sz="1400" b="0" i="0" baseline="0" dirty="0">
                <a:latin typeface="EYInterstate Light" charset="0"/>
                <a:ea typeface="EYInterstate Light" charset="0"/>
                <a:cs typeface="EYInterstate Light" charset="0"/>
              </a:rPr>
              <a:t>Describe current role</a:t>
            </a:r>
          </a:p>
          <a:p>
            <a:pPr marL="285750" indent="-285750">
              <a:buFont typeface="Arial" charset="0"/>
              <a:buChar char="•"/>
            </a:pPr>
            <a:r>
              <a:rPr lang="en-US" sz="1400" b="0" i="0" baseline="0" dirty="0">
                <a:latin typeface="EYInterstate Light" charset="0"/>
                <a:ea typeface="EYInterstate Light" charset="0"/>
                <a:cs typeface="EYInterstate Light" charset="0"/>
              </a:rPr>
              <a:t>List areas of expertise</a:t>
            </a:r>
          </a:p>
          <a:p>
            <a:pPr marL="285750" indent="-285750">
              <a:buFont typeface="Arial" charset="0"/>
              <a:buChar char="•"/>
            </a:pPr>
            <a:r>
              <a:rPr lang="en-US" sz="1400" b="0" i="0" baseline="0" dirty="0">
                <a:latin typeface="EYInterstate Light" charset="0"/>
                <a:ea typeface="EYInterstate Light" charset="0"/>
                <a:cs typeface="EYInterstate Light" charset="0"/>
              </a:rPr>
              <a:t>List relevant past experience</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400" b="0" i="0" baseline="0" dirty="0">
              <a:latin typeface="EYInterstate Light" charset="0"/>
              <a:ea typeface="EYInterstate Light" charset="0"/>
              <a:cs typeface="EYInterstate Light" charset="0"/>
            </a:endParaRPr>
          </a:p>
          <a:p>
            <a:pPr marL="285750" indent="-285750">
              <a:buFont typeface="Arial" charset="0"/>
              <a:buChar char="•"/>
            </a:pPr>
            <a:endParaRPr lang="en-US" sz="1400" b="0" i="0" baseline="0" dirty="0">
              <a:latin typeface="EYInterstate Light" charset="0"/>
              <a:ea typeface="EYInterstate Light" charset="0"/>
              <a:cs typeface="EYInterstate Light" charset="0"/>
            </a:endParaRPr>
          </a:p>
        </p:txBody>
      </p:sp>
      <p:sp>
        <p:nvSpPr>
          <p:cNvPr id="17" name="Text Placeholder 9"/>
          <p:cNvSpPr>
            <a:spLocks noGrp="1"/>
          </p:cNvSpPr>
          <p:nvPr>
            <p:ph type="body" sz="quarter" idx="29" hasCustomPrompt="1"/>
          </p:nvPr>
        </p:nvSpPr>
        <p:spPr>
          <a:xfrm>
            <a:off x="7124700" y="2368550"/>
            <a:ext cx="3657600" cy="3644900"/>
          </a:xfrm>
          <a:prstGeom prst="rect">
            <a:avLst/>
          </a:prstGeom>
        </p:spPr>
        <p:txBody>
          <a:bodyPr lIns="0" tIns="0" rIns="0" bIns="0"/>
          <a:lstStyle>
            <a:lvl1pPr marL="0" marR="0" indent="0" algn="l" defTabSz="914400" rtl="0" eaLnBrk="1" fontAlgn="auto" latinLnBrk="0" hangingPunct="1">
              <a:lnSpc>
                <a:spcPct val="100000"/>
              </a:lnSpc>
              <a:spcBef>
                <a:spcPts val="0"/>
              </a:spcBef>
              <a:spcAft>
                <a:spcPts val="0"/>
              </a:spcAft>
              <a:buClrTx/>
              <a:buSzTx/>
              <a:buFont typeface="Arial" charset="0"/>
              <a:buNone/>
              <a:tabLst/>
              <a:defRPr sz="2800">
                <a:latin typeface="EYInterstate" panose="02000503020000020004" pitchFamily="2" charset="0"/>
              </a:defRPr>
            </a:lvl1pPr>
          </a:lstStyle>
          <a:p>
            <a:r>
              <a:rPr lang="en-US" sz="1400" b="0" i="0" dirty="0">
                <a:latin typeface="EYInterstate Light" charset="0"/>
                <a:ea typeface="EYInterstate Light" charset="0"/>
                <a:cs typeface="EYInterstate Light" charset="0"/>
              </a:rPr>
              <a:t>Write a </a:t>
            </a:r>
            <a:r>
              <a:rPr lang="en-US" sz="1400" b="0" i="0" baseline="0" dirty="0">
                <a:latin typeface="EYInterstate Light" charset="0"/>
                <a:ea typeface="EYInterstate Light" charset="0"/>
                <a:cs typeface="EYInterstate Light" charset="0"/>
              </a:rPr>
              <a:t>bio about this team member here. Their bio may include a brief description of their role, expertise, and relevant past experience.</a:t>
            </a:r>
          </a:p>
          <a:p>
            <a:pPr marL="0" indent="0">
              <a:buFont typeface="Arial" charset="0"/>
              <a:buNone/>
            </a:pPr>
            <a:endParaRPr lang="en-US" sz="1400" b="0" i="0" baseline="0" dirty="0">
              <a:latin typeface="EYInterstate Light" charset="0"/>
              <a:ea typeface="EYInterstate Light" charset="0"/>
              <a:cs typeface="EYInterstate Light" charset="0"/>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400" b="0" i="0" baseline="0" dirty="0">
                <a:latin typeface="EYInterstate Light" charset="0"/>
                <a:ea typeface="EYInterstate Light" charset="0"/>
                <a:cs typeface="EYInterstate Light" charset="0"/>
              </a:rPr>
              <a:t>You may also add some personal interests to highlight this team member’s personality. Remember, a short and sweet bio is most memorable. Bios must not exceed the length of this text box.</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400" b="0" i="0" baseline="0" dirty="0">
              <a:latin typeface="EYInterstate Light" charset="0"/>
              <a:ea typeface="EYInterstate Light" charset="0"/>
              <a:cs typeface="EYInterstate Light" charset="0"/>
            </a:endParaRPr>
          </a:p>
          <a:p>
            <a:r>
              <a:rPr lang="en-US" sz="1400" b="0" i="0" baseline="0" dirty="0">
                <a:latin typeface="EYInterstate Light" charset="0"/>
                <a:ea typeface="EYInterstate Light" charset="0"/>
                <a:cs typeface="EYInterstate Light" charset="0"/>
              </a:rPr>
              <a:t>Their bio may also be written in the form of concise bullets:</a:t>
            </a:r>
          </a:p>
          <a:p>
            <a:pPr marL="285750" indent="-285750">
              <a:buFont typeface="Arial" charset="0"/>
              <a:buChar char="•"/>
            </a:pPr>
            <a:r>
              <a:rPr lang="en-US" sz="1400" b="0" i="0" baseline="0" dirty="0">
                <a:latin typeface="EYInterstate Light" charset="0"/>
                <a:ea typeface="EYInterstate Light" charset="0"/>
                <a:cs typeface="EYInterstate Light" charset="0"/>
              </a:rPr>
              <a:t>Describe current role</a:t>
            </a:r>
          </a:p>
          <a:p>
            <a:pPr marL="285750" indent="-285750">
              <a:buFont typeface="Arial" charset="0"/>
              <a:buChar char="•"/>
            </a:pPr>
            <a:r>
              <a:rPr lang="en-US" sz="1400" b="0" i="0" baseline="0" dirty="0">
                <a:latin typeface="EYInterstate Light" charset="0"/>
                <a:ea typeface="EYInterstate Light" charset="0"/>
                <a:cs typeface="EYInterstate Light" charset="0"/>
              </a:rPr>
              <a:t>List areas of expertise</a:t>
            </a:r>
          </a:p>
          <a:p>
            <a:pPr marL="285750" indent="-285750">
              <a:buFont typeface="Arial" charset="0"/>
              <a:buChar char="•"/>
            </a:pPr>
            <a:r>
              <a:rPr lang="en-US" sz="1400" b="0" i="0" baseline="0" dirty="0">
                <a:latin typeface="EYInterstate Light" charset="0"/>
                <a:ea typeface="EYInterstate Light" charset="0"/>
                <a:cs typeface="EYInterstate Light" charset="0"/>
              </a:rPr>
              <a:t>List relevant past experience</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400" b="0" i="0" baseline="0" dirty="0">
              <a:latin typeface="EYInterstate Light" charset="0"/>
              <a:ea typeface="EYInterstate Light" charset="0"/>
              <a:cs typeface="EYInterstate Light" charset="0"/>
            </a:endParaRPr>
          </a:p>
          <a:p>
            <a:pPr marL="285750" indent="-285750">
              <a:buFont typeface="Arial" charset="0"/>
              <a:buChar char="•"/>
            </a:pPr>
            <a:endParaRPr lang="en-US" sz="1400" b="0" i="0" baseline="0" dirty="0">
              <a:latin typeface="EYInterstate Light" charset="0"/>
              <a:ea typeface="EYInterstate Light" charset="0"/>
              <a:cs typeface="EYInterstate Light" charset="0"/>
            </a:endParaRPr>
          </a:p>
        </p:txBody>
      </p:sp>
      <p:sp>
        <p:nvSpPr>
          <p:cNvPr id="13" name="Text Placeholder 12"/>
          <p:cNvSpPr>
            <a:spLocks noGrp="1"/>
          </p:cNvSpPr>
          <p:nvPr>
            <p:ph type="body" sz="quarter" idx="30" hasCustomPrompt="1"/>
          </p:nvPr>
        </p:nvSpPr>
        <p:spPr>
          <a:xfrm>
            <a:off x="1409700" y="1784350"/>
            <a:ext cx="3657600" cy="425450"/>
          </a:xfrm>
          <a:prstGeom prst="rect">
            <a:avLst/>
          </a:prstGeom>
        </p:spPr>
        <p:txBody>
          <a:bodyPr lIns="0" tIns="0" rIns="0" bIns="0"/>
          <a:lstStyle>
            <a:lvl1pPr marL="0" indent="0">
              <a:buNone/>
              <a:defRPr sz="2800">
                <a:latin typeface="EYInterstate" panose="02000503020000020004" pitchFamily="2" charset="0"/>
              </a:defRPr>
            </a:lvl1pPr>
          </a:lstStyle>
          <a:p>
            <a:r>
              <a:rPr lang="en-US" sz="2000" b="0" i="0" dirty="0">
                <a:latin typeface="EYInterstate Light" charset="0"/>
                <a:ea typeface="EYInterstate Light" charset="0"/>
                <a:cs typeface="EYInterstate Light" charset="0"/>
              </a:rPr>
              <a:t>Role or Title</a:t>
            </a:r>
          </a:p>
        </p:txBody>
      </p:sp>
      <p:sp>
        <p:nvSpPr>
          <p:cNvPr id="21" name="Text Placeholder 7"/>
          <p:cNvSpPr>
            <a:spLocks noGrp="1"/>
          </p:cNvSpPr>
          <p:nvPr>
            <p:ph type="body" sz="quarter" idx="31" hasCustomPrompt="1"/>
          </p:nvPr>
        </p:nvSpPr>
        <p:spPr>
          <a:xfrm>
            <a:off x="7124700" y="1409700"/>
            <a:ext cx="3657600" cy="375376"/>
          </a:xfrm>
          <a:prstGeom prst="rect">
            <a:avLst/>
          </a:prstGeom>
        </p:spPr>
        <p:txBody>
          <a:bodyPr lIns="0" tIns="0" rIns="0" bIns="0"/>
          <a:lstStyle>
            <a:lvl1pPr marL="0" indent="0">
              <a:buNone/>
              <a:defRPr sz="20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Name</a:t>
            </a:r>
          </a:p>
        </p:txBody>
      </p:sp>
      <p:sp>
        <p:nvSpPr>
          <p:cNvPr id="22" name="Text Placeholder 12"/>
          <p:cNvSpPr>
            <a:spLocks noGrp="1"/>
          </p:cNvSpPr>
          <p:nvPr>
            <p:ph type="body" sz="quarter" idx="32" hasCustomPrompt="1"/>
          </p:nvPr>
        </p:nvSpPr>
        <p:spPr>
          <a:xfrm>
            <a:off x="7124700" y="1784350"/>
            <a:ext cx="3657600" cy="425450"/>
          </a:xfrm>
          <a:prstGeom prst="rect">
            <a:avLst/>
          </a:prstGeom>
        </p:spPr>
        <p:txBody>
          <a:bodyPr lIns="0" tIns="0" rIns="0" bIns="0"/>
          <a:lstStyle>
            <a:lvl1pPr marL="0" indent="0">
              <a:buNone/>
              <a:defRPr sz="2800">
                <a:latin typeface="EYInterstate" panose="02000503020000020004" pitchFamily="2" charset="0"/>
              </a:defRPr>
            </a:lvl1pPr>
          </a:lstStyle>
          <a:p>
            <a:r>
              <a:rPr lang="en-US" sz="2000" b="0" i="0" dirty="0">
                <a:latin typeface="EYInterstate Light" charset="0"/>
                <a:ea typeface="EYInterstate Light" charset="0"/>
                <a:cs typeface="EYInterstate Light" charset="0"/>
              </a:rPr>
              <a:t>Role or Title</a:t>
            </a:r>
          </a:p>
        </p:txBody>
      </p:sp>
      <p:sp>
        <p:nvSpPr>
          <p:cNvPr id="15" name="Rectangle"/>
          <p:cNvSpPr/>
          <p:nvPr userDrawn="1"/>
        </p:nvSpPr>
        <p:spPr>
          <a:xfrm rot="5400000" flipV="1">
            <a:off x="118746" y="703962"/>
            <a:ext cx="595541"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pic>
        <p:nvPicPr>
          <p:cNvPr id="18" name="Picture 17" descr="See the source image">
            <a:extLst>
              <a:ext uri="{FF2B5EF4-FFF2-40B4-BE49-F238E27FC236}">
                <a16:creationId xmlns:a16="http://schemas.microsoft.com/office/drawing/2014/main" id="{048A42B0-10A6-40F4-8610-FEB0A964398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5833" y="6133132"/>
            <a:ext cx="695638" cy="41953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4">
            <a:extLst>
              <a:ext uri="{FF2B5EF4-FFF2-40B4-BE49-F238E27FC236}">
                <a16:creationId xmlns:a16="http://schemas.microsoft.com/office/drawing/2014/main" id="{24A9F3E9-2D81-4165-A106-7F830CBC664C}"/>
              </a:ext>
            </a:extLst>
          </p:cNvPr>
          <p:cNvGrpSpPr>
            <a:grpSpLocks noChangeAspect="1"/>
          </p:cNvGrpSpPr>
          <p:nvPr userDrawn="1"/>
        </p:nvGrpSpPr>
        <p:grpSpPr bwMode="auto">
          <a:xfrm>
            <a:off x="11509313" y="6234874"/>
            <a:ext cx="233108" cy="239210"/>
            <a:chOff x="7110" y="4004"/>
            <a:chExt cx="191" cy="196"/>
          </a:xfrm>
        </p:grpSpPr>
        <p:sp>
          <p:nvSpPr>
            <p:cNvPr id="20" name="Freeform 5">
              <a:extLst>
                <a:ext uri="{FF2B5EF4-FFF2-40B4-BE49-F238E27FC236}">
                  <a16:creationId xmlns:a16="http://schemas.microsoft.com/office/drawing/2014/main" id="{B85DACAA-46F5-41C9-B1D8-6C8A12C8DE53}"/>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3" name="Freeform 6">
              <a:extLst>
                <a:ext uri="{FF2B5EF4-FFF2-40B4-BE49-F238E27FC236}">
                  <a16:creationId xmlns:a16="http://schemas.microsoft.com/office/drawing/2014/main" id="{23458FA4-4BD1-4ED4-9B74-F73FC2228366}"/>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4" name="Freeform 7">
              <a:extLst>
                <a:ext uri="{FF2B5EF4-FFF2-40B4-BE49-F238E27FC236}">
                  <a16:creationId xmlns:a16="http://schemas.microsoft.com/office/drawing/2014/main" id="{7A448930-CBAB-4F11-81E7-203E2475A07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2521750973"/>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ange Bumper">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gradFill flip="none" rotWithShape="1">
            <a:gsLst>
              <a:gs pos="0">
                <a:srgbClr val="1B2B2C"/>
              </a:gs>
              <a:gs pos="100000">
                <a:srgbClr val="8286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7"/>
          <p:cNvSpPr>
            <a:spLocks noGrp="1"/>
          </p:cNvSpPr>
          <p:nvPr>
            <p:ph type="body" sz="quarter" idx="13" hasCustomPrompt="1"/>
          </p:nvPr>
        </p:nvSpPr>
        <p:spPr>
          <a:xfrm>
            <a:off x="601004" y="3314700"/>
            <a:ext cx="5562600" cy="455613"/>
          </a:xfrm>
          <a:prstGeom prst="rect">
            <a:avLst/>
          </a:prstGeom>
        </p:spPr>
        <p:txBody>
          <a:bodyPr lIns="0" tIns="0" rIns="0" bIns="0"/>
          <a:lstStyle>
            <a:lvl1pPr marL="0" indent="0">
              <a:buNone/>
              <a:defRPr sz="3600" b="0" i="0">
                <a:solidFill>
                  <a:schemeClr val="bg1"/>
                </a:solidFill>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8" name="Text Placeholder 7"/>
          <p:cNvSpPr>
            <a:spLocks noGrp="1"/>
          </p:cNvSpPr>
          <p:nvPr>
            <p:ph type="body" sz="quarter" idx="14" hasCustomPrompt="1"/>
          </p:nvPr>
        </p:nvSpPr>
        <p:spPr>
          <a:xfrm>
            <a:off x="601004" y="3886993"/>
            <a:ext cx="5562600" cy="1180307"/>
          </a:xfrm>
          <a:prstGeom prst="rect">
            <a:avLst/>
          </a:prstGeom>
        </p:spPr>
        <p:txBody>
          <a:bodyPr lIns="0" tIns="0" rIns="0" bIns="0"/>
          <a:lstStyle>
            <a:lvl1pPr marL="0" indent="0">
              <a:lnSpc>
                <a:spcPts val="2400"/>
              </a:lnSpc>
              <a:buNone/>
              <a:defRPr sz="2000" b="0" i="0">
                <a:solidFill>
                  <a:schemeClr val="bg1"/>
                </a:solidFill>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Write short, punchy text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pic>
        <p:nvPicPr>
          <p:cNvPr id="15" name="Picture 1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499455" y="6236335"/>
            <a:ext cx="234596" cy="240028"/>
          </a:xfrm>
          <a:prstGeom prst="rect">
            <a:avLst/>
          </a:prstGeom>
          <a:noFill/>
          <a:ln>
            <a:noFill/>
          </a:ln>
        </p:spPr>
      </p:pic>
      <p:sp>
        <p:nvSpPr>
          <p:cNvPr id="12" name="Rectangle"/>
          <p:cNvSpPr/>
          <p:nvPr userDrawn="1"/>
        </p:nvSpPr>
        <p:spPr>
          <a:xfrm rot="5400000" flipV="1">
            <a:off x="-497884" y="4196520"/>
            <a:ext cx="1828800"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spTree>
    <p:extLst>
      <p:ext uri="{BB962C8B-B14F-4D97-AF65-F5344CB8AC3E}">
        <p14:creationId xmlns:p14="http://schemas.microsoft.com/office/powerpoint/2010/main" val="997003767"/>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line">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1" name="Text Placeholder 7"/>
          <p:cNvSpPr>
            <a:spLocks noGrp="1"/>
          </p:cNvSpPr>
          <p:nvPr>
            <p:ph type="body" sz="quarter" idx="13" hasCustomPrompt="1"/>
          </p:nvPr>
        </p:nvSpPr>
        <p:spPr>
          <a:xfrm>
            <a:off x="457200" y="3314700"/>
            <a:ext cx="5562600" cy="455613"/>
          </a:xfrm>
          <a:prstGeom prst="rect">
            <a:avLst/>
          </a:prstGeom>
        </p:spPr>
        <p:txBody>
          <a:bodyPr lIns="0" tIns="0" rIns="0" bIns="0"/>
          <a:lstStyle>
            <a:lvl1pPr marL="0" indent="0">
              <a:buNone/>
              <a:defRPr sz="3600" b="1" i="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8" name="Text Placeholder 7"/>
          <p:cNvSpPr>
            <a:spLocks noGrp="1"/>
          </p:cNvSpPr>
          <p:nvPr>
            <p:ph type="body" sz="quarter" idx="14" hasCustomPrompt="1"/>
          </p:nvPr>
        </p:nvSpPr>
        <p:spPr>
          <a:xfrm>
            <a:off x="457200" y="3886993"/>
            <a:ext cx="5562600" cy="1180307"/>
          </a:xfrm>
          <a:prstGeom prst="rect">
            <a:avLst/>
          </a:prstGeom>
        </p:spPr>
        <p:txBody>
          <a:bodyPr lIns="0" tIns="0" rIns="0" bIns="0"/>
          <a:lstStyle>
            <a:lvl1pPr marL="0" indent="0">
              <a:lnSpc>
                <a:spcPts val="2400"/>
              </a:lnSpc>
              <a:buNone/>
              <a:defRPr sz="20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Write short, punchy text here. Aim for 2-3 sentences to concisely communicate your point. </a:t>
            </a:r>
            <a:r>
              <a:rPr lang="en-US" dirty="0" err="1"/>
              <a:t>Lorem</a:t>
            </a:r>
            <a:r>
              <a:rPr lang="en-US" dirty="0"/>
              <a:t> ipsum dolor sit </a:t>
            </a:r>
            <a:r>
              <a:rPr lang="en-US" dirty="0" err="1"/>
              <a:t>amet</a:t>
            </a:r>
            <a:r>
              <a:rPr lang="en-US" dirty="0"/>
              <a:t>, </a:t>
            </a:r>
            <a:r>
              <a:rPr lang="en-US" dirty="0" err="1"/>
              <a:t>consectetur</a:t>
            </a:r>
            <a:r>
              <a:rPr lang="en-US" dirty="0"/>
              <a:t>.</a:t>
            </a:r>
          </a:p>
        </p:txBody>
      </p:sp>
      <p:sp>
        <p:nvSpPr>
          <p:cNvPr id="14"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kern="1200" cap="none" spc="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b="0" i="0" smtClean="0">
                <a:latin typeface="EYInterstate Light" charset="0"/>
                <a:ea typeface="EYInterstate Light" charset="0"/>
                <a:cs typeface="EYInterstate Light" charset="0"/>
              </a:rPr>
              <a:pPr/>
              <a:t>‹#›</a:t>
            </a:fld>
            <a:endParaRPr lang="uk-UA" b="0" i="0" dirty="0">
              <a:latin typeface="EYInterstate Light" charset="0"/>
              <a:ea typeface="EYInterstate Light" charset="0"/>
              <a:cs typeface="EYInterstate Light" charset="0"/>
            </a:endParaRPr>
          </a:p>
        </p:txBody>
      </p:sp>
      <p:grpSp>
        <p:nvGrpSpPr>
          <p:cNvPr id="9" name="Group 4">
            <a:extLst>
              <a:ext uri="{FF2B5EF4-FFF2-40B4-BE49-F238E27FC236}">
                <a16:creationId xmlns:a16="http://schemas.microsoft.com/office/drawing/2014/main" id="{6465B3A1-8C36-4380-9DB2-AB8C09E9008B}"/>
              </a:ext>
            </a:extLst>
          </p:cNvPr>
          <p:cNvGrpSpPr>
            <a:grpSpLocks noChangeAspect="1"/>
          </p:cNvGrpSpPr>
          <p:nvPr userDrawn="1"/>
        </p:nvGrpSpPr>
        <p:grpSpPr bwMode="auto">
          <a:xfrm>
            <a:off x="11509313" y="6234874"/>
            <a:ext cx="233108" cy="239210"/>
            <a:chOff x="7110" y="4004"/>
            <a:chExt cx="191" cy="196"/>
          </a:xfrm>
        </p:grpSpPr>
        <p:sp>
          <p:nvSpPr>
            <p:cNvPr id="13" name="Freeform 5">
              <a:extLst>
                <a:ext uri="{FF2B5EF4-FFF2-40B4-BE49-F238E27FC236}">
                  <a16:creationId xmlns:a16="http://schemas.microsoft.com/office/drawing/2014/main" id="{99CFACDD-ED14-459F-91B9-9BF91881420B}"/>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5" name="Freeform 6">
              <a:extLst>
                <a:ext uri="{FF2B5EF4-FFF2-40B4-BE49-F238E27FC236}">
                  <a16:creationId xmlns:a16="http://schemas.microsoft.com/office/drawing/2014/main" id="{A47EEEE8-CD5A-4CC1-976F-B93FFEEEEAC5}"/>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7">
              <a:extLst>
                <a:ext uri="{FF2B5EF4-FFF2-40B4-BE49-F238E27FC236}">
                  <a16:creationId xmlns:a16="http://schemas.microsoft.com/office/drawing/2014/main" id="{A9AA8C6E-C654-473E-9C19-300A61EBCB53}"/>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258203047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Text Placeholder 7"/>
          <p:cNvSpPr>
            <a:spLocks noGrp="1"/>
          </p:cNvSpPr>
          <p:nvPr>
            <p:ph type="body" sz="quarter" idx="17" hasCustomPrompt="1"/>
          </p:nvPr>
        </p:nvSpPr>
        <p:spPr>
          <a:xfrm>
            <a:off x="457200" y="1409700"/>
            <a:ext cx="3657600" cy="375376"/>
          </a:xfrm>
          <a:prstGeom prst="rect">
            <a:avLst/>
          </a:prstGeom>
        </p:spPr>
        <p:txBody>
          <a:bodyPr lIns="0" tIns="0" rIns="0" bIns="0"/>
          <a:lstStyle>
            <a:lvl1pPr marL="0" indent="0">
              <a:buNone/>
              <a:defRPr sz="20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11" name="Text Placeholder 7"/>
          <p:cNvSpPr>
            <a:spLocks noGrp="1"/>
          </p:cNvSpPr>
          <p:nvPr>
            <p:ph type="body" sz="quarter" idx="18" hasCustomPrompt="1"/>
          </p:nvPr>
        </p:nvSpPr>
        <p:spPr>
          <a:xfrm>
            <a:off x="457200" y="1785076"/>
            <a:ext cx="3657600" cy="1180307"/>
          </a:xfrm>
          <a:prstGeom prst="rect">
            <a:avLst/>
          </a:prstGeom>
        </p:spPr>
        <p:txBody>
          <a:bodyPr lIns="0" tIns="0" rIns="0" bIns="0"/>
          <a:lstStyle>
            <a:lvl1pPr marL="0" marR="0" indent="0" algn="l" defTabSz="914400" rtl="0" eaLnBrk="1" fontAlgn="auto" latinLnBrk="0" hangingPunct="1">
              <a:lnSpc>
                <a:spcPts val="2400"/>
              </a:lnSpc>
              <a:spcBef>
                <a:spcPts val="1000"/>
              </a:spcBef>
              <a:spcAft>
                <a:spcPts val="0"/>
              </a:spcAft>
              <a:buClrTx/>
              <a:buSzTx/>
              <a:buFont typeface="Arial"/>
              <a:buNone/>
              <a:tabLst/>
              <a:defRPr sz="16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marL="0" marR="0" lvl="0" indent="0" algn="l" defTabSz="914400" rtl="0" eaLnBrk="1" fontAlgn="auto" latinLnBrk="0" hangingPunct="1">
              <a:lnSpc>
                <a:spcPts val="2400"/>
              </a:lnSpc>
              <a:spcBef>
                <a:spcPts val="1000"/>
              </a:spcBef>
              <a:spcAft>
                <a:spcPts val="0"/>
              </a:spcAft>
              <a:buClrTx/>
              <a:buSzTx/>
              <a:buFont typeface="Arial"/>
              <a:buNone/>
              <a:tabLst/>
              <a:defRPr/>
            </a:pPr>
            <a:r>
              <a:rPr lang="en-US" dirty="0"/>
              <a:t>Write a short description here. Aim </a:t>
            </a:r>
            <a:br>
              <a:rPr lang="en-US" dirty="0"/>
            </a:br>
            <a:r>
              <a:rPr lang="en-US" dirty="0"/>
              <a:t>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14" name="Picture Placeholder 2"/>
          <p:cNvSpPr>
            <a:spLocks noGrp="1"/>
          </p:cNvSpPr>
          <p:nvPr>
            <p:ph type="pic" sz="quarter" idx="16"/>
          </p:nvPr>
        </p:nvSpPr>
        <p:spPr>
          <a:xfrm>
            <a:off x="4267200" y="419100"/>
            <a:ext cx="7461745" cy="4648200"/>
          </a:xfrm>
          <a:prstGeom prst="rect">
            <a:avLst/>
          </a:prstGeom>
        </p:spPr>
        <p:txBody>
          <a:bodyPr/>
          <a:lstStyle>
            <a:lvl1pPr>
              <a:defRPr>
                <a:latin typeface="EYInterstate" panose="02000503020000020004" pitchFamily="2" charset="0"/>
              </a:defRPr>
            </a:lvl1pPr>
          </a:lstStyle>
          <a:p>
            <a:endParaRPr lang="en-US" dirty="0"/>
          </a:p>
        </p:txBody>
      </p:sp>
      <p:sp>
        <p:nvSpPr>
          <p:cNvPr id="12"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SLIDE TITLE</a:t>
            </a:r>
            <a:endParaRPr lang="en-US" dirty="0"/>
          </a:p>
        </p:txBody>
      </p:sp>
      <p:sp>
        <p:nvSpPr>
          <p:cNvPr id="15"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b="0" i="0" kern="1200" cap="none" spc="0">
                <a:solidFill>
                  <a:srgbClr val="FFFFFF"/>
                </a:solidFill>
                <a:latin typeface="EYInterstate" charset="0"/>
                <a:ea typeface="EYInterstate" charset="0"/>
                <a:cs typeface="EYInterstat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b="0" i="0" smtClean="0">
                <a:solidFill>
                  <a:schemeClr val="bg1"/>
                </a:solidFill>
                <a:latin typeface="EYInterstate Light" charset="0"/>
                <a:ea typeface="EYInterstate Light" charset="0"/>
                <a:cs typeface="EYInterstate Light" charset="0"/>
              </a:rPr>
              <a:pPr/>
              <a:t>‹#›</a:t>
            </a:fld>
            <a:endParaRPr lang="uk-UA" b="0" i="0" dirty="0">
              <a:solidFill>
                <a:schemeClr val="bg1"/>
              </a:solidFill>
              <a:latin typeface="EYInterstate Light" charset="0"/>
              <a:ea typeface="EYInterstate Light" charset="0"/>
              <a:cs typeface="EYInterstate Light" charset="0"/>
            </a:endParaRPr>
          </a:p>
        </p:txBody>
      </p:sp>
      <p:pic>
        <p:nvPicPr>
          <p:cNvPr id="9" name="Picture 8" descr="See the source image">
            <a:extLst>
              <a:ext uri="{FF2B5EF4-FFF2-40B4-BE49-F238E27FC236}">
                <a16:creationId xmlns:a16="http://schemas.microsoft.com/office/drawing/2014/main" id="{47A346E1-2087-4D1A-89D3-20FD3621F55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5833" y="6133132"/>
            <a:ext cx="695638" cy="41953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4">
            <a:extLst>
              <a:ext uri="{FF2B5EF4-FFF2-40B4-BE49-F238E27FC236}">
                <a16:creationId xmlns:a16="http://schemas.microsoft.com/office/drawing/2014/main" id="{D3511C39-5E82-443C-9298-BDF777E151E5}"/>
              </a:ext>
            </a:extLst>
          </p:cNvPr>
          <p:cNvGrpSpPr>
            <a:grpSpLocks noChangeAspect="1"/>
          </p:cNvGrpSpPr>
          <p:nvPr userDrawn="1"/>
        </p:nvGrpSpPr>
        <p:grpSpPr bwMode="auto">
          <a:xfrm>
            <a:off x="11509313" y="6234874"/>
            <a:ext cx="233108" cy="239210"/>
            <a:chOff x="7110" y="4004"/>
            <a:chExt cx="191" cy="196"/>
          </a:xfrm>
        </p:grpSpPr>
        <p:sp>
          <p:nvSpPr>
            <p:cNvPr id="17" name="Freeform 5">
              <a:extLst>
                <a:ext uri="{FF2B5EF4-FFF2-40B4-BE49-F238E27FC236}">
                  <a16:creationId xmlns:a16="http://schemas.microsoft.com/office/drawing/2014/main" id="{FE9D73C8-7784-4680-992E-52600F9952D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8" name="Freeform 6">
              <a:extLst>
                <a:ext uri="{FF2B5EF4-FFF2-40B4-BE49-F238E27FC236}">
                  <a16:creationId xmlns:a16="http://schemas.microsoft.com/office/drawing/2014/main" id="{1191BE81-1BA3-4652-9317-FF7E598EB99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9" name="Freeform 7">
              <a:extLst>
                <a:ext uri="{FF2B5EF4-FFF2-40B4-BE49-F238E27FC236}">
                  <a16:creationId xmlns:a16="http://schemas.microsoft.com/office/drawing/2014/main" id="{96F33C85-90A8-42D2-B368-2C0A1C4ACEB1}"/>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mp; Image">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Text Placeholder 7"/>
          <p:cNvSpPr>
            <a:spLocks noGrp="1"/>
          </p:cNvSpPr>
          <p:nvPr>
            <p:ph type="body" sz="quarter" idx="17" hasCustomPrompt="1"/>
          </p:nvPr>
        </p:nvSpPr>
        <p:spPr>
          <a:xfrm>
            <a:off x="457200" y="1409700"/>
            <a:ext cx="3657600" cy="375376"/>
          </a:xfrm>
          <a:prstGeom prst="rect">
            <a:avLst/>
          </a:prstGeom>
        </p:spPr>
        <p:txBody>
          <a:bodyPr lIns="0" tIns="0" rIns="0" bIns="0"/>
          <a:lstStyle>
            <a:lvl1pPr marL="0" indent="0">
              <a:buNone/>
              <a:defRPr sz="20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11" name="Text Placeholder 7"/>
          <p:cNvSpPr>
            <a:spLocks noGrp="1"/>
          </p:cNvSpPr>
          <p:nvPr>
            <p:ph type="body" sz="quarter" idx="18" hasCustomPrompt="1"/>
          </p:nvPr>
        </p:nvSpPr>
        <p:spPr>
          <a:xfrm>
            <a:off x="457200" y="1785076"/>
            <a:ext cx="3657600" cy="1180307"/>
          </a:xfrm>
          <a:prstGeom prst="rect">
            <a:avLst/>
          </a:prstGeom>
        </p:spPr>
        <p:txBody>
          <a:bodyPr lIns="0" tIns="0" rIns="0" bIns="0"/>
          <a:lstStyle>
            <a:lvl1pPr marL="0" marR="0" indent="0" algn="l" defTabSz="914400" rtl="0" eaLnBrk="1" fontAlgn="auto" latinLnBrk="0" hangingPunct="1">
              <a:lnSpc>
                <a:spcPts val="2400"/>
              </a:lnSpc>
              <a:spcBef>
                <a:spcPts val="1000"/>
              </a:spcBef>
              <a:spcAft>
                <a:spcPts val="0"/>
              </a:spcAft>
              <a:buClrTx/>
              <a:buSzTx/>
              <a:buFont typeface="Arial"/>
              <a:buNone/>
              <a:tabLst/>
              <a:defRPr sz="1600" b="0" i="0" baseline="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marL="0" marR="0" lvl="0" indent="0" algn="l" defTabSz="914400" rtl="0" eaLnBrk="1" fontAlgn="auto" latinLnBrk="0" hangingPunct="1">
              <a:lnSpc>
                <a:spcPts val="2400"/>
              </a:lnSpc>
              <a:spcBef>
                <a:spcPts val="1000"/>
              </a:spcBef>
              <a:spcAft>
                <a:spcPts val="0"/>
              </a:spcAft>
              <a:buClrTx/>
              <a:buSzTx/>
              <a:buFont typeface="Arial"/>
              <a:buNone/>
              <a:tabLst/>
              <a:defRPr/>
            </a:pPr>
            <a:r>
              <a:rPr lang="en-US" dirty="0"/>
              <a:t>Write a short description here. Aim </a:t>
            </a:r>
            <a:br>
              <a:rPr lang="en-US" dirty="0"/>
            </a:br>
            <a:r>
              <a:rPr lang="en-US" dirty="0"/>
              <a:t>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14" name="Picture Placeholder 2"/>
          <p:cNvSpPr>
            <a:spLocks noGrp="1"/>
          </p:cNvSpPr>
          <p:nvPr>
            <p:ph type="pic" sz="quarter" idx="16"/>
          </p:nvPr>
        </p:nvSpPr>
        <p:spPr>
          <a:xfrm>
            <a:off x="4267200" y="419100"/>
            <a:ext cx="7461745" cy="4648200"/>
          </a:xfrm>
          <a:prstGeom prst="rect">
            <a:avLst/>
          </a:prstGeom>
        </p:spPr>
        <p:txBody>
          <a:bodyPr/>
          <a:lstStyle>
            <a:lvl1pPr>
              <a:defRPr>
                <a:latin typeface="EYInterstate" panose="02000503020000020004" pitchFamily="2" charset="0"/>
              </a:defRPr>
            </a:lvl1pPr>
          </a:lstStyle>
          <a:p>
            <a:endParaRPr lang="en-US" dirty="0"/>
          </a:p>
        </p:txBody>
      </p:sp>
      <p:sp>
        <p:nvSpPr>
          <p:cNvPr id="12"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SLIDE TITLE</a:t>
            </a:r>
            <a:endParaRPr lang="en-US" dirty="0"/>
          </a:p>
        </p:txBody>
      </p:sp>
      <p:sp>
        <p:nvSpPr>
          <p:cNvPr id="15"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b="0" i="0" kern="1200" cap="none" spc="0">
                <a:solidFill>
                  <a:srgbClr val="FFFFFF"/>
                </a:solidFill>
                <a:latin typeface="EYInterstate" charset="0"/>
                <a:ea typeface="EYInterstate" charset="0"/>
                <a:cs typeface="EYInterstat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b="0" i="0" smtClean="0">
                <a:solidFill>
                  <a:schemeClr val="bg1"/>
                </a:solidFill>
                <a:latin typeface="EYInterstate Light" charset="0"/>
                <a:ea typeface="EYInterstate Light" charset="0"/>
                <a:cs typeface="EYInterstate Light" charset="0"/>
              </a:rPr>
              <a:pPr/>
              <a:t>‹#›</a:t>
            </a:fld>
            <a:endParaRPr lang="uk-UA" b="0" i="0" dirty="0">
              <a:solidFill>
                <a:schemeClr val="bg1"/>
              </a:solidFill>
              <a:latin typeface="EYInterstate Light" charset="0"/>
              <a:ea typeface="EYInterstate Light" charset="0"/>
              <a:cs typeface="EYInterstate Light" charset="0"/>
            </a:endParaRPr>
          </a:p>
        </p:txBody>
      </p:sp>
      <p:grpSp>
        <p:nvGrpSpPr>
          <p:cNvPr id="16" name="Group 4">
            <a:extLst>
              <a:ext uri="{FF2B5EF4-FFF2-40B4-BE49-F238E27FC236}">
                <a16:creationId xmlns:a16="http://schemas.microsoft.com/office/drawing/2014/main" id="{CBCC7889-0DC7-4216-A4E3-F0F3C35153CE}"/>
              </a:ext>
            </a:extLst>
          </p:cNvPr>
          <p:cNvGrpSpPr>
            <a:grpSpLocks noChangeAspect="1"/>
          </p:cNvGrpSpPr>
          <p:nvPr userDrawn="1"/>
        </p:nvGrpSpPr>
        <p:grpSpPr bwMode="auto">
          <a:xfrm>
            <a:off x="11509313" y="6234874"/>
            <a:ext cx="233108" cy="239210"/>
            <a:chOff x="7110" y="4004"/>
            <a:chExt cx="191" cy="196"/>
          </a:xfrm>
        </p:grpSpPr>
        <p:sp>
          <p:nvSpPr>
            <p:cNvPr id="17" name="Freeform 5">
              <a:extLst>
                <a:ext uri="{FF2B5EF4-FFF2-40B4-BE49-F238E27FC236}">
                  <a16:creationId xmlns:a16="http://schemas.microsoft.com/office/drawing/2014/main" id="{94FDFF91-DA9D-41FF-8DA9-DC94641C5081}"/>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8" name="Freeform 6">
              <a:extLst>
                <a:ext uri="{FF2B5EF4-FFF2-40B4-BE49-F238E27FC236}">
                  <a16:creationId xmlns:a16="http://schemas.microsoft.com/office/drawing/2014/main" id="{BC7515A2-2FD5-4642-A5D0-122103C25B8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9" name="Freeform 7">
              <a:extLst>
                <a:ext uri="{FF2B5EF4-FFF2-40B4-BE49-F238E27FC236}">
                  <a16:creationId xmlns:a16="http://schemas.microsoft.com/office/drawing/2014/main" id="{29333608-B148-4B37-8D89-B775A9AB9B5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9089055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amp; Image">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Text Placeholder 7"/>
          <p:cNvSpPr>
            <a:spLocks noGrp="1"/>
          </p:cNvSpPr>
          <p:nvPr>
            <p:ph type="body" sz="quarter" idx="17" hasCustomPrompt="1"/>
          </p:nvPr>
        </p:nvSpPr>
        <p:spPr>
          <a:xfrm>
            <a:off x="457200" y="1409700"/>
            <a:ext cx="3657600" cy="375376"/>
          </a:xfrm>
          <a:prstGeom prst="rect">
            <a:avLst/>
          </a:prstGeom>
        </p:spPr>
        <p:txBody>
          <a:bodyPr lIns="0" tIns="0" rIns="0" bIns="0"/>
          <a:lstStyle>
            <a:lvl1pPr marL="0" indent="0">
              <a:buNone/>
              <a:defRPr sz="20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14" name="Picture Placeholder 2"/>
          <p:cNvSpPr>
            <a:spLocks noGrp="1"/>
          </p:cNvSpPr>
          <p:nvPr>
            <p:ph type="pic" sz="quarter" idx="16"/>
          </p:nvPr>
        </p:nvSpPr>
        <p:spPr>
          <a:xfrm>
            <a:off x="4267200" y="419100"/>
            <a:ext cx="7461745" cy="4648200"/>
          </a:xfrm>
          <a:prstGeom prst="rect">
            <a:avLst/>
          </a:prstGeom>
        </p:spPr>
        <p:txBody>
          <a:bodyPr/>
          <a:lstStyle>
            <a:lvl1pPr>
              <a:defRPr>
                <a:latin typeface="EYInterstate" panose="02000503020000020004" pitchFamily="2" charset="0"/>
              </a:defRPr>
            </a:lvl1pPr>
          </a:lstStyle>
          <a:p>
            <a:endParaRPr lang="en-US" dirty="0"/>
          </a:p>
        </p:txBody>
      </p:sp>
      <p:sp>
        <p:nvSpPr>
          <p:cNvPr id="12"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SLIDE TITLE</a:t>
            </a:r>
            <a:endParaRPr lang="en-US" dirty="0"/>
          </a:p>
        </p:txBody>
      </p:sp>
      <p:sp>
        <p:nvSpPr>
          <p:cNvPr id="6" name="Text Placeholder 5"/>
          <p:cNvSpPr>
            <a:spLocks noGrp="1"/>
          </p:cNvSpPr>
          <p:nvPr>
            <p:ph type="body" sz="quarter" idx="19" hasCustomPrompt="1"/>
          </p:nvPr>
        </p:nvSpPr>
        <p:spPr>
          <a:xfrm>
            <a:off x="457200" y="1784350"/>
            <a:ext cx="3657600" cy="4235450"/>
          </a:xfrm>
          <a:prstGeom prst="rect">
            <a:avLst/>
          </a:prstGeom>
        </p:spPr>
        <p:txBody>
          <a:bodyPr/>
          <a:lstStyle>
            <a:lvl1pPr marL="0" indent="0">
              <a:lnSpc>
                <a:spcPts val="2000"/>
              </a:lnSpc>
              <a:buFontTx/>
              <a:buNone/>
              <a:defRPr lang="en-US" b="0" i="0" smtClean="0">
                <a:effectLst/>
                <a:latin typeface="EYInterstate" panose="02000503020000020004" pitchFamily="2"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Write a longer description here. Communicate your points concisely, and do not exceed this </a:t>
            </a:r>
            <a:br>
              <a:rPr lang="en-US" dirty="0"/>
            </a:br>
            <a:r>
              <a:rPr lang="en-US" dirty="0"/>
              <a:t>text box.</a:t>
            </a:r>
          </a:p>
          <a:p>
            <a:pPr lvl="0"/>
            <a:r>
              <a:rPr lang="en-US" b="0" i="0" dirty="0" err="1">
                <a:solidFill>
                  <a:srgbClr val="000000"/>
                </a:solidFill>
                <a:effectLst/>
                <a:latin typeface="Open Sans" charset="0"/>
              </a:rPr>
              <a:t>Lorem</a:t>
            </a:r>
            <a:r>
              <a:rPr lang="en-US" b="0" i="0" dirty="0">
                <a:solidFill>
                  <a:srgbClr val="000000"/>
                </a:solidFill>
                <a:effectLst/>
                <a:latin typeface="Open Sans" charset="0"/>
              </a:rPr>
              <a:t> </a:t>
            </a:r>
            <a:r>
              <a:rPr lang="en-US" b="0" i="0" dirty="0" err="1">
                <a:solidFill>
                  <a:srgbClr val="000000"/>
                </a:solidFill>
                <a:effectLst/>
                <a:latin typeface="Open Sans" charset="0"/>
              </a:rPr>
              <a:t>ipsum</a:t>
            </a:r>
            <a:r>
              <a:rPr lang="en-US" b="0" i="0" dirty="0">
                <a:solidFill>
                  <a:srgbClr val="000000"/>
                </a:solidFill>
                <a:effectLst/>
                <a:latin typeface="Open Sans" charset="0"/>
              </a:rPr>
              <a:t> dolor sit </a:t>
            </a:r>
            <a:r>
              <a:rPr lang="en-US" b="0" i="0" dirty="0" err="1">
                <a:solidFill>
                  <a:srgbClr val="000000"/>
                </a:solidFill>
                <a:effectLst/>
                <a:latin typeface="Open Sans" charset="0"/>
              </a:rPr>
              <a:t>amet</a:t>
            </a:r>
            <a:r>
              <a:rPr lang="en-US" b="0" i="0" dirty="0">
                <a:solidFill>
                  <a:srgbClr val="000000"/>
                </a:solidFill>
                <a:effectLst/>
                <a:latin typeface="Open Sans" charset="0"/>
              </a:rPr>
              <a:t>, </a:t>
            </a:r>
            <a:r>
              <a:rPr lang="en-US" b="0" i="0" dirty="0" err="1">
                <a:solidFill>
                  <a:srgbClr val="000000"/>
                </a:solidFill>
                <a:effectLst/>
                <a:latin typeface="Open Sans" charset="0"/>
              </a:rPr>
              <a:t>consectetur</a:t>
            </a:r>
            <a:r>
              <a:rPr lang="en-US" b="0" i="0" dirty="0">
                <a:solidFill>
                  <a:srgbClr val="000000"/>
                </a:solidFill>
                <a:effectLst/>
                <a:latin typeface="Open Sans" charset="0"/>
              </a:rPr>
              <a:t> </a:t>
            </a:r>
            <a:r>
              <a:rPr lang="en-US" b="0" i="0" dirty="0" err="1">
                <a:solidFill>
                  <a:srgbClr val="000000"/>
                </a:solidFill>
                <a:effectLst/>
                <a:latin typeface="Open Sans" charset="0"/>
              </a:rPr>
              <a:t>adipiscing</a:t>
            </a:r>
            <a:r>
              <a:rPr lang="en-US" b="0" i="0" dirty="0">
                <a:solidFill>
                  <a:srgbClr val="000000"/>
                </a:solidFill>
                <a:effectLst/>
                <a:latin typeface="Open Sans" charset="0"/>
              </a:rPr>
              <a:t> </a:t>
            </a:r>
            <a:r>
              <a:rPr lang="en-US" b="0" i="0" dirty="0" err="1">
                <a:solidFill>
                  <a:srgbClr val="000000"/>
                </a:solidFill>
                <a:effectLst/>
                <a:latin typeface="Open Sans" charset="0"/>
              </a:rPr>
              <a:t>elit</a:t>
            </a:r>
            <a:r>
              <a:rPr lang="en-US" b="0" i="0" dirty="0">
                <a:solidFill>
                  <a:srgbClr val="000000"/>
                </a:solidFill>
                <a:effectLst/>
                <a:latin typeface="Open Sans" charset="0"/>
              </a:rPr>
              <a:t>. </a:t>
            </a:r>
            <a:r>
              <a:rPr lang="en-US" b="0" i="0" dirty="0" err="1">
                <a:solidFill>
                  <a:srgbClr val="000000"/>
                </a:solidFill>
                <a:effectLst/>
                <a:latin typeface="Open Sans" charset="0"/>
              </a:rPr>
              <a:t>Proin</a:t>
            </a:r>
            <a:r>
              <a:rPr lang="en-US" b="0" i="0" dirty="0">
                <a:solidFill>
                  <a:srgbClr val="000000"/>
                </a:solidFill>
                <a:effectLst/>
                <a:latin typeface="Open Sans" charset="0"/>
              </a:rPr>
              <a:t> </a:t>
            </a:r>
            <a:r>
              <a:rPr lang="en-US" b="0" i="0" dirty="0" err="1">
                <a:solidFill>
                  <a:srgbClr val="000000"/>
                </a:solidFill>
                <a:effectLst/>
                <a:latin typeface="Open Sans" charset="0"/>
              </a:rPr>
              <a:t>vestibulum</a:t>
            </a:r>
            <a:r>
              <a:rPr lang="en-US" b="0" i="0" dirty="0">
                <a:solidFill>
                  <a:srgbClr val="000000"/>
                </a:solidFill>
                <a:effectLst/>
                <a:latin typeface="Open Sans" charset="0"/>
              </a:rPr>
              <a:t> et </a:t>
            </a:r>
            <a:r>
              <a:rPr lang="en-US" b="0" i="0" dirty="0" err="1">
                <a:solidFill>
                  <a:srgbClr val="000000"/>
                </a:solidFill>
                <a:effectLst/>
                <a:latin typeface="Open Sans" charset="0"/>
              </a:rPr>
              <a:t>sem</a:t>
            </a:r>
            <a:r>
              <a:rPr lang="en-US" b="0" i="0" dirty="0">
                <a:solidFill>
                  <a:srgbClr val="000000"/>
                </a:solidFill>
                <a:effectLst/>
                <a:latin typeface="Open Sans" charset="0"/>
              </a:rPr>
              <a:t> </a:t>
            </a:r>
            <a:r>
              <a:rPr lang="en-US" b="0" i="0" dirty="0" err="1">
                <a:solidFill>
                  <a:srgbClr val="000000"/>
                </a:solidFill>
                <a:effectLst/>
                <a:latin typeface="Open Sans" charset="0"/>
              </a:rPr>
              <a:t>eu</a:t>
            </a:r>
            <a:r>
              <a:rPr lang="en-US" b="0" i="0" dirty="0">
                <a:solidFill>
                  <a:srgbClr val="000000"/>
                </a:solidFill>
                <a:effectLst/>
                <a:latin typeface="Open Sans" charset="0"/>
              </a:rPr>
              <a:t> </a:t>
            </a:r>
            <a:r>
              <a:rPr lang="en-US" b="0" i="0" dirty="0" err="1">
                <a:solidFill>
                  <a:srgbClr val="000000"/>
                </a:solidFill>
                <a:effectLst/>
                <a:latin typeface="Open Sans" charset="0"/>
              </a:rPr>
              <a:t>laoreet</a:t>
            </a:r>
            <a:r>
              <a:rPr lang="en-US" b="0" i="0" dirty="0">
                <a:solidFill>
                  <a:srgbClr val="000000"/>
                </a:solidFill>
                <a:effectLst/>
                <a:latin typeface="Open Sans" charset="0"/>
              </a:rPr>
              <a:t>. </a:t>
            </a:r>
            <a:r>
              <a:rPr lang="en-US" b="0" i="0" dirty="0" err="1">
                <a:solidFill>
                  <a:srgbClr val="000000"/>
                </a:solidFill>
                <a:effectLst/>
                <a:latin typeface="Open Sans" charset="0"/>
              </a:rPr>
              <a:t>Sed</a:t>
            </a:r>
            <a:r>
              <a:rPr lang="en-US" b="0" i="0" dirty="0">
                <a:solidFill>
                  <a:srgbClr val="000000"/>
                </a:solidFill>
                <a:effectLst/>
                <a:latin typeface="Open Sans" charset="0"/>
              </a:rPr>
              <a:t> </a:t>
            </a:r>
            <a:r>
              <a:rPr lang="en-US" b="0" i="0" dirty="0" err="1">
                <a:solidFill>
                  <a:srgbClr val="000000"/>
                </a:solidFill>
                <a:effectLst/>
                <a:latin typeface="Open Sans" charset="0"/>
              </a:rPr>
              <a:t>arcu</a:t>
            </a:r>
            <a:r>
              <a:rPr lang="en-US" b="0" i="0" dirty="0">
                <a:solidFill>
                  <a:srgbClr val="000000"/>
                </a:solidFill>
                <a:effectLst/>
                <a:latin typeface="Open Sans" charset="0"/>
              </a:rPr>
              <a:t> libero, </a:t>
            </a:r>
            <a:r>
              <a:rPr lang="en-US" b="0" i="0" dirty="0" err="1">
                <a:solidFill>
                  <a:srgbClr val="000000"/>
                </a:solidFill>
                <a:effectLst/>
                <a:latin typeface="Open Sans" charset="0"/>
              </a:rPr>
              <a:t>sagittis</a:t>
            </a:r>
            <a:r>
              <a:rPr lang="en-US" b="0" i="0" dirty="0">
                <a:solidFill>
                  <a:srgbClr val="000000"/>
                </a:solidFill>
                <a:effectLst/>
                <a:latin typeface="Open Sans" charset="0"/>
              </a:rPr>
              <a:t> in </a:t>
            </a:r>
            <a:r>
              <a:rPr lang="en-US" b="0" i="0" dirty="0" err="1">
                <a:solidFill>
                  <a:srgbClr val="000000"/>
                </a:solidFill>
                <a:effectLst/>
                <a:latin typeface="Open Sans" charset="0"/>
              </a:rPr>
              <a:t>augue</a:t>
            </a:r>
            <a:r>
              <a:rPr lang="en-US" b="0" i="0" dirty="0">
                <a:solidFill>
                  <a:srgbClr val="000000"/>
                </a:solidFill>
                <a:effectLst/>
                <a:latin typeface="Open Sans" charset="0"/>
              </a:rPr>
              <a:t> </a:t>
            </a:r>
            <a:r>
              <a:rPr lang="en-US" b="0" i="0" dirty="0" err="1">
                <a:solidFill>
                  <a:srgbClr val="000000"/>
                </a:solidFill>
                <a:effectLst/>
                <a:latin typeface="Open Sans" charset="0"/>
              </a:rPr>
              <a:t>sed</a:t>
            </a:r>
            <a:r>
              <a:rPr lang="en-US" b="0" i="0" dirty="0">
                <a:solidFill>
                  <a:srgbClr val="000000"/>
                </a:solidFill>
                <a:effectLst/>
                <a:latin typeface="Open Sans" charset="0"/>
              </a:rPr>
              <a:t>, </a:t>
            </a:r>
            <a:r>
              <a:rPr lang="en-US" b="0" i="0" dirty="0" err="1">
                <a:solidFill>
                  <a:srgbClr val="000000"/>
                </a:solidFill>
                <a:effectLst/>
                <a:latin typeface="Open Sans" charset="0"/>
              </a:rPr>
              <a:t>varius</a:t>
            </a:r>
            <a:r>
              <a:rPr lang="en-US" b="0" i="0" dirty="0">
                <a:solidFill>
                  <a:srgbClr val="000000"/>
                </a:solidFill>
                <a:effectLst/>
                <a:latin typeface="Open Sans" charset="0"/>
              </a:rPr>
              <a:t> </a:t>
            </a:r>
            <a:r>
              <a:rPr lang="en-US" b="0" i="0" dirty="0" err="1">
                <a:solidFill>
                  <a:srgbClr val="000000"/>
                </a:solidFill>
                <a:effectLst/>
                <a:latin typeface="Open Sans" charset="0"/>
              </a:rPr>
              <a:t>facilisis</a:t>
            </a:r>
            <a:r>
              <a:rPr lang="en-US" b="0" i="0" dirty="0">
                <a:solidFill>
                  <a:srgbClr val="000000"/>
                </a:solidFill>
                <a:effectLst/>
                <a:latin typeface="Open Sans" charset="0"/>
              </a:rPr>
              <a:t> </a:t>
            </a:r>
            <a:r>
              <a:rPr lang="en-US" b="0" i="0" dirty="0" err="1">
                <a:solidFill>
                  <a:srgbClr val="000000"/>
                </a:solidFill>
                <a:effectLst/>
                <a:latin typeface="Open Sans" charset="0"/>
              </a:rPr>
              <a:t>metus</a:t>
            </a:r>
            <a:r>
              <a:rPr lang="en-US" b="0" i="0" dirty="0">
                <a:solidFill>
                  <a:srgbClr val="000000"/>
                </a:solidFill>
                <a:effectLst/>
                <a:latin typeface="Open Sans" charset="0"/>
              </a:rPr>
              <a:t>. </a:t>
            </a:r>
            <a:r>
              <a:rPr lang="en-US" b="0" i="0" dirty="0" err="1">
                <a:solidFill>
                  <a:srgbClr val="000000"/>
                </a:solidFill>
                <a:effectLst/>
                <a:latin typeface="Open Sans" charset="0"/>
              </a:rPr>
              <a:t>Donec</a:t>
            </a:r>
            <a:r>
              <a:rPr lang="en-US" b="0" i="0" dirty="0">
                <a:solidFill>
                  <a:srgbClr val="000000"/>
                </a:solidFill>
                <a:effectLst/>
                <a:latin typeface="Open Sans" charset="0"/>
              </a:rPr>
              <a:t> porta, </a:t>
            </a:r>
            <a:r>
              <a:rPr lang="en-US" b="0" i="0" dirty="0" err="1">
                <a:solidFill>
                  <a:srgbClr val="000000"/>
                </a:solidFill>
                <a:effectLst/>
                <a:latin typeface="Open Sans" charset="0"/>
              </a:rPr>
              <a:t>lorem</a:t>
            </a:r>
            <a:r>
              <a:rPr lang="en-US" b="0" i="0" dirty="0">
                <a:solidFill>
                  <a:srgbClr val="000000"/>
                </a:solidFill>
                <a:effectLst/>
                <a:latin typeface="Open Sans" charset="0"/>
              </a:rPr>
              <a:t> at </a:t>
            </a:r>
            <a:r>
              <a:rPr lang="en-US" b="0" i="0" dirty="0" err="1">
                <a:solidFill>
                  <a:srgbClr val="000000"/>
                </a:solidFill>
                <a:effectLst/>
                <a:latin typeface="Open Sans" charset="0"/>
              </a:rPr>
              <a:t>gravida</a:t>
            </a:r>
            <a:r>
              <a:rPr lang="en-US" b="0" i="0" dirty="0">
                <a:solidFill>
                  <a:srgbClr val="000000"/>
                </a:solidFill>
                <a:effectLst/>
                <a:latin typeface="Open Sans" charset="0"/>
              </a:rPr>
              <a:t> </a:t>
            </a:r>
            <a:r>
              <a:rPr lang="en-US" b="0" i="0" dirty="0" err="1">
                <a:solidFill>
                  <a:srgbClr val="000000"/>
                </a:solidFill>
                <a:effectLst/>
                <a:latin typeface="Open Sans" charset="0"/>
              </a:rPr>
              <a:t>rutrum</a:t>
            </a:r>
            <a:r>
              <a:rPr lang="en-US" b="0" i="0" dirty="0">
                <a:solidFill>
                  <a:srgbClr val="000000"/>
                </a:solidFill>
                <a:effectLst/>
                <a:latin typeface="Open Sans" charset="0"/>
              </a:rPr>
              <a:t>, dolor </a:t>
            </a:r>
            <a:r>
              <a:rPr lang="en-US" b="0" i="0" dirty="0" err="1">
                <a:solidFill>
                  <a:srgbClr val="000000"/>
                </a:solidFill>
                <a:effectLst/>
                <a:latin typeface="Open Sans" charset="0"/>
              </a:rPr>
              <a:t>sem</a:t>
            </a:r>
            <a:r>
              <a:rPr lang="en-US" b="0" i="0" dirty="0">
                <a:solidFill>
                  <a:srgbClr val="000000"/>
                </a:solidFill>
                <a:effectLst/>
                <a:latin typeface="Open Sans" charset="0"/>
              </a:rPr>
              <a:t> </a:t>
            </a:r>
            <a:r>
              <a:rPr lang="en-US" b="0" i="0" dirty="0" err="1">
                <a:solidFill>
                  <a:srgbClr val="000000"/>
                </a:solidFill>
                <a:effectLst/>
                <a:latin typeface="Open Sans" charset="0"/>
              </a:rPr>
              <a:t>iaculis</a:t>
            </a:r>
            <a:r>
              <a:rPr lang="en-US" b="0" i="0" dirty="0">
                <a:solidFill>
                  <a:srgbClr val="000000"/>
                </a:solidFill>
                <a:effectLst/>
                <a:latin typeface="Open Sans" charset="0"/>
              </a:rPr>
              <a:t> dui, </a:t>
            </a:r>
            <a:r>
              <a:rPr lang="en-US" b="0" i="0" dirty="0" err="1">
                <a:solidFill>
                  <a:srgbClr val="000000"/>
                </a:solidFill>
                <a:effectLst/>
                <a:latin typeface="Open Sans" charset="0"/>
              </a:rPr>
              <a:t>nec</a:t>
            </a:r>
            <a:r>
              <a:rPr lang="en-US" b="0" i="0" dirty="0">
                <a:solidFill>
                  <a:srgbClr val="000000"/>
                </a:solidFill>
                <a:effectLst/>
                <a:latin typeface="Open Sans" charset="0"/>
              </a:rPr>
              <a:t> </a:t>
            </a:r>
            <a:r>
              <a:rPr lang="en-US" b="0" i="0" dirty="0" err="1">
                <a:solidFill>
                  <a:srgbClr val="000000"/>
                </a:solidFill>
                <a:effectLst/>
                <a:latin typeface="Open Sans" charset="0"/>
              </a:rPr>
              <a:t>aliquet</a:t>
            </a:r>
            <a:r>
              <a:rPr lang="en-US" b="0" i="0" dirty="0">
                <a:solidFill>
                  <a:srgbClr val="000000"/>
                </a:solidFill>
                <a:effectLst/>
                <a:latin typeface="Open Sans" charset="0"/>
              </a:rPr>
              <a:t> dolor </a:t>
            </a:r>
            <a:r>
              <a:rPr lang="en-US" b="0" i="0" dirty="0" err="1">
                <a:solidFill>
                  <a:srgbClr val="000000"/>
                </a:solidFill>
                <a:effectLst/>
                <a:latin typeface="Open Sans" charset="0"/>
              </a:rPr>
              <a:t>nibh</a:t>
            </a:r>
            <a:r>
              <a:rPr lang="en-US" b="0" i="0" dirty="0">
                <a:solidFill>
                  <a:srgbClr val="000000"/>
                </a:solidFill>
                <a:effectLst/>
                <a:latin typeface="Open Sans" charset="0"/>
              </a:rPr>
              <a:t> non </a:t>
            </a:r>
            <a:r>
              <a:rPr lang="en-US" b="0" i="0" dirty="0" err="1">
                <a:solidFill>
                  <a:srgbClr val="000000"/>
                </a:solidFill>
                <a:effectLst/>
                <a:latin typeface="Open Sans" charset="0"/>
              </a:rPr>
              <a:t>nibh</a:t>
            </a:r>
            <a:r>
              <a:rPr lang="en-US" b="0" i="0" dirty="0">
                <a:solidFill>
                  <a:srgbClr val="000000"/>
                </a:solidFill>
                <a:effectLst/>
                <a:latin typeface="Open Sans" charset="0"/>
              </a:rPr>
              <a:t>. </a:t>
            </a:r>
            <a:r>
              <a:rPr lang="en-US" b="0" i="0" dirty="0" err="1">
                <a:solidFill>
                  <a:srgbClr val="000000"/>
                </a:solidFill>
                <a:effectLst/>
                <a:latin typeface="Open Sans" charset="0"/>
              </a:rPr>
              <a:t>Nullam</a:t>
            </a:r>
            <a:r>
              <a:rPr lang="en-US" b="0" i="0" dirty="0">
                <a:solidFill>
                  <a:srgbClr val="000000"/>
                </a:solidFill>
                <a:effectLst/>
                <a:latin typeface="Open Sans" charset="0"/>
              </a:rPr>
              <a:t> </a:t>
            </a:r>
            <a:r>
              <a:rPr lang="en-US" b="0" i="0" dirty="0" err="1">
                <a:solidFill>
                  <a:srgbClr val="000000"/>
                </a:solidFill>
                <a:effectLst/>
                <a:latin typeface="Open Sans" charset="0"/>
              </a:rPr>
              <a:t>risus</a:t>
            </a:r>
            <a:r>
              <a:rPr lang="en-US" b="0" i="0" dirty="0">
                <a:solidFill>
                  <a:srgbClr val="000000"/>
                </a:solidFill>
                <a:effectLst/>
                <a:latin typeface="Open Sans" charset="0"/>
              </a:rPr>
              <a:t> magna, </a:t>
            </a:r>
            <a:r>
              <a:rPr lang="en-US" b="0" i="0" dirty="0" err="1">
                <a:solidFill>
                  <a:srgbClr val="000000"/>
                </a:solidFill>
                <a:effectLst/>
                <a:latin typeface="Open Sans" charset="0"/>
              </a:rPr>
              <a:t>cursus</a:t>
            </a:r>
            <a:r>
              <a:rPr lang="en-US" b="0" i="0" dirty="0">
                <a:solidFill>
                  <a:srgbClr val="000000"/>
                </a:solidFill>
                <a:effectLst/>
                <a:latin typeface="Open Sans" charset="0"/>
              </a:rPr>
              <a:t> et </a:t>
            </a:r>
            <a:r>
              <a:rPr lang="en-US" b="0" i="0" dirty="0" err="1">
                <a:solidFill>
                  <a:srgbClr val="000000"/>
                </a:solidFill>
                <a:effectLst/>
                <a:latin typeface="Open Sans" charset="0"/>
              </a:rPr>
              <a:t>leo</a:t>
            </a:r>
            <a:r>
              <a:rPr lang="en-US" b="0" i="0" dirty="0">
                <a:solidFill>
                  <a:srgbClr val="000000"/>
                </a:solidFill>
                <a:effectLst/>
                <a:latin typeface="Open Sans" charset="0"/>
              </a:rPr>
              <a:t> </a:t>
            </a:r>
            <a:r>
              <a:rPr lang="en-US" b="0" i="0" dirty="0" err="1">
                <a:solidFill>
                  <a:srgbClr val="000000"/>
                </a:solidFill>
                <a:effectLst/>
                <a:latin typeface="Open Sans" charset="0"/>
              </a:rPr>
              <a:t>vel</a:t>
            </a:r>
            <a:r>
              <a:rPr lang="en-US" b="0" i="0" dirty="0">
                <a:solidFill>
                  <a:srgbClr val="000000"/>
                </a:solidFill>
                <a:effectLst/>
                <a:latin typeface="Open Sans" charset="0"/>
              </a:rPr>
              <a:t>, tempus </a:t>
            </a:r>
            <a:r>
              <a:rPr lang="en-US" b="0" i="0" dirty="0" err="1">
                <a:solidFill>
                  <a:srgbClr val="000000"/>
                </a:solidFill>
                <a:effectLst/>
                <a:latin typeface="Open Sans" charset="0"/>
              </a:rPr>
              <a:t>feugiat</a:t>
            </a:r>
            <a:r>
              <a:rPr lang="en-US" b="0" i="0" dirty="0">
                <a:solidFill>
                  <a:srgbClr val="000000"/>
                </a:solidFill>
                <a:effectLst/>
                <a:latin typeface="Open Sans" charset="0"/>
              </a:rPr>
              <a:t> </a:t>
            </a:r>
            <a:r>
              <a:rPr lang="en-US" b="0" i="0" dirty="0" err="1">
                <a:solidFill>
                  <a:srgbClr val="000000"/>
                </a:solidFill>
                <a:effectLst/>
                <a:latin typeface="Open Sans" charset="0"/>
              </a:rPr>
              <a:t>mauris</a:t>
            </a:r>
            <a:r>
              <a:rPr lang="en-US" b="0" i="0" dirty="0">
                <a:solidFill>
                  <a:srgbClr val="000000"/>
                </a:solidFill>
                <a:effectLst/>
                <a:latin typeface="Open Sans" charset="0"/>
              </a:rPr>
              <a:t>.</a:t>
            </a:r>
          </a:p>
          <a:p>
            <a:pPr lvl="0"/>
            <a:r>
              <a:rPr lang="en-US" b="0" i="0" dirty="0" err="1">
                <a:solidFill>
                  <a:srgbClr val="000000"/>
                </a:solidFill>
                <a:effectLst/>
                <a:latin typeface="Open Sans" charset="0"/>
              </a:rPr>
              <a:t>Cras</a:t>
            </a:r>
            <a:r>
              <a:rPr lang="en-US" b="0" i="0" dirty="0">
                <a:solidFill>
                  <a:srgbClr val="000000"/>
                </a:solidFill>
                <a:effectLst/>
                <a:latin typeface="Open Sans" charset="0"/>
              </a:rPr>
              <a:t> </a:t>
            </a:r>
            <a:r>
              <a:rPr lang="en-US" b="0" i="0" dirty="0" err="1">
                <a:solidFill>
                  <a:srgbClr val="000000"/>
                </a:solidFill>
                <a:effectLst/>
                <a:latin typeface="Open Sans" charset="0"/>
              </a:rPr>
              <a:t>vel</a:t>
            </a:r>
            <a:r>
              <a:rPr lang="en-US" b="0" i="0" dirty="0">
                <a:solidFill>
                  <a:srgbClr val="000000"/>
                </a:solidFill>
                <a:effectLst/>
                <a:latin typeface="Open Sans" charset="0"/>
              </a:rPr>
              <a:t> </a:t>
            </a:r>
            <a:r>
              <a:rPr lang="en-US" b="0" i="0" dirty="0" err="1">
                <a:solidFill>
                  <a:srgbClr val="000000"/>
                </a:solidFill>
                <a:effectLst/>
                <a:latin typeface="Open Sans" charset="0"/>
              </a:rPr>
              <a:t>efficitur</a:t>
            </a:r>
            <a:r>
              <a:rPr lang="en-US" b="0" i="0" dirty="0">
                <a:solidFill>
                  <a:srgbClr val="000000"/>
                </a:solidFill>
                <a:effectLst/>
                <a:latin typeface="Open Sans" charset="0"/>
              </a:rPr>
              <a:t> </a:t>
            </a:r>
            <a:r>
              <a:rPr lang="en-US" b="0" i="0" dirty="0" err="1">
                <a:solidFill>
                  <a:srgbClr val="000000"/>
                </a:solidFill>
                <a:effectLst/>
                <a:latin typeface="Open Sans" charset="0"/>
              </a:rPr>
              <a:t>urna</a:t>
            </a:r>
            <a:r>
              <a:rPr lang="en-US" b="0" i="0" dirty="0">
                <a:solidFill>
                  <a:srgbClr val="000000"/>
                </a:solidFill>
                <a:effectLst/>
                <a:latin typeface="Open Sans" charset="0"/>
              </a:rPr>
              <a:t>. </a:t>
            </a:r>
            <a:r>
              <a:rPr lang="en-US" b="0" i="0" dirty="0" err="1">
                <a:solidFill>
                  <a:srgbClr val="000000"/>
                </a:solidFill>
                <a:effectLst/>
                <a:latin typeface="Open Sans" charset="0"/>
              </a:rPr>
              <a:t>Lorem</a:t>
            </a:r>
            <a:r>
              <a:rPr lang="en-US" b="0" i="0" dirty="0">
                <a:solidFill>
                  <a:srgbClr val="000000"/>
                </a:solidFill>
                <a:effectLst/>
                <a:latin typeface="Open Sans" charset="0"/>
              </a:rPr>
              <a:t> </a:t>
            </a:r>
            <a:r>
              <a:rPr lang="en-US" b="0" i="0" dirty="0" err="1">
                <a:solidFill>
                  <a:srgbClr val="000000"/>
                </a:solidFill>
                <a:effectLst/>
                <a:latin typeface="Open Sans" charset="0"/>
              </a:rPr>
              <a:t>ipsum</a:t>
            </a:r>
            <a:r>
              <a:rPr lang="en-US" b="0" i="0" dirty="0">
                <a:solidFill>
                  <a:srgbClr val="000000"/>
                </a:solidFill>
                <a:effectLst/>
                <a:latin typeface="Open Sans" charset="0"/>
              </a:rPr>
              <a:t> dolor sit </a:t>
            </a:r>
            <a:r>
              <a:rPr lang="en-US" b="0" i="0" dirty="0" err="1">
                <a:solidFill>
                  <a:srgbClr val="000000"/>
                </a:solidFill>
                <a:effectLst/>
                <a:latin typeface="Open Sans" charset="0"/>
              </a:rPr>
              <a:t>amet</a:t>
            </a:r>
            <a:r>
              <a:rPr lang="en-US" b="0" i="0" dirty="0">
                <a:solidFill>
                  <a:srgbClr val="000000"/>
                </a:solidFill>
                <a:effectLst/>
                <a:latin typeface="Open Sans" charset="0"/>
              </a:rPr>
              <a:t>, </a:t>
            </a:r>
            <a:r>
              <a:rPr lang="en-US" b="0" i="0" dirty="0" err="1">
                <a:solidFill>
                  <a:srgbClr val="000000"/>
                </a:solidFill>
                <a:effectLst/>
                <a:latin typeface="Open Sans" charset="0"/>
              </a:rPr>
              <a:t>consectetur</a:t>
            </a:r>
            <a:r>
              <a:rPr lang="en-US" b="0" i="0" dirty="0">
                <a:solidFill>
                  <a:srgbClr val="000000"/>
                </a:solidFill>
                <a:effectLst/>
                <a:latin typeface="Open Sans" charset="0"/>
              </a:rPr>
              <a:t> </a:t>
            </a:r>
            <a:r>
              <a:rPr lang="en-US" b="0" i="0" dirty="0" err="1">
                <a:solidFill>
                  <a:srgbClr val="000000"/>
                </a:solidFill>
                <a:effectLst/>
                <a:latin typeface="Open Sans" charset="0"/>
              </a:rPr>
              <a:t>adipiscing</a:t>
            </a:r>
            <a:r>
              <a:rPr lang="en-US" b="0" i="0" dirty="0">
                <a:solidFill>
                  <a:srgbClr val="000000"/>
                </a:solidFill>
                <a:effectLst/>
                <a:latin typeface="Open Sans" charset="0"/>
              </a:rPr>
              <a:t> </a:t>
            </a:r>
            <a:r>
              <a:rPr lang="en-US" b="0" i="0" dirty="0" err="1">
                <a:solidFill>
                  <a:srgbClr val="000000"/>
                </a:solidFill>
                <a:effectLst/>
                <a:latin typeface="Open Sans" charset="0"/>
              </a:rPr>
              <a:t>elit</a:t>
            </a:r>
            <a:r>
              <a:rPr lang="en-US" b="0" i="0" dirty="0">
                <a:solidFill>
                  <a:srgbClr val="000000"/>
                </a:solidFill>
                <a:effectLst/>
                <a:latin typeface="Open Sans" charset="0"/>
              </a:rPr>
              <a:t>. </a:t>
            </a:r>
            <a:r>
              <a:rPr lang="en-US" b="0" i="0" dirty="0" err="1">
                <a:solidFill>
                  <a:srgbClr val="000000"/>
                </a:solidFill>
                <a:effectLst/>
                <a:latin typeface="Open Sans" charset="0"/>
              </a:rPr>
              <a:t>Vivamus</a:t>
            </a:r>
            <a:r>
              <a:rPr lang="en-US" b="0" i="0" dirty="0">
                <a:solidFill>
                  <a:srgbClr val="000000"/>
                </a:solidFill>
                <a:effectLst/>
                <a:latin typeface="Open Sans" charset="0"/>
              </a:rPr>
              <a:t> </a:t>
            </a:r>
            <a:r>
              <a:rPr lang="en-US" b="0" i="0" dirty="0" err="1">
                <a:solidFill>
                  <a:srgbClr val="000000"/>
                </a:solidFill>
                <a:effectLst/>
                <a:latin typeface="Open Sans" charset="0"/>
              </a:rPr>
              <a:t>viverra</a:t>
            </a:r>
            <a:r>
              <a:rPr lang="en-US" b="0" i="0" dirty="0">
                <a:solidFill>
                  <a:srgbClr val="000000"/>
                </a:solidFill>
                <a:effectLst/>
                <a:latin typeface="Open Sans" charset="0"/>
              </a:rPr>
              <a:t> </a:t>
            </a:r>
            <a:r>
              <a:rPr lang="en-US" b="0" i="0" dirty="0" err="1">
                <a:solidFill>
                  <a:srgbClr val="000000"/>
                </a:solidFill>
                <a:effectLst/>
                <a:latin typeface="Open Sans" charset="0"/>
              </a:rPr>
              <a:t>eu</a:t>
            </a:r>
            <a:r>
              <a:rPr lang="en-US" b="0" i="0" dirty="0">
                <a:solidFill>
                  <a:srgbClr val="000000"/>
                </a:solidFill>
                <a:effectLst/>
                <a:latin typeface="Open Sans" charset="0"/>
              </a:rPr>
              <a:t> </a:t>
            </a:r>
            <a:r>
              <a:rPr lang="en-US" b="0" i="0" dirty="0" err="1">
                <a:solidFill>
                  <a:srgbClr val="000000"/>
                </a:solidFill>
                <a:effectLst/>
                <a:latin typeface="Open Sans" charset="0"/>
              </a:rPr>
              <a:t>justo</a:t>
            </a:r>
            <a:r>
              <a:rPr lang="en-US" b="0" i="0" dirty="0">
                <a:solidFill>
                  <a:srgbClr val="000000"/>
                </a:solidFill>
                <a:effectLst/>
                <a:latin typeface="Open Sans" charset="0"/>
              </a:rPr>
              <a:t> </a:t>
            </a:r>
            <a:r>
              <a:rPr lang="en-US" b="0" i="0" dirty="0" err="1">
                <a:solidFill>
                  <a:srgbClr val="000000"/>
                </a:solidFill>
                <a:effectLst/>
                <a:latin typeface="Open Sans" charset="0"/>
              </a:rPr>
              <a:t>nec</a:t>
            </a:r>
            <a:r>
              <a:rPr lang="en-US" b="0" i="0" dirty="0">
                <a:solidFill>
                  <a:srgbClr val="000000"/>
                </a:solidFill>
                <a:effectLst/>
                <a:latin typeface="Open Sans" charset="0"/>
              </a:rPr>
              <a:t> </a:t>
            </a:r>
            <a:r>
              <a:rPr lang="en-US" b="0" i="0" dirty="0" err="1">
                <a:solidFill>
                  <a:srgbClr val="000000"/>
                </a:solidFill>
                <a:effectLst/>
                <a:latin typeface="Open Sans" charset="0"/>
              </a:rPr>
              <a:t>imperdiet</a:t>
            </a:r>
            <a:r>
              <a:rPr lang="en-US" b="0" i="0" dirty="0">
                <a:solidFill>
                  <a:srgbClr val="000000"/>
                </a:solidFill>
                <a:effectLst/>
                <a:latin typeface="Open Sans" charset="0"/>
              </a:rPr>
              <a:t>. </a:t>
            </a:r>
            <a:r>
              <a:rPr lang="en-US" b="0" i="0" dirty="0" err="1">
                <a:solidFill>
                  <a:srgbClr val="000000"/>
                </a:solidFill>
                <a:effectLst/>
                <a:latin typeface="Open Sans" charset="0"/>
              </a:rPr>
              <a:t>Nulla</a:t>
            </a:r>
            <a:r>
              <a:rPr lang="en-US" b="0" i="0" dirty="0">
                <a:solidFill>
                  <a:srgbClr val="000000"/>
                </a:solidFill>
                <a:effectLst/>
                <a:latin typeface="Open Sans" charset="0"/>
              </a:rPr>
              <a:t> </a:t>
            </a:r>
            <a:r>
              <a:rPr lang="en-US" b="0" i="0" dirty="0" err="1">
                <a:solidFill>
                  <a:srgbClr val="000000"/>
                </a:solidFill>
                <a:effectLst/>
                <a:latin typeface="Open Sans" charset="0"/>
              </a:rPr>
              <a:t>tortor</a:t>
            </a:r>
            <a:r>
              <a:rPr lang="en-US" b="0" i="0" dirty="0">
                <a:solidFill>
                  <a:srgbClr val="000000"/>
                </a:solidFill>
                <a:effectLst/>
                <a:latin typeface="Open Sans" charset="0"/>
              </a:rPr>
              <a:t> ex, </a:t>
            </a:r>
            <a:r>
              <a:rPr lang="en-US" b="0" i="0" dirty="0" err="1">
                <a:solidFill>
                  <a:srgbClr val="000000"/>
                </a:solidFill>
                <a:effectLst/>
                <a:latin typeface="Open Sans" charset="0"/>
              </a:rPr>
              <a:t>dignissim</a:t>
            </a:r>
            <a:r>
              <a:rPr lang="en-US" b="0" i="0" dirty="0">
                <a:solidFill>
                  <a:srgbClr val="000000"/>
                </a:solidFill>
                <a:effectLst/>
                <a:latin typeface="Open Sans" charset="0"/>
              </a:rPr>
              <a:t> a </a:t>
            </a:r>
            <a:r>
              <a:rPr lang="en-US" b="0" i="0" dirty="0" err="1">
                <a:solidFill>
                  <a:srgbClr val="000000"/>
                </a:solidFill>
                <a:effectLst/>
                <a:latin typeface="Open Sans" charset="0"/>
              </a:rPr>
              <a:t>ipsum</a:t>
            </a:r>
            <a:r>
              <a:rPr lang="en-US" b="0" i="0" dirty="0">
                <a:solidFill>
                  <a:srgbClr val="000000"/>
                </a:solidFill>
                <a:effectLst/>
                <a:latin typeface="Open Sans" charset="0"/>
              </a:rPr>
              <a:t>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vulputate</a:t>
            </a:r>
            <a:r>
              <a:rPr lang="en-US" b="0" i="0" dirty="0">
                <a:solidFill>
                  <a:srgbClr val="000000"/>
                </a:solidFill>
                <a:effectLst/>
                <a:latin typeface="Open Sans" charset="0"/>
              </a:rPr>
              <a:t> </a:t>
            </a:r>
            <a:r>
              <a:rPr lang="en-US" b="0" i="0" dirty="0" err="1">
                <a:solidFill>
                  <a:srgbClr val="000000"/>
                </a:solidFill>
                <a:effectLst/>
                <a:latin typeface="Open Sans" charset="0"/>
              </a:rPr>
              <a:t>malesuada</a:t>
            </a:r>
            <a:r>
              <a:rPr lang="en-US" b="0" i="0" dirty="0">
                <a:solidFill>
                  <a:srgbClr val="000000"/>
                </a:solidFill>
                <a:effectLst/>
                <a:latin typeface="Open Sans" charset="0"/>
              </a:rPr>
              <a:t> </a:t>
            </a:r>
            <a:r>
              <a:rPr lang="en-US" b="0" i="0" dirty="0" err="1">
                <a:solidFill>
                  <a:srgbClr val="000000"/>
                </a:solidFill>
                <a:effectLst/>
                <a:latin typeface="Open Sans" charset="0"/>
              </a:rPr>
              <a:t>arcu</a:t>
            </a:r>
            <a:r>
              <a:rPr lang="en-US" b="0" i="0" dirty="0">
                <a:solidFill>
                  <a:srgbClr val="000000"/>
                </a:solidFill>
                <a:effectLst/>
                <a:latin typeface="Open Sans" charset="0"/>
              </a:rPr>
              <a:t>. In </a:t>
            </a:r>
            <a:r>
              <a:rPr lang="en-US" b="0" i="0" dirty="0" err="1">
                <a:solidFill>
                  <a:srgbClr val="000000"/>
                </a:solidFill>
                <a:effectLst/>
                <a:latin typeface="Open Sans" charset="0"/>
              </a:rPr>
              <a:t>accumsan</a:t>
            </a:r>
            <a:r>
              <a:rPr lang="en-US" b="0" i="0" dirty="0">
                <a:solidFill>
                  <a:srgbClr val="000000"/>
                </a:solidFill>
                <a:effectLst/>
                <a:latin typeface="Open Sans" charset="0"/>
              </a:rPr>
              <a:t> </a:t>
            </a:r>
            <a:r>
              <a:rPr lang="en-US" b="0" i="0" dirty="0" err="1">
                <a:solidFill>
                  <a:srgbClr val="000000"/>
                </a:solidFill>
                <a:effectLst/>
                <a:latin typeface="Open Sans" charset="0"/>
              </a:rPr>
              <a:t>scelerisque</a:t>
            </a:r>
            <a:r>
              <a:rPr lang="en-US" b="0" i="0" dirty="0">
                <a:solidFill>
                  <a:srgbClr val="000000"/>
                </a:solidFill>
                <a:effectLst/>
                <a:latin typeface="Open Sans" charset="0"/>
              </a:rPr>
              <a:t> </a:t>
            </a:r>
            <a:r>
              <a:rPr lang="en-US" b="0" i="0" dirty="0" err="1">
                <a:solidFill>
                  <a:srgbClr val="000000"/>
                </a:solidFill>
                <a:effectLst/>
                <a:latin typeface="Open Sans" charset="0"/>
              </a:rPr>
              <a:t>molestie</a:t>
            </a:r>
            <a:r>
              <a:rPr lang="en-US" b="0" i="0" dirty="0">
                <a:solidFill>
                  <a:srgbClr val="000000"/>
                </a:solidFill>
                <a:effectLst/>
                <a:latin typeface="Open Sans" charset="0"/>
              </a:rPr>
              <a:t>.</a:t>
            </a:r>
            <a:endParaRPr lang="en-US" dirty="0"/>
          </a:p>
        </p:txBody>
      </p:sp>
      <p:sp>
        <p:nvSpPr>
          <p:cNvPr id="11"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b="0" i="0" kern="1200" cap="none" spc="0">
                <a:solidFill>
                  <a:srgbClr val="FFFFFF"/>
                </a:solidFill>
                <a:latin typeface="EYInterstate" charset="0"/>
                <a:ea typeface="EYInterstate" charset="0"/>
                <a:cs typeface="EYInterstat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smtClean="0">
                <a:solidFill>
                  <a:schemeClr val="bg1"/>
                </a:solidFill>
              </a:rPr>
              <a:pPr/>
              <a:t>‹#›</a:t>
            </a:fld>
            <a:endParaRPr lang="uk-UA" dirty="0">
              <a:solidFill>
                <a:schemeClr val="bg1"/>
              </a:solidFill>
            </a:endParaRPr>
          </a:p>
        </p:txBody>
      </p:sp>
      <p:grpSp>
        <p:nvGrpSpPr>
          <p:cNvPr id="15" name="Group 4">
            <a:extLst>
              <a:ext uri="{FF2B5EF4-FFF2-40B4-BE49-F238E27FC236}">
                <a16:creationId xmlns:a16="http://schemas.microsoft.com/office/drawing/2014/main" id="{75904E22-5E13-4A52-967A-98540571632A}"/>
              </a:ext>
            </a:extLst>
          </p:cNvPr>
          <p:cNvGrpSpPr>
            <a:grpSpLocks noChangeAspect="1"/>
          </p:cNvGrpSpPr>
          <p:nvPr userDrawn="1"/>
        </p:nvGrpSpPr>
        <p:grpSpPr bwMode="auto">
          <a:xfrm>
            <a:off x="11509313" y="6234874"/>
            <a:ext cx="233108" cy="239210"/>
            <a:chOff x="7110" y="4004"/>
            <a:chExt cx="191" cy="196"/>
          </a:xfrm>
        </p:grpSpPr>
        <p:sp>
          <p:nvSpPr>
            <p:cNvPr id="16" name="Freeform 5">
              <a:extLst>
                <a:ext uri="{FF2B5EF4-FFF2-40B4-BE49-F238E27FC236}">
                  <a16:creationId xmlns:a16="http://schemas.microsoft.com/office/drawing/2014/main" id="{828D4D94-DD91-4714-B25A-75FE097C6D6D}"/>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7" name="Freeform 6">
              <a:extLst>
                <a:ext uri="{FF2B5EF4-FFF2-40B4-BE49-F238E27FC236}">
                  <a16:creationId xmlns:a16="http://schemas.microsoft.com/office/drawing/2014/main" id="{4F5EF322-F7CD-4386-83C7-0E4B333E14C0}"/>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8" name="Freeform 7">
              <a:extLst>
                <a:ext uri="{FF2B5EF4-FFF2-40B4-BE49-F238E27FC236}">
                  <a16:creationId xmlns:a16="http://schemas.microsoft.com/office/drawing/2014/main" id="{984EE3DA-FDB2-4381-ADEC-CC3F5158B736}"/>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3776154724"/>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ull Image Background Black">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0" y="0"/>
            <a:ext cx="12192000" cy="6019800"/>
          </a:xfrm>
          <a:prstGeom prst="rect">
            <a:avLst/>
          </a:prstGeom>
        </p:spPr>
        <p:txBody>
          <a:bodyPr/>
          <a:lstStyle>
            <a:lvl1pPr>
              <a:defRPr>
                <a:latin typeface="EYInterstate" panose="02000503020000020004" pitchFamily="2" charset="0"/>
              </a:defRPr>
            </a:lvl1pPr>
          </a:lstStyle>
          <a:p>
            <a:endParaRPr lang="en-US" dirty="0"/>
          </a:p>
        </p:txBody>
      </p:sp>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1" name="Text Placeholder 7"/>
          <p:cNvSpPr>
            <a:spLocks noGrp="1"/>
          </p:cNvSpPr>
          <p:nvPr>
            <p:ph type="body" sz="quarter" idx="13" hasCustomPrompt="1"/>
          </p:nvPr>
        </p:nvSpPr>
        <p:spPr>
          <a:xfrm>
            <a:off x="457200" y="3314700"/>
            <a:ext cx="5562600" cy="455613"/>
          </a:xfrm>
          <a:prstGeom prst="rect">
            <a:avLst/>
          </a:prstGeom>
        </p:spPr>
        <p:txBody>
          <a:bodyPr lIns="0" tIns="0" rIns="0" bIns="0"/>
          <a:lstStyle>
            <a:lvl1pPr marL="0" indent="0">
              <a:buNone/>
              <a:defRPr sz="36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8" name="Text Placeholder 7"/>
          <p:cNvSpPr>
            <a:spLocks noGrp="1"/>
          </p:cNvSpPr>
          <p:nvPr>
            <p:ph type="body" sz="quarter" idx="14" hasCustomPrompt="1"/>
          </p:nvPr>
        </p:nvSpPr>
        <p:spPr>
          <a:xfrm>
            <a:off x="457200" y="3886993"/>
            <a:ext cx="5562600" cy="1180307"/>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Write short, punchy text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13"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b="0" i="0" kern="1200" cap="none" spc="0">
                <a:solidFill>
                  <a:srgbClr val="FFFFFF"/>
                </a:solidFill>
                <a:latin typeface="EYInterstate" charset="0"/>
                <a:ea typeface="EYInterstate" charset="0"/>
                <a:cs typeface="EYInterstat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smtClean="0">
                <a:solidFill>
                  <a:schemeClr val="bg1"/>
                </a:solidFill>
              </a:rPr>
              <a:pPr/>
              <a:t>‹#›</a:t>
            </a:fld>
            <a:endParaRPr lang="uk-UA" dirty="0">
              <a:solidFill>
                <a:schemeClr val="bg1"/>
              </a:solidFill>
            </a:endParaRPr>
          </a:p>
        </p:txBody>
      </p:sp>
      <p:grpSp>
        <p:nvGrpSpPr>
          <p:cNvPr id="14" name="Group 4">
            <a:extLst>
              <a:ext uri="{FF2B5EF4-FFF2-40B4-BE49-F238E27FC236}">
                <a16:creationId xmlns:a16="http://schemas.microsoft.com/office/drawing/2014/main" id="{BC1CB631-D2EB-4511-BEB8-7A14ABD8CC8C}"/>
              </a:ext>
            </a:extLst>
          </p:cNvPr>
          <p:cNvGrpSpPr>
            <a:grpSpLocks noChangeAspect="1"/>
          </p:cNvGrpSpPr>
          <p:nvPr userDrawn="1"/>
        </p:nvGrpSpPr>
        <p:grpSpPr bwMode="auto">
          <a:xfrm>
            <a:off x="11509313" y="6234874"/>
            <a:ext cx="233108" cy="239210"/>
            <a:chOff x="7110" y="4004"/>
            <a:chExt cx="191" cy="196"/>
          </a:xfrm>
        </p:grpSpPr>
        <p:sp>
          <p:nvSpPr>
            <p:cNvPr id="15" name="Freeform 5">
              <a:extLst>
                <a:ext uri="{FF2B5EF4-FFF2-40B4-BE49-F238E27FC236}">
                  <a16:creationId xmlns:a16="http://schemas.microsoft.com/office/drawing/2014/main" id="{09E4C8D7-90C5-42B5-8050-48D8C667F00B}"/>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6">
              <a:extLst>
                <a:ext uri="{FF2B5EF4-FFF2-40B4-BE49-F238E27FC236}">
                  <a16:creationId xmlns:a16="http://schemas.microsoft.com/office/drawing/2014/main" id="{75187519-D76C-4F54-8674-CE0F29E32635}"/>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7" name="Freeform 7">
              <a:extLst>
                <a:ext uri="{FF2B5EF4-FFF2-40B4-BE49-F238E27FC236}">
                  <a16:creationId xmlns:a16="http://schemas.microsoft.com/office/drawing/2014/main" id="{7F835352-53A3-458D-9AEA-61F682B7B798}"/>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317001445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1">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SLIDE TITLE</a:t>
            </a:r>
            <a:endParaRPr lang="en-US" dirty="0"/>
          </a:p>
        </p:txBody>
      </p:sp>
      <p:sp>
        <p:nvSpPr>
          <p:cNvPr id="6" name="Text Placeholder 7"/>
          <p:cNvSpPr>
            <a:spLocks noGrp="1"/>
          </p:cNvSpPr>
          <p:nvPr>
            <p:ph type="body" sz="quarter" idx="17" hasCustomPrompt="1"/>
          </p:nvPr>
        </p:nvSpPr>
        <p:spPr>
          <a:xfrm>
            <a:off x="457200" y="419100"/>
            <a:ext cx="5562600" cy="990600"/>
          </a:xfrm>
          <a:prstGeom prst="rect">
            <a:avLst/>
          </a:prstGeom>
        </p:spPr>
        <p:txBody>
          <a:bodyPr lIns="0" tIns="0" rIns="0" bIns="0"/>
          <a:lstStyle>
            <a:lvl1pPr marL="0" indent="0">
              <a:buNone/>
              <a:defRPr sz="20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Chart or Graph Title</a:t>
            </a:r>
          </a:p>
        </p:txBody>
      </p:sp>
      <p:sp>
        <p:nvSpPr>
          <p:cNvPr id="7" name="Rectangle"/>
          <p:cNvSpPr/>
          <p:nvPr userDrawn="1"/>
        </p:nvSpPr>
        <p:spPr>
          <a:xfrm rot="5400000" flipV="1">
            <a:off x="118746" y="703962"/>
            <a:ext cx="595541"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sp>
        <p:nvSpPr>
          <p:cNvPr id="8"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b="0" i="0" kern="1200" cap="none" spc="0">
                <a:solidFill>
                  <a:srgbClr val="FFFFFF"/>
                </a:solidFill>
                <a:latin typeface="EYInterstate" charset="0"/>
                <a:ea typeface="EYInterstate" charset="0"/>
                <a:cs typeface="EYInterstat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smtClean="0">
                <a:solidFill>
                  <a:schemeClr val="bg1"/>
                </a:solidFill>
              </a:rPr>
              <a:pPr/>
              <a:t>‹#›</a:t>
            </a:fld>
            <a:endParaRPr lang="uk-UA" dirty="0">
              <a:solidFill>
                <a:schemeClr val="bg1"/>
              </a:solidFill>
            </a:endParaRPr>
          </a:p>
        </p:txBody>
      </p:sp>
      <p:grpSp>
        <p:nvGrpSpPr>
          <p:cNvPr id="10" name="Group 4">
            <a:extLst>
              <a:ext uri="{FF2B5EF4-FFF2-40B4-BE49-F238E27FC236}">
                <a16:creationId xmlns:a16="http://schemas.microsoft.com/office/drawing/2014/main" id="{D734112F-CB4A-4AD5-95CB-E658820ED049}"/>
              </a:ext>
            </a:extLst>
          </p:cNvPr>
          <p:cNvGrpSpPr>
            <a:grpSpLocks noChangeAspect="1"/>
          </p:cNvGrpSpPr>
          <p:nvPr userDrawn="1"/>
        </p:nvGrpSpPr>
        <p:grpSpPr bwMode="auto">
          <a:xfrm>
            <a:off x="11509313" y="6234874"/>
            <a:ext cx="233108" cy="239210"/>
            <a:chOff x="7110" y="4004"/>
            <a:chExt cx="191" cy="196"/>
          </a:xfrm>
        </p:grpSpPr>
        <p:sp>
          <p:nvSpPr>
            <p:cNvPr id="11" name="Freeform 5">
              <a:extLst>
                <a:ext uri="{FF2B5EF4-FFF2-40B4-BE49-F238E27FC236}">
                  <a16:creationId xmlns:a16="http://schemas.microsoft.com/office/drawing/2014/main" id="{BEDC12A7-0327-4D42-8BEE-3189A0135C99}"/>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2" name="Freeform 6">
              <a:extLst>
                <a:ext uri="{FF2B5EF4-FFF2-40B4-BE49-F238E27FC236}">
                  <a16:creationId xmlns:a16="http://schemas.microsoft.com/office/drawing/2014/main" id="{225673E3-40A0-4572-A560-9037B54D7424}"/>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3" name="Freeform 7">
              <a:extLst>
                <a:ext uri="{FF2B5EF4-FFF2-40B4-BE49-F238E27FC236}">
                  <a16:creationId xmlns:a16="http://schemas.microsoft.com/office/drawing/2014/main" id="{5EF8C951-7C60-4B9E-878C-52ABE47B7E76}"/>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417266554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SLIDE TITLE</a:t>
            </a:r>
            <a:endParaRPr lang="en-US" dirty="0"/>
          </a:p>
        </p:txBody>
      </p:sp>
      <p:sp>
        <p:nvSpPr>
          <p:cNvPr id="6" name="Rectangle"/>
          <p:cNvSpPr/>
          <p:nvPr userDrawn="1"/>
        </p:nvSpPr>
        <p:spPr>
          <a:xfrm rot="5400000" flipV="1">
            <a:off x="118746" y="703962"/>
            <a:ext cx="595541"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grpSp>
        <p:nvGrpSpPr>
          <p:cNvPr id="16" name="Group 4">
            <a:extLst>
              <a:ext uri="{FF2B5EF4-FFF2-40B4-BE49-F238E27FC236}">
                <a16:creationId xmlns:a16="http://schemas.microsoft.com/office/drawing/2014/main" id="{D4DBA9DF-8273-4D58-B630-30ECA63A5FE6}"/>
              </a:ext>
            </a:extLst>
          </p:cNvPr>
          <p:cNvGrpSpPr>
            <a:grpSpLocks noChangeAspect="1"/>
          </p:cNvGrpSpPr>
          <p:nvPr userDrawn="1"/>
        </p:nvGrpSpPr>
        <p:grpSpPr bwMode="auto">
          <a:xfrm>
            <a:off x="11509313" y="6234874"/>
            <a:ext cx="233108" cy="239210"/>
            <a:chOff x="7110" y="4004"/>
            <a:chExt cx="191" cy="196"/>
          </a:xfrm>
        </p:grpSpPr>
        <p:sp>
          <p:nvSpPr>
            <p:cNvPr id="17" name="Freeform 5">
              <a:extLst>
                <a:ext uri="{FF2B5EF4-FFF2-40B4-BE49-F238E27FC236}">
                  <a16:creationId xmlns:a16="http://schemas.microsoft.com/office/drawing/2014/main" id="{05B14CFD-A477-4A88-BE1A-1A790DCFB82E}"/>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8" name="Freeform 6">
              <a:extLst>
                <a:ext uri="{FF2B5EF4-FFF2-40B4-BE49-F238E27FC236}">
                  <a16:creationId xmlns:a16="http://schemas.microsoft.com/office/drawing/2014/main" id="{099ABA45-20F1-44AD-B6A0-640B8C781882}"/>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9" name="Freeform 7">
              <a:extLst>
                <a:ext uri="{FF2B5EF4-FFF2-40B4-BE49-F238E27FC236}">
                  <a16:creationId xmlns:a16="http://schemas.microsoft.com/office/drawing/2014/main" id="{B409504E-CB42-43D6-87F8-582520E4B7C1}"/>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326704843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ient Logo Bumper">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73140" y="0"/>
            <a:ext cx="6118860" cy="6858000"/>
          </a:xfrm>
          <a:prstGeom prst="rect">
            <a:avLst/>
          </a:prstGeom>
        </p:spPr>
      </p:pic>
      <p:sp>
        <p:nvSpPr>
          <p:cNvPr id="3" name="Picture Placeholder 2"/>
          <p:cNvSpPr>
            <a:spLocks noGrp="1"/>
          </p:cNvSpPr>
          <p:nvPr>
            <p:ph type="pic" sz="quarter" idx="12"/>
          </p:nvPr>
        </p:nvSpPr>
        <p:spPr>
          <a:xfrm>
            <a:off x="4451509" y="1807369"/>
            <a:ext cx="3243262" cy="3243262"/>
          </a:xfrm>
          <a:prstGeom prst="rect">
            <a:avLst/>
          </a:prstGeom>
        </p:spPr>
        <p:txBody>
          <a:bodyPr/>
          <a:lstStyle>
            <a:lvl1pPr>
              <a:defRPr>
                <a:latin typeface="EYInterstate" panose="02000503020000020004" pitchFamily="2" charset="0"/>
              </a:defRPr>
            </a:lvl1pPr>
          </a:lstStyle>
          <a:p>
            <a:endParaRPr lang="en-US" dirty="0"/>
          </a:p>
        </p:txBody>
      </p:sp>
      <p:grpSp>
        <p:nvGrpSpPr>
          <p:cNvPr id="8" name="Group 4">
            <a:extLst>
              <a:ext uri="{FF2B5EF4-FFF2-40B4-BE49-F238E27FC236}">
                <a16:creationId xmlns:a16="http://schemas.microsoft.com/office/drawing/2014/main" id="{F4BDEAF9-7992-4BBF-B729-B1971C0AA406}"/>
              </a:ext>
            </a:extLst>
          </p:cNvPr>
          <p:cNvGrpSpPr>
            <a:grpSpLocks noChangeAspect="1"/>
          </p:cNvGrpSpPr>
          <p:nvPr userDrawn="1"/>
        </p:nvGrpSpPr>
        <p:grpSpPr bwMode="auto">
          <a:xfrm>
            <a:off x="11509313" y="6234874"/>
            <a:ext cx="233108" cy="239210"/>
            <a:chOff x="7110" y="4004"/>
            <a:chExt cx="191" cy="196"/>
          </a:xfrm>
        </p:grpSpPr>
        <p:sp>
          <p:nvSpPr>
            <p:cNvPr id="9" name="Freeform 5">
              <a:extLst>
                <a:ext uri="{FF2B5EF4-FFF2-40B4-BE49-F238E27FC236}">
                  <a16:creationId xmlns:a16="http://schemas.microsoft.com/office/drawing/2014/main" id="{E3F9C9A4-95AA-4956-B3AB-A3B375D9412F}"/>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0" name="Freeform 6">
              <a:extLst>
                <a:ext uri="{FF2B5EF4-FFF2-40B4-BE49-F238E27FC236}">
                  <a16:creationId xmlns:a16="http://schemas.microsoft.com/office/drawing/2014/main" id="{D60DF629-3D01-4489-8720-ECA6E4AF8B2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1" name="Freeform 7">
              <a:extLst>
                <a:ext uri="{FF2B5EF4-FFF2-40B4-BE49-F238E27FC236}">
                  <a16:creationId xmlns:a16="http://schemas.microsoft.com/office/drawing/2014/main" id="{813235FD-E6FD-4FAE-9DDC-C6A4C259FFA1}"/>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3773169627"/>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rowser and Text">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7502772" y="-2816474"/>
            <a:ext cx="990601" cy="7461746"/>
          </a:xfrm>
          <a:prstGeom prst="roundRect">
            <a:avLst>
              <a:gd name="adj" fmla="val 8425"/>
            </a:avLst>
          </a:prstGeom>
          <a:solidFill>
            <a:schemeClr val="bg1">
              <a:alpha val="37000"/>
            </a:schemeClr>
          </a:solidFill>
          <a:ln w="12700">
            <a:solidFill>
              <a:schemeClr val="bg1">
                <a:lumMod val="85000"/>
                <a:alpha val="40000"/>
              </a:schemeClr>
            </a:solidFill>
            <a:miter lim="400000"/>
          </a:ln>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p>
            <a:pPr lvl="0">
              <a:lnSpc>
                <a:spcPts val="4800"/>
              </a:lnSpc>
              <a:spcBef>
                <a:spcPts val="1800"/>
              </a:spcBef>
            </a:pPr>
            <a:endParaRPr sz="3600" spc="0">
              <a:solidFill>
                <a:srgbClr val="333333"/>
              </a:solidFill>
              <a:latin typeface="Helvetica Neue LT Pro 35 Thin"/>
              <a:ea typeface="Helvetica Neue LT Pro 35 Thin"/>
              <a:cs typeface="Helvetica Neue LT Pro 35 Thin"/>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3" name="Picture Placeholder 2"/>
          <p:cNvSpPr>
            <a:spLocks noGrp="1"/>
          </p:cNvSpPr>
          <p:nvPr>
            <p:ph type="pic" sz="quarter" idx="16"/>
          </p:nvPr>
        </p:nvSpPr>
        <p:spPr>
          <a:xfrm>
            <a:off x="4267200" y="712788"/>
            <a:ext cx="7461745" cy="5307012"/>
          </a:xfrm>
          <a:prstGeom prst="rect">
            <a:avLst/>
          </a:prstGeom>
        </p:spPr>
        <p:txBody>
          <a:bodyPr/>
          <a:lstStyle>
            <a:lvl1pPr>
              <a:defRPr>
                <a:latin typeface="EYInterstate" panose="02000503020000020004" pitchFamily="2" charset="0"/>
              </a:defRPr>
            </a:lvl1pPr>
          </a:lstStyle>
          <a:p>
            <a:endParaRPr lang="en-US" dirty="0"/>
          </a:p>
        </p:txBody>
      </p:sp>
      <p:sp>
        <p:nvSpPr>
          <p:cNvPr id="2" name="Oval 1"/>
          <p:cNvSpPr/>
          <p:nvPr userDrawn="1"/>
        </p:nvSpPr>
        <p:spPr>
          <a:xfrm>
            <a:off x="4371037"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sp>
        <p:nvSpPr>
          <p:cNvPr id="11" name="Oval 10"/>
          <p:cNvSpPr/>
          <p:nvPr userDrawn="1"/>
        </p:nvSpPr>
        <p:spPr>
          <a:xfrm>
            <a:off x="4522566"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sp>
        <p:nvSpPr>
          <p:cNvPr id="14" name="Oval 13"/>
          <p:cNvSpPr/>
          <p:nvPr userDrawn="1"/>
        </p:nvSpPr>
        <p:spPr>
          <a:xfrm>
            <a:off x="4679321"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sp>
        <p:nvSpPr>
          <p:cNvPr id="17" name="Text Placeholder 7"/>
          <p:cNvSpPr>
            <a:spLocks noGrp="1"/>
          </p:cNvSpPr>
          <p:nvPr>
            <p:ph type="body" sz="quarter" idx="17" hasCustomPrompt="1"/>
          </p:nvPr>
        </p:nvSpPr>
        <p:spPr>
          <a:xfrm>
            <a:off x="457200" y="1409700"/>
            <a:ext cx="3657600" cy="375376"/>
          </a:xfrm>
          <a:prstGeom prst="rect">
            <a:avLst/>
          </a:prstGeom>
        </p:spPr>
        <p:txBody>
          <a:bodyPr lIns="0" tIns="0" rIns="0" bIns="0"/>
          <a:lstStyle>
            <a:lvl1pPr marL="0" indent="0">
              <a:buNone/>
              <a:defRPr sz="2000" b="1" i="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18" name="Text Placeholder 7"/>
          <p:cNvSpPr>
            <a:spLocks noGrp="1"/>
          </p:cNvSpPr>
          <p:nvPr>
            <p:ph type="body" sz="quarter" idx="18" hasCustomPrompt="1"/>
          </p:nvPr>
        </p:nvSpPr>
        <p:spPr>
          <a:xfrm>
            <a:off x="457200" y="1785076"/>
            <a:ext cx="3657600" cy="1180307"/>
          </a:xfrm>
          <a:prstGeom prst="rect">
            <a:avLst/>
          </a:prstGeom>
        </p:spPr>
        <p:txBody>
          <a:bodyPr lIns="0" tIns="0" rIns="0" bIns="0"/>
          <a:lstStyle>
            <a:lvl1pPr marL="0" marR="0" indent="0" algn="l" defTabSz="914400" rtl="0" eaLnBrk="1" fontAlgn="auto" latinLnBrk="0" hangingPunct="1">
              <a:lnSpc>
                <a:spcPts val="2400"/>
              </a:lnSpc>
              <a:spcBef>
                <a:spcPts val="1000"/>
              </a:spcBef>
              <a:spcAft>
                <a:spcPts val="0"/>
              </a:spcAft>
              <a:buClrTx/>
              <a:buSzTx/>
              <a:buFont typeface="Arial"/>
              <a:buNone/>
              <a:tabLst/>
              <a:defRPr sz="16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marL="0" marR="0" lvl="0" indent="0" algn="l" defTabSz="914400" rtl="0" eaLnBrk="1" fontAlgn="auto" latinLnBrk="0" hangingPunct="1">
              <a:lnSpc>
                <a:spcPts val="2400"/>
              </a:lnSpc>
              <a:spcBef>
                <a:spcPts val="1000"/>
              </a:spcBef>
              <a:spcAft>
                <a:spcPts val="0"/>
              </a:spcAft>
              <a:buClrTx/>
              <a:buSzTx/>
              <a:buFont typeface="Arial"/>
              <a:buNone/>
              <a:tabLst/>
              <a:defRPr/>
            </a:pPr>
            <a:r>
              <a:rPr lang="en-US" dirty="0"/>
              <a:t>Write a short description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grpSp>
        <p:nvGrpSpPr>
          <p:cNvPr id="16" name="Group 4">
            <a:extLst>
              <a:ext uri="{FF2B5EF4-FFF2-40B4-BE49-F238E27FC236}">
                <a16:creationId xmlns:a16="http://schemas.microsoft.com/office/drawing/2014/main" id="{8D1ABC19-1E97-451E-A4D0-D92867CB8D17}"/>
              </a:ext>
            </a:extLst>
          </p:cNvPr>
          <p:cNvGrpSpPr>
            <a:grpSpLocks noChangeAspect="1"/>
          </p:cNvGrpSpPr>
          <p:nvPr userDrawn="1"/>
        </p:nvGrpSpPr>
        <p:grpSpPr bwMode="auto">
          <a:xfrm>
            <a:off x="11509313" y="6234874"/>
            <a:ext cx="233108" cy="239210"/>
            <a:chOff x="7110" y="4004"/>
            <a:chExt cx="191" cy="196"/>
          </a:xfrm>
        </p:grpSpPr>
        <p:sp>
          <p:nvSpPr>
            <p:cNvPr id="19" name="Freeform 5">
              <a:extLst>
                <a:ext uri="{FF2B5EF4-FFF2-40B4-BE49-F238E27FC236}">
                  <a16:creationId xmlns:a16="http://schemas.microsoft.com/office/drawing/2014/main" id="{D882E58E-7E2C-4B6F-92BE-4C5DB79F702E}"/>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0" name="Freeform 6">
              <a:extLst>
                <a:ext uri="{FF2B5EF4-FFF2-40B4-BE49-F238E27FC236}">
                  <a16:creationId xmlns:a16="http://schemas.microsoft.com/office/drawing/2014/main" id="{87EC2C10-AF13-4E42-91F8-2D9F85DBFD2C}"/>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1" name="Freeform 7">
              <a:extLst>
                <a:ext uri="{FF2B5EF4-FFF2-40B4-BE49-F238E27FC236}">
                  <a16:creationId xmlns:a16="http://schemas.microsoft.com/office/drawing/2014/main" id="{9C306347-A8F3-46AA-94EB-B8E4133A353A}"/>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2264386742"/>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rowser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5603626" y="-3768976"/>
            <a:ext cx="990601" cy="9366747"/>
          </a:xfrm>
          <a:prstGeom prst="roundRect">
            <a:avLst>
              <a:gd name="adj" fmla="val 8425"/>
            </a:avLst>
          </a:prstGeom>
          <a:solidFill>
            <a:schemeClr val="bg1">
              <a:alpha val="37000"/>
            </a:schemeClr>
          </a:solidFill>
          <a:ln w="12700">
            <a:solidFill>
              <a:schemeClr val="bg1">
                <a:lumMod val="85000"/>
                <a:alpha val="40000"/>
              </a:schemeClr>
            </a:solidFill>
            <a:miter lim="400000"/>
          </a:ln>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p>
            <a:pPr lvl="0">
              <a:lnSpc>
                <a:spcPts val="4800"/>
              </a:lnSpc>
              <a:spcBef>
                <a:spcPts val="1800"/>
              </a:spcBef>
            </a:pPr>
            <a:endParaRPr sz="3600" spc="0">
              <a:solidFill>
                <a:srgbClr val="333333"/>
              </a:solidFill>
              <a:latin typeface="Helvetica Neue LT Pro 35 Thin"/>
              <a:ea typeface="Helvetica Neue LT Pro 35 Thin"/>
              <a:cs typeface="Helvetica Neue LT Pro 35 Thin"/>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3" name="Picture Placeholder 2"/>
          <p:cNvSpPr>
            <a:spLocks noGrp="1"/>
          </p:cNvSpPr>
          <p:nvPr>
            <p:ph type="pic" sz="quarter" idx="16"/>
          </p:nvPr>
        </p:nvSpPr>
        <p:spPr>
          <a:xfrm>
            <a:off x="1415554" y="712788"/>
            <a:ext cx="9366746" cy="5307012"/>
          </a:xfrm>
          <a:prstGeom prst="rect">
            <a:avLst/>
          </a:prstGeom>
        </p:spPr>
        <p:txBody>
          <a:bodyPr/>
          <a:lstStyle>
            <a:lvl1pPr>
              <a:defRPr>
                <a:latin typeface="EYInterstate" panose="02000503020000020004" pitchFamily="2" charset="0"/>
              </a:defRPr>
            </a:lvl1pPr>
          </a:lstStyle>
          <a:p>
            <a:endParaRPr lang="en-US" dirty="0"/>
          </a:p>
        </p:txBody>
      </p:sp>
      <p:sp>
        <p:nvSpPr>
          <p:cNvPr id="2" name="Oval 1"/>
          <p:cNvSpPr/>
          <p:nvPr userDrawn="1"/>
        </p:nvSpPr>
        <p:spPr>
          <a:xfrm>
            <a:off x="1519391"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sp>
        <p:nvSpPr>
          <p:cNvPr id="11" name="Oval 10"/>
          <p:cNvSpPr/>
          <p:nvPr userDrawn="1"/>
        </p:nvSpPr>
        <p:spPr>
          <a:xfrm>
            <a:off x="1670920"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sp>
        <p:nvSpPr>
          <p:cNvPr id="14" name="Oval 13"/>
          <p:cNvSpPr/>
          <p:nvPr userDrawn="1"/>
        </p:nvSpPr>
        <p:spPr>
          <a:xfrm>
            <a:off x="1827675" y="527740"/>
            <a:ext cx="98131" cy="98131"/>
          </a:xfrm>
          <a:prstGeom prst="ellipse">
            <a:avLst/>
          </a:prstGeom>
          <a:solidFill>
            <a:schemeClr val="bg1">
              <a:alpha val="37000"/>
            </a:schemeClr>
          </a:solidFill>
          <a:ln w="12700">
            <a:solidFill>
              <a:schemeClr val="bg1">
                <a:lumMod val="85000"/>
                <a:alpha val="40000"/>
              </a:schemeClr>
            </a:solidFill>
            <a:miter lim="400000"/>
          </a:ln>
          <a:effectLst/>
        </p:spPr>
        <p:txBody>
          <a:bodyPr lIns="50800" tIns="50800" rIns="50800" bIns="50800" anchor="ctr"/>
          <a:lstStyle/>
          <a:p>
            <a:pPr lvl="0">
              <a:lnSpc>
                <a:spcPts val="4800"/>
              </a:lnSpc>
              <a:spcBef>
                <a:spcPts val="1800"/>
              </a:spcBef>
            </a:pPr>
            <a:endParaRPr lang="en-US" sz="3600" spc="0" dirty="0">
              <a:solidFill>
                <a:srgbClr val="333333"/>
              </a:solidFill>
              <a:latin typeface="Helvetica Neue LT Pro 35 Thin"/>
              <a:ea typeface="Helvetica Neue LT Pro 35 Thin"/>
              <a:cs typeface="Helvetica Neue LT Pro 35 Thin"/>
            </a:endParaRPr>
          </a:p>
        </p:txBody>
      </p:sp>
      <p:grpSp>
        <p:nvGrpSpPr>
          <p:cNvPr id="16" name="Group 4">
            <a:extLst>
              <a:ext uri="{FF2B5EF4-FFF2-40B4-BE49-F238E27FC236}">
                <a16:creationId xmlns:a16="http://schemas.microsoft.com/office/drawing/2014/main" id="{05F5050B-E4F3-4CCC-AB6B-AE6005DF1C4D}"/>
              </a:ext>
            </a:extLst>
          </p:cNvPr>
          <p:cNvGrpSpPr>
            <a:grpSpLocks noChangeAspect="1"/>
          </p:cNvGrpSpPr>
          <p:nvPr userDrawn="1"/>
        </p:nvGrpSpPr>
        <p:grpSpPr bwMode="auto">
          <a:xfrm>
            <a:off x="11509313" y="6234874"/>
            <a:ext cx="233108" cy="239210"/>
            <a:chOff x="7110" y="4004"/>
            <a:chExt cx="191" cy="196"/>
          </a:xfrm>
        </p:grpSpPr>
        <p:sp>
          <p:nvSpPr>
            <p:cNvPr id="17" name="Freeform 5">
              <a:extLst>
                <a:ext uri="{FF2B5EF4-FFF2-40B4-BE49-F238E27FC236}">
                  <a16:creationId xmlns:a16="http://schemas.microsoft.com/office/drawing/2014/main" id="{A41A2887-0EF4-47CA-AAD8-76B7C57829B9}"/>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8" name="Freeform 6">
              <a:extLst>
                <a:ext uri="{FF2B5EF4-FFF2-40B4-BE49-F238E27FC236}">
                  <a16:creationId xmlns:a16="http://schemas.microsoft.com/office/drawing/2014/main" id="{661D8C8A-B752-4BB1-BA21-B4CE6D31EF8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9" name="Freeform 7">
              <a:extLst>
                <a:ext uri="{FF2B5EF4-FFF2-40B4-BE49-F238E27FC236}">
                  <a16:creationId xmlns:a16="http://schemas.microsoft.com/office/drawing/2014/main" id="{CBD8CCE4-A1A9-47BF-9EF8-0D2ED5D6FA41}"/>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411841069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t and Text">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5204928" y="-518630"/>
            <a:ext cx="5592963" cy="74684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3" name="Picture Placeholder 2"/>
          <p:cNvSpPr>
            <a:spLocks noGrp="1"/>
          </p:cNvSpPr>
          <p:nvPr>
            <p:ph type="pic" sz="quarter" idx="16"/>
          </p:nvPr>
        </p:nvSpPr>
        <p:spPr>
          <a:xfrm>
            <a:off x="4583113" y="712788"/>
            <a:ext cx="6858000" cy="4965700"/>
          </a:xfrm>
          <a:prstGeom prst="rect">
            <a:avLst/>
          </a:prstGeom>
        </p:spPr>
        <p:txBody>
          <a:bodyPr/>
          <a:lstStyle>
            <a:lvl1pPr>
              <a:defRPr>
                <a:latin typeface="EYInterstate" panose="02000503020000020004" pitchFamily="2" charset="0"/>
              </a:defRPr>
            </a:lvl1pPr>
          </a:lstStyle>
          <a:p>
            <a:endParaRPr lang="en-US" dirty="0"/>
          </a:p>
        </p:txBody>
      </p:sp>
      <p:sp>
        <p:nvSpPr>
          <p:cNvPr id="17" name="Text Placeholder 7"/>
          <p:cNvSpPr>
            <a:spLocks noGrp="1"/>
          </p:cNvSpPr>
          <p:nvPr>
            <p:ph type="body" sz="quarter" idx="17" hasCustomPrompt="1"/>
          </p:nvPr>
        </p:nvSpPr>
        <p:spPr>
          <a:xfrm>
            <a:off x="457200" y="1409700"/>
            <a:ext cx="3657600" cy="375376"/>
          </a:xfrm>
          <a:prstGeom prst="rect">
            <a:avLst/>
          </a:prstGeom>
        </p:spPr>
        <p:txBody>
          <a:bodyPr lIns="0" tIns="0" rIns="0" bIns="0"/>
          <a:lstStyle>
            <a:lvl1pPr marL="0" indent="0">
              <a:buNone/>
              <a:defRPr sz="2000" b="1" i="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18" name="Text Placeholder 7"/>
          <p:cNvSpPr>
            <a:spLocks noGrp="1"/>
          </p:cNvSpPr>
          <p:nvPr>
            <p:ph type="body" sz="quarter" idx="18" hasCustomPrompt="1"/>
          </p:nvPr>
        </p:nvSpPr>
        <p:spPr>
          <a:xfrm>
            <a:off x="457200" y="1785076"/>
            <a:ext cx="3657600" cy="1180307"/>
          </a:xfrm>
          <a:prstGeom prst="rect">
            <a:avLst/>
          </a:prstGeom>
        </p:spPr>
        <p:txBody>
          <a:bodyPr lIns="0" tIns="0" rIns="0" bIns="0"/>
          <a:lstStyle>
            <a:lvl1pPr marL="0" marR="0" indent="0" algn="l" defTabSz="914400" rtl="0" eaLnBrk="1" fontAlgn="auto" latinLnBrk="0" hangingPunct="1">
              <a:lnSpc>
                <a:spcPts val="2400"/>
              </a:lnSpc>
              <a:spcBef>
                <a:spcPts val="1000"/>
              </a:spcBef>
              <a:spcAft>
                <a:spcPts val="0"/>
              </a:spcAft>
              <a:buClrTx/>
              <a:buSzTx/>
              <a:buFont typeface="Arial"/>
              <a:buNone/>
              <a:tabLst/>
              <a:defRPr sz="16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marL="0" marR="0" lvl="0" indent="0" algn="l" defTabSz="914400" rtl="0" eaLnBrk="1" fontAlgn="auto" latinLnBrk="0" hangingPunct="1">
              <a:lnSpc>
                <a:spcPts val="2400"/>
              </a:lnSpc>
              <a:spcBef>
                <a:spcPts val="1000"/>
              </a:spcBef>
              <a:spcAft>
                <a:spcPts val="0"/>
              </a:spcAft>
              <a:buClrTx/>
              <a:buSzTx/>
              <a:buFont typeface="Arial"/>
              <a:buNone/>
              <a:tabLst/>
              <a:defRPr/>
            </a:pPr>
            <a:r>
              <a:rPr lang="en-US" dirty="0"/>
              <a:t>Write a short description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grpSp>
        <p:nvGrpSpPr>
          <p:cNvPr id="12" name="Group 4">
            <a:extLst>
              <a:ext uri="{FF2B5EF4-FFF2-40B4-BE49-F238E27FC236}">
                <a16:creationId xmlns:a16="http://schemas.microsoft.com/office/drawing/2014/main" id="{9291EE5C-458A-47FB-81FB-4513B255F3B5}"/>
              </a:ext>
            </a:extLst>
          </p:cNvPr>
          <p:cNvGrpSpPr>
            <a:grpSpLocks noChangeAspect="1"/>
          </p:cNvGrpSpPr>
          <p:nvPr userDrawn="1"/>
        </p:nvGrpSpPr>
        <p:grpSpPr bwMode="auto">
          <a:xfrm>
            <a:off x="11509313" y="6234874"/>
            <a:ext cx="233108" cy="239210"/>
            <a:chOff x="7110" y="4004"/>
            <a:chExt cx="191" cy="196"/>
          </a:xfrm>
        </p:grpSpPr>
        <p:sp>
          <p:nvSpPr>
            <p:cNvPr id="13" name="Freeform 5">
              <a:extLst>
                <a:ext uri="{FF2B5EF4-FFF2-40B4-BE49-F238E27FC236}">
                  <a16:creationId xmlns:a16="http://schemas.microsoft.com/office/drawing/2014/main" id="{5E3B2A8E-2ABF-4161-8747-799DE489B9B4}"/>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4" name="Freeform 6">
              <a:extLst>
                <a:ext uri="{FF2B5EF4-FFF2-40B4-BE49-F238E27FC236}">
                  <a16:creationId xmlns:a16="http://schemas.microsoft.com/office/drawing/2014/main" id="{C6A002AF-4AE0-444B-A17B-BE2FC976FA01}"/>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7">
              <a:extLst>
                <a:ext uri="{FF2B5EF4-FFF2-40B4-BE49-F238E27FC236}">
                  <a16:creationId xmlns:a16="http://schemas.microsoft.com/office/drawing/2014/main" id="{B4CDCFFF-9683-43AB-B168-E57EEBC7F815}"/>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27536092"/>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t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3299108" y="-518630"/>
            <a:ext cx="5592963" cy="74684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nchor="t" anchorCtr="0"/>
          <a:lstStyle>
            <a:lvl1pPr marL="0" indent="0">
              <a:lnSpc>
                <a:spcPts val="2400"/>
              </a:lnSpc>
              <a:spcBef>
                <a:spcPts val="0"/>
              </a:spcBef>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2" name="Picture Placeholder 2"/>
          <p:cNvSpPr>
            <a:spLocks noGrp="1"/>
          </p:cNvSpPr>
          <p:nvPr>
            <p:ph type="pic" sz="quarter" idx="16"/>
          </p:nvPr>
        </p:nvSpPr>
        <p:spPr>
          <a:xfrm>
            <a:off x="2666589" y="712788"/>
            <a:ext cx="6858000" cy="4965700"/>
          </a:xfrm>
          <a:prstGeom prst="rect">
            <a:avLst/>
          </a:prstGeom>
        </p:spPr>
        <p:txBody>
          <a:bodyPr/>
          <a:lstStyle>
            <a:lvl1pPr>
              <a:defRPr>
                <a:latin typeface="EYInterstate" panose="02000503020000020004" pitchFamily="2" charset="0"/>
              </a:defRPr>
            </a:lvl1pPr>
          </a:lstStyle>
          <a:p>
            <a:endParaRPr lang="en-US" dirty="0"/>
          </a:p>
        </p:txBody>
      </p:sp>
      <p:grpSp>
        <p:nvGrpSpPr>
          <p:cNvPr id="9" name="Group 4">
            <a:extLst>
              <a:ext uri="{FF2B5EF4-FFF2-40B4-BE49-F238E27FC236}">
                <a16:creationId xmlns:a16="http://schemas.microsoft.com/office/drawing/2014/main" id="{8CD7B98B-32EA-4249-A5A2-EBD536CFBBAE}"/>
              </a:ext>
            </a:extLst>
          </p:cNvPr>
          <p:cNvGrpSpPr>
            <a:grpSpLocks noChangeAspect="1"/>
          </p:cNvGrpSpPr>
          <p:nvPr userDrawn="1"/>
        </p:nvGrpSpPr>
        <p:grpSpPr bwMode="auto">
          <a:xfrm>
            <a:off x="11509313" y="6234874"/>
            <a:ext cx="233108" cy="239210"/>
            <a:chOff x="7110" y="4004"/>
            <a:chExt cx="191" cy="196"/>
          </a:xfrm>
        </p:grpSpPr>
        <p:sp>
          <p:nvSpPr>
            <p:cNvPr id="13" name="Freeform 5">
              <a:extLst>
                <a:ext uri="{FF2B5EF4-FFF2-40B4-BE49-F238E27FC236}">
                  <a16:creationId xmlns:a16="http://schemas.microsoft.com/office/drawing/2014/main" id="{BFCE3E99-396F-4E9B-93FB-1354C6BD7D0A}"/>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4" name="Freeform 6">
              <a:extLst>
                <a:ext uri="{FF2B5EF4-FFF2-40B4-BE49-F238E27FC236}">
                  <a16:creationId xmlns:a16="http://schemas.microsoft.com/office/drawing/2014/main" id="{BBDD2255-7B77-49C4-8864-A1C36521996C}"/>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7">
              <a:extLst>
                <a:ext uri="{FF2B5EF4-FFF2-40B4-BE49-F238E27FC236}">
                  <a16:creationId xmlns:a16="http://schemas.microsoft.com/office/drawing/2014/main" id="{D440016F-CFEF-416E-BDEB-E36FB004175C}"/>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124435762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ext &amp; Image">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Text Placeholder 7"/>
          <p:cNvSpPr>
            <a:spLocks noGrp="1"/>
          </p:cNvSpPr>
          <p:nvPr>
            <p:ph type="body" sz="quarter" idx="17" hasCustomPrompt="1"/>
          </p:nvPr>
        </p:nvSpPr>
        <p:spPr>
          <a:xfrm>
            <a:off x="457200" y="1409700"/>
            <a:ext cx="3657600" cy="375376"/>
          </a:xfrm>
          <a:prstGeom prst="rect">
            <a:avLst/>
          </a:prstGeom>
        </p:spPr>
        <p:txBody>
          <a:bodyPr lIns="0" tIns="0" rIns="0" bIns="0"/>
          <a:lstStyle>
            <a:lvl1pPr marL="0" indent="0">
              <a:buNone/>
              <a:defRPr sz="20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14" name="Picture Placeholder 2"/>
          <p:cNvSpPr>
            <a:spLocks noGrp="1"/>
          </p:cNvSpPr>
          <p:nvPr>
            <p:ph type="pic" sz="quarter" idx="16"/>
          </p:nvPr>
        </p:nvSpPr>
        <p:spPr>
          <a:xfrm>
            <a:off x="4267200" y="419100"/>
            <a:ext cx="7461745" cy="4648200"/>
          </a:xfrm>
          <a:prstGeom prst="rect">
            <a:avLst/>
          </a:prstGeom>
        </p:spPr>
        <p:txBody>
          <a:bodyPr/>
          <a:lstStyle>
            <a:lvl1pPr>
              <a:defRPr>
                <a:latin typeface="EYInterstate" panose="02000503020000020004" pitchFamily="2" charset="0"/>
              </a:defRPr>
            </a:lvl1pPr>
          </a:lstStyle>
          <a:p>
            <a:endParaRPr lang="en-US" dirty="0"/>
          </a:p>
        </p:txBody>
      </p:sp>
      <p:sp>
        <p:nvSpPr>
          <p:cNvPr id="12"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SLIDE TITLE</a:t>
            </a:r>
            <a:endParaRPr lang="en-US" dirty="0"/>
          </a:p>
        </p:txBody>
      </p:sp>
      <p:sp>
        <p:nvSpPr>
          <p:cNvPr id="6" name="Text Placeholder 5"/>
          <p:cNvSpPr>
            <a:spLocks noGrp="1"/>
          </p:cNvSpPr>
          <p:nvPr>
            <p:ph type="body" sz="quarter" idx="19" hasCustomPrompt="1"/>
          </p:nvPr>
        </p:nvSpPr>
        <p:spPr>
          <a:xfrm>
            <a:off x="457200" y="1784350"/>
            <a:ext cx="3657600" cy="4235450"/>
          </a:xfrm>
          <a:prstGeom prst="rect">
            <a:avLst/>
          </a:prstGeom>
        </p:spPr>
        <p:txBody>
          <a:bodyPr/>
          <a:lstStyle>
            <a:lvl1pPr marL="0" indent="0">
              <a:lnSpc>
                <a:spcPts val="2000"/>
              </a:lnSpc>
              <a:buFontTx/>
              <a:buNone/>
              <a:defRPr lang="en-US" b="0" i="0" smtClean="0">
                <a:effectLst/>
                <a:latin typeface="EYInterstate" panose="02000503020000020004" pitchFamily="2"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Write a longer description here. Communicate your points concisely, and do not exceed this </a:t>
            </a:r>
            <a:br>
              <a:rPr lang="en-US" dirty="0"/>
            </a:br>
            <a:r>
              <a:rPr lang="en-US" dirty="0"/>
              <a:t>text box.</a:t>
            </a:r>
          </a:p>
          <a:p>
            <a:pPr lvl="0"/>
            <a:r>
              <a:rPr lang="en-US" b="0" i="0" dirty="0" err="1">
                <a:solidFill>
                  <a:srgbClr val="000000"/>
                </a:solidFill>
                <a:effectLst/>
                <a:latin typeface="Open Sans" charset="0"/>
              </a:rPr>
              <a:t>Lorem</a:t>
            </a:r>
            <a:r>
              <a:rPr lang="en-US" b="0" i="0" dirty="0">
                <a:solidFill>
                  <a:srgbClr val="000000"/>
                </a:solidFill>
                <a:effectLst/>
                <a:latin typeface="Open Sans" charset="0"/>
              </a:rPr>
              <a:t> </a:t>
            </a:r>
            <a:r>
              <a:rPr lang="en-US" b="0" i="0" dirty="0" err="1">
                <a:solidFill>
                  <a:srgbClr val="000000"/>
                </a:solidFill>
                <a:effectLst/>
                <a:latin typeface="Open Sans" charset="0"/>
              </a:rPr>
              <a:t>ipsum</a:t>
            </a:r>
            <a:r>
              <a:rPr lang="en-US" b="0" i="0" dirty="0">
                <a:solidFill>
                  <a:srgbClr val="000000"/>
                </a:solidFill>
                <a:effectLst/>
                <a:latin typeface="Open Sans" charset="0"/>
              </a:rPr>
              <a:t> dolor sit </a:t>
            </a:r>
            <a:r>
              <a:rPr lang="en-US" b="0" i="0" dirty="0" err="1">
                <a:solidFill>
                  <a:srgbClr val="000000"/>
                </a:solidFill>
                <a:effectLst/>
                <a:latin typeface="Open Sans" charset="0"/>
              </a:rPr>
              <a:t>amet</a:t>
            </a:r>
            <a:r>
              <a:rPr lang="en-US" b="0" i="0" dirty="0">
                <a:solidFill>
                  <a:srgbClr val="000000"/>
                </a:solidFill>
                <a:effectLst/>
                <a:latin typeface="Open Sans" charset="0"/>
              </a:rPr>
              <a:t>, </a:t>
            </a:r>
            <a:r>
              <a:rPr lang="en-US" b="0" i="0" dirty="0" err="1">
                <a:solidFill>
                  <a:srgbClr val="000000"/>
                </a:solidFill>
                <a:effectLst/>
                <a:latin typeface="Open Sans" charset="0"/>
              </a:rPr>
              <a:t>consectetur</a:t>
            </a:r>
            <a:r>
              <a:rPr lang="en-US" b="0" i="0" dirty="0">
                <a:solidFill>
                  <a:srgbClr val="000000"/>
                </a:solidFill>
                <a:effectLst/>
                <a:latin typeface="Open Sans" charset="0"/>
              </a:rPr>
              <a:t> </a:t>
            </a:r>
            <a:r>
              <a:rPr lang="en-US" b="0" i="0" dirty="0" err="1">
                <a:solidFill>
                  <a:srgbClr val="000000"/>
                </a:solidFill>
                <a:effectLst/>
                <a:latin typeface="Open Sans" charset="0"/>
              </a:rPr>
              <a:t>adipiscing</a:t>
            </a:r>
            <a:r>
              <a:rPr lang="en-US" b="0" i="0" dirty="0">
                <a:solidFill>
                  <a:srgbClr val="000000"/>
                </a:solidFill>
                <a:effectLst/>
                <a:latin typeface="Open Sans" charset="0"/>
              </a:rPr>
              <a:t> </a:t>
            </a:r>
            <a:r>
              <a:rPr lang="en-US" b="0" i="0" dirty="0" err="1">
                <a:solidFill>
                  <a:srgbClr val="000000"/>
                </a:solidFill>
                <a:effectLst/>
                <a:latin typeface="Open Sans" charset="0"/>
              </a:rPr>
              <a:t>elit</a:t>
            </a:r>
            <a:r>
              <a:rPr lang="en-US" b="0" i="0" dirty="0">
                <a:solidFill>
                  <a:srgbClr val="000000"/>
                </a:solidFill>
                <a:effectLst/>
                <a:latin typeface="Open Sans" charset="0"/>
              </a:rPr>
              <a:t>. </a:t>
            </a:r>
            <a:r>
              <a:rPr lang="en-US" b="0" i="0" dirty="0" err="1">
                <a:solidFill>
                  <a:srgbClr val="000000"/>
                </a:solidFill>
                <a:effectLst/>
                <a:latin typeface="Open Sans" charset="0"/>
              </a:rPr>
              <a:t>Proin</a:t>
            </a:r>
            <a:r>
              <a:rPr lang="en-US" b="0" i="0" dirty="0">
                <a:solidFill>
                  <a:srgbClr val="000000"/>
                </a:solidFill>
                <a:effectLst/>
                <a:latin typeface="Open Sans" charset="0"/>
              </a:rPr>
              <a:t> </a:t>
            </a:r>
            <a:r>
              <a:rPr lang="en-US" b="0" i="0" dirty="0" err="1">
                <a:solidFill>
                  <a:srgbClr val="000000"/>
                </a:solidFill>
                <a:effectLst/>
                <a:latin typeface="Open Sans" charset="0"/>
              </a:rPr>
              <a:t>vestibulum</a:t>
            </a:r>
            <a:r>
              <a:rPr lang="en-US" b="0" i="0" dirty="0">
                <a:solidFill>
                  <a:srgbClr val="000000"/>
                </a:solidFill>
                <a:effectLst/>
                <a:latin typeface="Open Sans" charset="0"/>
              </a:rPr>
              <a:t> et </a:t>
            </a:r>
            <a:r>
              <a:rPr lang="en-US" b="0" i="0" dirty="0" err="1">
                <a:solidFill>
                  <a:srgbClr val="000000"/>
                </a:solidFill>
                <a:effectLst/>
                <a:latin typeface="Open Sans" charset="0"/>
              </a:rPr>
              <a:t>sem</a:t>
            </a:r>
            <a:r>
              <a:rPr lang="en-US" b="0" i="0" dirty="0">
                <a:solidFill>
                  <a:srgbClr val="000000"/>
                </a:solidFill>
                <a:effectLst/>
                <a:latin typeface="Open Sans" charset="0"/>
              </a:rPr>
              <a:t> </a:t>
            </a:r>
            <a:r>
              <a:rPr lang="en-US" b="0" i="0" dirty="0" err="1">
                <a:solidFill>
                  <a:srgbClr val="000000"/>
                </a:solidFill>
                <a:effectLst/>
                <a:latin typeface="Open Sans" charset="0"/>
              </a:rPr>
              <a:t>eu</a:t>
            </a:r>
            <a:r>
              <a:rPr lang="en-US" b="0" i="0" dirty="0">
                <a:solidFill>
                  <a:srgbClr val="000000"/>
                </a:solidFill>
                <a:effectLst/>
                <a:latin typeface="Open Sans" charset="0"/>
              </a:rPr>
              <a:t> </a:t>
            </a:r>
            <a:r>
              <a:rPr lang="en-US" b="0" i="0" dirty="0" err="1">
                <a:solidFill>
                  <a:srgbClr val="000000"/>
                </a:solidFill>
                <a:effectLst/>
                <a:latin typeface="Open Sans" charset="0"/>
              </a:rPr>
              <a:t>laoreet</a:t>
            </a:r>
            <a:r>
              <a:rPr lang="en-US" b="0" i="0" dirty="0">
                <a:solidFill>
                  <a:srgbClr val="000000"/>
                </a:solidFill>
                <a:effectLst/>
                <a:latin typeface="Open Sans" charset="0"/>
              </a:rPr>
              <a:t>. </a:t>
            </a:r>
            <a:r>
              <a:rPr lang="en-US" b="0" i="0" dirty="0" err="1">
                <a:solidFill>
                  <a:srgbClr val="000000"/>
                </a:solidFill>
                <a:effectLst/>
                <a:latin typeface="Open Sans" charset="0"/>
              </a:rPr>
              <a:t>Sed</a:t>
            </a:r>
            <a:r>
              <a:rPr lang="en-US" b="0" i="0" dirty="0">
                <a:solidFill>
                  <a:srgbClr val="000000"/>
                </a:solidFill>
                <a:effectLst/>
                <a:latin typeface="Open Sans" charset="0"/>
              </a:rPr>
              <a:t> </a:t>
            </a:r>
            <a:r>
              <a:rPr lang="en-US" b="0" i="0" dirty="0" err="1">
                <a:solidFill>
                  <a:srgbClr val="000000"/>
                </a:solidFill>
                <a:effectLst/>
                <a:latin typeface="Open Sans" charset="0"/>
              </a:rPr>
              <a:t>arcu</a:t>
            </a:r>
            <a:r>
              <a:rPr lang="en-US" b="0" i="0" dirty="0">
                <a:solidFill>
                  <a:srgbClr val="000000"/>
                </a:solidFill>
                <a:effectLst/>
                <a:latin typeface="Open Sans" charset="0"/>
              </a:rPr>
              <a:t> libero, </a:t>
            </a:r>
            <a:r>
              <a:rPr lang="en-US" b="0" i="0" dirty="0" err="1">
                <a:solidFill>
                  <a:srgbClr val="000000"/>
                </a:solidFill>
                <a:effectLst/>
                <a:latin typeface="Open Sans" charset="0"/>
              </a:rPr>
              <a:t>sagittis</a:t>
            </a:r>
            <a:r>
              <a:rPr lang="en-US" b="0" i="0" dirty="0">
                <a:solidFill>
                  <a:srgbClr val="000000"/>
                </a:solidFill>
                <a:effectLst/>
                <a:latin typeface="Open Sans" charset="0"/>
              </a:rPr>
              <a:t> in </a:t>
            </a:r>
            <a:r>
              <a:rPr lang="en-US" b="0" i="0" dirty="0" err="1">
                <a:solidFill>
                  <a:srgbClr val="000000"/>
                </a:solidFill>
                <a:effectLst/>
                <a:latin typeface="Open Sans" charset="0"/>
              </a:rPr>
              <a:t>augue</a:t>
            </a:r>
            <a:r>
              <a:rPr lang="en-US" b="0" i="0" dirty="0">
                <a:solidFill>
                  <a:srgbClr val="000000"/>
                </a:solidFill>
                <a:effectLst/>
                <a:latin typeface="Open Sans" charset="0"/>
              </a:rPr>
              <a:t> </a:t>
            </a:r>
            <a:r>
              <a:rPr lang="en-US" b="0" i="0" dirty="0" err="1">
                <a:solidFill>
                  <a:srgbClr val="000000"/>
                </a:solidFill>
                <a:effectLst/>
                <a:latin typeface="Open Sans" charset="0"/>
              </a:rPr>
              <a:t>sed</a:t>
            </a:r>
            <a:r>
              <a:rPr lang="en-US" b="0" i="0" dirty="0">
                <a:solidFill>
                  <a:srgbClr val="000000"/>
                </a:solidFill>
                <a:effectLst/>
                <a:latin typeface="Open Sans" charset="0"/>
              </a:rPr>
              <a:t>, </a:t>
            </a:r>
            <a:r>
              <a:rPr lang="en-US" b="0" i="0" dirty="0" err="1">
                <a:solidFill>
                  <a:srgbClr val="000000"/>
                </a:solidFill>
                <a:effectLst/>
                <a:latin typeface="Open Sans" charset="0"/>
              </a:rPr>
              <a:t>varius</a:t>
            </a:r>
            <a:r>
              <a:rPr lang="en-US" b="0" i="0" dirty="0">
                <a:solidFill>
                  <a:srgbClr val="000000"/>
                </a:solidFill>
                <a:effectLst/>
                <a:latin typeface="Open Sans" charset="0"/>
              </a:rPr>
              <a:t> </a:t>
            </a:r>
            <a:r>
              <a:rPr lang="en-US" b="0" i="0" dirty="0" err="1">
                <a:solidFill>
                  <a:srgbClr val="000000"/>
                </a:solidFill>
                <a:effectLst/>
                <a:latin typeface="Open Sans" charset="0"/>
              </a:rPr>
              <a:t>facilisis</a:t>
            </a:r>
            <a:r>
              <a:rPr lang="en-US" b="0" i="0" dirty="0">
                <a:solidFill>
                  <a:srgbClr val="000000"/>
                </a:solidFill>
                <a:effectLst/>
                <a:latin typeface="Open Sans" charset="0"/>
              </a:rPr>
              <a:t> </a:t>
            </a:r>
            <a:r>
              <a:rPr lang="en-US" b="0" i="0" dirty="0" err="1">
                <a:solidFill>
                  <a:srgbClr val="000000"/>
                </a:solidFill>
                <a:effectLst/>
                <a:latin typeface="Open Sans" charset="0"/>
              </a:rPr>
              <a:t>metus</a:t>
            </a:r>
            <a:r>
              <a:rPr lang="en-US" b="0" i="0" dirty="0">
                <a:solidFill>
                  <a:srgbClr val="000000"/>
                </a:solidFill>
                <a:effectLst/>
                <a:latin typeface="Open Sans" charset="0"/>
              </a:rPr>
              <a:t>. </a:t>
            </a:r>
            <a:r>
              <a:rPr lang="en-US" b="0" i="0" dirty="0" err="1">
                <a:solidFill>
                  <a:srgbClr val="000000"/>
                </a:solidFill>
                <a:effectLst/>
                <a:latin typeface="Open Sans" charset="0"/>
              </a:rPr>
              <a:t>Donec</a:t>
            </a:r>
            <a:r>
              <a:rPr lang="en-US" b="0" i="0" dirty="0">
                <a:solidFill>
                  <a:srgbClr val="000000"/>
                </a:solidFill>
                <a:effectLst/>
                <a:latin typeface="Open Sans" charset="0"/>
              </a:rPr>
              <a:t> porta, </a:t>
            </a:r>
            <a:r>
              <a:rPr lang="en-US" b="0" i="0" dirty="0" err="1">
                <a:solidFill>
                  <a:srgbClr val="000000"/>
                </a:solidFill>
                <a:effectLst/>
                <a:latin typeface="Open Sans" charset="0"/>
              </a:rPr>
              <a:t>lorem</a:t>
            </a:r>
            <a:r>
              <a:rPr lang="en-US" b="0" i="0" dirty="0">
                <a:solidFill>
                  <a:srgbClr val="000000"/>
                </a:solidFill>
                <a:effectLst/>
                <a:latin typeface="Open Sans" charset="0"/>
              </a:rPr>
              <a:t> at </a:t>
            </a:r>
            <a:r>
              <a:rPr lang="en-US" b="0" i="0" dirty="0" err="1">
                <a:solidFill>
                  <a:srgbClr val="000000"/>
                </a:solidFill>
                <a:effectLst/>
                <a:latin typeface="Open Sans" charset="0"/>
              </a:rPr>
              <a:t>gravida</a:t>
            </a:r>
            <a:r>
              <a:rPr lang="en-US" b="0" i="0" dirty="0">
                <a:solidFill>
                  <a:srgbClr val="000000"/>
                </a:solidFill>
                <a:effectLst/>
                <a:latin typeface="Open Sans" charset="0"/>
              </a:rPr>
              <a:t> </a:t>
            </a:r>
            <a:r>
              <a:rPr lang="en-US" b="0" i="0" dirty="0" err="1">
                <a:solidFill>
                  <a:srgbClr val="000000"/>
                </a:solidFill>
                <a:effectLst/>
                <a:latin typeface="Open Sans" charset="0"/>
              </a:rPr>
              <a:t>rutrum</a:t>
            </a:r>
            <a:r>
              <a:rPr lang="en-US" b="0" i="0" dirty="0">
                <a:solidFill>
                  <a:srgbClr val="000000"/>
                </a:solidFill>
                <a:effectLst/>
                <a:latin typeface="Open Sans" charset="0"/>
              </a:rPr>
              <a:t>, dolor </a:t>
            </a:r>
            <a:r>
              <a:rPr lang="en-US" b="0" i="0" dirty="0" err="1">
                <a:solidFill>
                  <a:srgbClr val="000000"/>
                </a:solidFill>
                <a:effectLst/>
                <a:latin typeface="Open Sans" charset="0"/>
              </a:rPr>
              <a:t>sem</a:t>
            </a:r>
            <a:r>
              <a:rPr lang="en-US" b="0" i="0" dirty="0">
                <a:solidFill>
                  <a:srgbClr val="000000"/>
                </a:solidFill>
                <a:effectLst/>
                <a:latin typeface="Open Sans" charset="0"/>
              </a:rPr>
              <a:t> </a:t>
            </a:r>
            <a:r>
              <a:rPr lang="en-US" b="0" i="0" dirty="0" err="1">
                <a:solidFill>
                  <a:srgbClr val="000000"/>
                </a:solidFill>
                <a:effectLst/>
                <a:latin typeface="Open Sans" charset="0"/>
              </a:rPr>
              <a:t>iaculis</a:t>
            </a:r>
            <a:r>
              <a:rPr lang="en-US" b="0" i="0" dirty="0">
                <a:solidFill>
                  <a:srgbClr val="000000"/>
                </a:solidFill>
                <a:effectLst/>
                <a:latin typeface="Open Sans" charset="0"/>
              </a:rPr>
              <a:t> dui, </a:t>
            </a:r>
            <a:r>
              <a:rPr lang="en-US" b="0" i="0" dirty="0" err="1">
                <a:solidFill>
                  <a:srgbClr val="000000"/>
                </a:solidFill>
                <a:effectLst/>
                <a:latin typeface="Open Sans" charset="0"/>
              </a:rPr>
              <a:t>nec</a:t>
            </a:r>
            <a:r>
              <a:rPr lang="en-US" b="0" i="0" dirty="0">
                <a:solidFill>
                  <a:srgbClr val="000000"/>
                </a:solidFill>
                <a:effectLst/>
                <a:latin typeface="Open Sans" charset="0"/>
              </a:rPr>
              <a:t> </a:t>
            </a:r>
            <a:r>
              <a:rPr lang="en-US" b="0" i="0" dirty="0" err="1">
                <a:solidFill>
                  <a:srgbClr val="000000"/>
                </a:solidFill>
                <a:effectLst/>
                <a:latin typeface="Open Sans" charset="0"/>
              </a:rPr>
              <a:t>aliquet</a:t>
            </a:r>
            <a:r>
              <a:rPr lang="en-US" b="0" i="0" dirty="0">
                <a:solidFill>
                  <a:srgbClr val="000000"/>
                </a:solidFill>
                <a:effectLst/>
                <a:latin typeface="Open Sans" charset="0"/>
              </a:rPr>
              <a:t> dolor </a:t>
            </a:r>
            <a:r>
              <a:rPr lang="en-US" b="0" i="0" dirty="0" err="1">
                <a:solidFill>
                  <a:srgbClr val="000000"/>
                </a:solidFill>
                <a:effectLst/>
                <a:latin typeface="Open Sans" charset="0"/>
              </a:rPr>
              <a:t>nibh</a:t>
            </a:r>
            <a:r>
              <a:rPr lang="en-US" b="0" i="0" dirty="0">
                <a:solidFill>
                  <a:srgbClr val="000000"/>
                </a:solidFill>
                <a:effectLst/>
                <a:latin typeface="Open Sans" charset="0"/>
              </a:rPr>
              <a:t> non </a:t>
            </a:r>
            <a:r>
              <a:rPr lang="en-US" b="0" i="0" dirty="0" err="1">
                <a:solidFill>
                  <a:srgbClr val="000000"/>
                </a:solidFill>
                <a:effectLst/>
                <a:latin typeface="Open Sans" charset="0"/>
              </a:rPr>
              <a:t>nibh</a:t>
            </a:r>
            <a:r>
              <a:rPr lang="en-US" b="0" i="0" dirty="0">
                <a:solidFill>
                  <a:srgbClr val="000000"/>
                </a:solidFill>
                <a:effectLst/>
                <a:latin typeface="Open Sans" charset="0"/>
              </a:rPr>
              <a:t>. </a:t>
            </a:r>
            <a:r>
              <a:rPr lang="en-US" b="0" i="0" dirty="0" err="1">
                <a:solidFill>
                  <a:srgbClr val="000000"/>
                </a:solidFill>
                <a:effectLst/>
                <a:latin typeface="Open Sans" charset="0"/>
              </a:rPr>
              <a:t>Nullam</a:t>
            </a:r>
            <a:r>
              <a:rPr lang="en-US" b="0" i="0" dirty="0">
                <a:solidFill>
                  <a:srgbClr val="000000"/>
                </a:solidFill>
                <a:effectLst/>
                <a:latin typeface="Open Sans" charset="0"/>
              </a:rPr>
              <a:t> </a:t>
            </a:r>
            <a:r>
              <a:rPr lang="en-US" b="0" i="0" dirty="0" err="1">
                <a:solidFill>
                  <a:srgbClr val="000000"/>
                </a:solidFill>
                <a:effectLst/>
                <a:latin typeface="Open Sans" charset="0"/>
              </a:rPr>
              <a:t>risus</a:t>
            </a:r>
            <a:r>
              <a:rPr lang="en-US" b="0" i="0" dirty="0">
                <a:solidFill>
                  <a:srgbClr val="000000"/>
                </a:solidFill>
                <a:effectLst/>
                <a:latin typeface="Open Sans" charset="0"/>
              </a:rPr>
              <a:t> magna, </a:t>
            </a:r>
            <a:r>
              <a:rPr lang="en-US" b="0" i="0" dirty="0" err="1">
                <a:solidFill>
                  <a:srgbClr val="000000"/>
                </a:solidFill>
                <a:effectLst/>
                <a:latin typeface="Open Sans" charset="0"/>
              </a:rPr>
              <a:t>cursus</a:t>
            </a:r>
            <a:r>
              <a:rPr lang="en-US" b="0" i="0" dirty="0">
                <a:solidFill>
                  <a:srgbClr val="000000"/>
                </a:solidFill>
                <a:effectLst/>
                <a:latin typeface="Open Sans" charset="0"/>
              </a:rPr>
              <a:t> et </a:t>
            </a:r>
            <a:r>
              <a:rPr lang="en-US" b="0" i="0" dirty="0" err="1">
                <a:solidFill>
                  <a:srgbClr val="000000"/>
                </a:solidFill>
                <a:effectLst/>
                <a:latin typeface="Open Sans" charset="0"/>
              </a:rPr>
              <a:t>leo</a:t>
            </a:r>
            <a:r>
              <a:rPr lang="en-US" b="0" i="0" dirty="0">
                <a:solidFill>
                  <a:srgbClr val="000000"/>
                </a:solidFill>
                <a:effectLst/>
                <a:latin typeface="Open Sans" charset="0"/>
              </a:rPr>
              <a:t> </a:t>
            </a:r>
            <a:r>
              <a:rPr lang="en-US" b="0" i="0" dirty="0" err="1">
                <a:solidFill>
                  <a:srgbClr val="000000"/>
                </a:solidFill>
                <a:effectLst/>
                <a:latin typeface="Open Sans" charset="0"/>
              </a:rPr>
              <a:t>vel</a:t>
            </a:r>
            <a:r>
              <a:rPr lang="en-US" b="0" i="0" dirty="0">
                <a:solidFill>
                  <a:srgbClr val="000000"/>
                </a:solidFill>
                <a:effectLst/>
                <a:latin typeface="Open Sans" charset="0"/>
              </a:rPr>
              <a:t>, tempus </a:t>
            </a:r>
            <a:r>
              <a:rPr lang="en-US" b="0" i="0" dirty="0" err="1">
                <a:solidFill>
                  <a:srgbClr val="000000"/>
                </a:solidFill>
                <a:effectLst/>
                <a:latin typeface="Open Sans" charset="0"/>
              </a:rPr>
              <a:t>feugiat</a:t>
            </a:r>
            <a:r>
              <a:rPr lang="en-US" b="0" i="0" dirty="0">
                <a:solidFill>
                  <a:srgbClr val="000000"/>
                </a:solidFill>
                <a:effectLst/>
                <a:latin typeface="Open Sans" charset="0"/>
              </a:rPr>
              <a:t> </a:t>
            </a:r>
            <a:r>
              <a:rPr lang="en-US" b="0" i="0" dirty="0" err="1">
                <a:solidFill>
                  <a:srgbClr val="000000"/>
                </a:solidFill>
                <a:effectLst/>
                <a:latin typeface="Open Sans" charset="0"/>
              </a:rPr>
              <a:t>mauris</a:t>
            </a:r>
            <a:r>
              <a:rPr lang="en-US" b="0" i="0" dirty="0">
                <a:solidFill>
                  <a:srgbClr val="000000"/>
                </a:solidFill>
                <a:effectLst/>
                <a:latin typeface="Open Sans" charset="0"/>
              </a:rPr>
              <a:t>.</a:t>
            </a:r>
          </a:p>
          <a:p>
            <a:pPr lvl="0"/>
            <a:r>
              <a:rPr lang="en-US" b="0" i="0" dirty="0" err="1">
                <a:solidFill>
                  <a:srgbClr val="000000"/>
                </a:solidFill>
                <a:effectLst/>
                <a:latin typeface="Open Sans" charset="0"/>
              </a:rPr>
              <a:t>Cras</a:t>
            </a:r>
            <a:r>
              <a:rPr lang="en-US" b="0" i="0" dirty="0">
                <a:solidFill>
                  <a:srgbClr val="000000"/>
                </a:solidFill>
                <a:effectLst/>
                <a:latin typeface="Open Sans" charset="0"/>
              </a:rPr>
              <a:t> </a:t>
            </a:r>
            <a:r>
              <a:rPr lang="en-US" b="0" i="0" dirty="0" err="1">
                <a:solidFill>
                  <a:srgbClr val="000000"/>
                </a:solidFill>
                <a:effectLst/>
                <a:latin typeface="Open Sans" charset="0"/>
              </a:rPr>
              <a:t>vel</a:t>
            </a:r>
            <a:r>
              <a:rPr lang="en-US" b="0" i="0" dirty="0">
                <a:solidFill>
                  <a:srgbClr val="000000"/>
                </a:solidFill>
                <a:effectLst/>
                <a:latin typeface="Open Sans" charset="0"/>
              </a:rPr>
              <a:t> </a:t>
            </a:r>
            <a:r>
              <a:rPr lang="en-US" b="0" i="0" dirty="0" err="1">
                <a:solidFill>
                  <a:srgbClr val="000000"/>
                </a:solidFill>
                <a:effectLst/>
                <a:latin typeface="Open Sans" charset="0"/>
              </a:rPr>
              <a:t>efficitur</a:t>
            </a:r>
            <a:r>
              <a:rPr lang="en-US" b="0" i="0" dirty="0">
                <a:solidFill>
                  <a:srgbClr val="000000"/>
                </a:solidFill>
                <a:effectLst/>
                <a:latin typeface="Open Sans" charset="0"/>
              </a:rPr>
              <a:t> </a:t>
            </a:r>
            <a:r>
              <a:rPr lang="en-US" b="0" i="0" dirty="0" err="1">
                <a:solidFill>
                  <a:srgbClr val="000000"/>
                </a:solidFill>
                <a:effectLst/>
                <a:latin typeface="Open Sans" charset="0"/>
              </a:rPr>
              <a:t>urna</a:t>
            </a:r>
            <a:r>
              <a:rPr lang="en-US" b="0" i="0" dirty="0">
                <a:solidFill>
                  <a:srgbClr val="000000"/>
                </a:solidFill>
                <a:effectLst/>
                <a:latin typeface="Open Sans" charset="0"/>
              </a:rPr>
              <a:t>. </a:t>
            </a:r>
            <a:r>
              <a:rPr lang="en-US" b="0" i="0" dirty="0" err="1">
                <a:solidFill>
                  <a:srgbClr val="000000"/>
                </a:solidFill>
                <a:effectLst/>
                <a:latin typeface="Open Sans" charset="0"/>
              </a:rPr>
              <a:t>Lorem</a:t>
            </a:r>
            <a:r>
              <a:rPr lang="en-US" b="0" i="0" dirty="0">
                <a:solidFill>
                  <a:srgbClr val="000000"/>
                </a:solidFill>
                <a:effectLst/>
                <a:latin typeface="Open Sans" charset="0"/>
              </a:rPr>
              <a:t> </a:t>
            </a:r>
            <a:r>
              <a:rPr lang="en-US" b="0" i="0" dirty="0" err="1">
                <a:solidFill>
                  <a:srgbClr val="000000"/>
                </a:solidFill>
                <a:effectLst/>
                <a:latin typeface="Open Sans" charset="0"/>
              </a:rPr>
              <a:t>ipsum</a:t>
            </a:r>
            <a:r>
              <a:rPr lang="en-US" b="0" i="0" dirty="0">
                <a:solidFill>
                  <a:srgbClr val="000000"/>
                </a:solidFill>
                <a:effectLst/>
                <a:latin typeface="Open Sans" charset="0"/>
              </a:rPr>
              <a:t> dolor sit </a:t>
            </a:r>
            <a:r>
              <a:rPr lang="en-US" b="0" i="0" dirty="0" err="1">
                <a:solidFill>
                  <a:srgbClr val="000000"/>
                </a:solidFill>
                <a:effectLst/>
                <a:latin typeface="Open Sans" charset="0"/>
              </a:rPr>
              <a:t>amet</a:t>
            </a:r>
            <a:r>
              <a:rPr lang="en-US" b="0" i="0" dirty="0">
                <a:solidFill>
                  <a:srgbClr val="000000"/>
                </a:solidFill>
                <a:effectLst/>
                <a:latin typeface="Open Sans" charset="0"/>
              </a:rPr>
              <a:t>, </a:t>
            </a:r>
            <a:r>
              <a:rPr lang="en-US" b="0" i="0" dirty="0" err="1">
                <a:solidFill>
                  <a:srgbClr val="000000"/>
                </a:solidFill>
                <a:effectLst/>
                <a:latin typeface="Open Sans" charset="0"/>
              </a:rPr>
              <a:t>consectetur</a:t>
            </a:r>
            <a:r>
              <a:rPr lang="en-US" b="0" i="0" dirty="0">
                <a:solidFill>
                  <a:srgbClr val="000000"/>
                </a:solidFill>
                <a:effectLst/>
                <a:latin typeface="Open Sans" charset="0"/>
              </a:rPr>
              <a:t> </a:t>
            </a:r>
            <a:r>
              <a:rPr lang="en-US" b="0" i="0" dirty="0" err="1">
                <a:solidFill>
                  <a:srgbClr val="000000"/>
                </a:solidFill>
                <a:effectLst/>
                <a:latin typeface="Open Sans" charset="0"/>
              </a:rPr>
              <a:t>adipiscing</a:t>
            </a:r>
            <a:r>
              <a:rPr lang="en-US" b="0" i="0" dirty="0">
                <a:solidFill>
                  <a:srgbClr val="000000"/>
                </a:solidFill>
                <a:effectLst/>
                <a:latin typeface="Open Sans" charset="0"/>
              </a:rPr>
              <a:t> </a:t>
            </a:r>
            <a:r>
              <a:rPr lang="en-US" b="0" i="0" dirty="0" err="1">
                <a:solidFill>
                  <a:srgbClr val="000000"/>
                </a:solidFill>
                <a:effectLst/>
                <a:latin typeface="Open Sans" charset="0"/>
              </a:rPr>
              <a:t>elit</a:t>
            </a:r>
            <a:r>
              <a:rPr lang="en-US" b="0" i="0" dirty="0">
                <a:solidFill>
                  <a:srgbClr val="000000"/>
                </a:solidFill>
                <a:effectLst/>
                <a:latin typeface="Open Sans" charset="0"/>
              </a:rPr>
              <a:t>. </a:t>
            </a:r>
            <a:r>
              <a:rPr lang="en-US" b="0" i="0" dirty="0" err="1">
                <a:solidFill>
                  <a:srgbClr val="000000"/>
                </a:solidFill>
                <a:effectLst/>
                <a:latin typeface="Open Sans" charset="0"/>
              </a:rPr>
              <a:t>Vivamus</a:t>
            </a:r>
            <a:r>
              <a:rPr lang="en-US" b="0" i="0" dirty="0">
                <a:solidFill>
                  <a:srgbClr val="000000"/>
                </a:solidFill>
                <a:effectLst/>
                <a:latin typeface="Open Sans" charset="0"/>
              </a:rPr>
              <a:t> </a:t>
            </a:r>
            <a:r>
              <a:rPr lang="en-US" b="0" i="0" dirty="0" err="1">
                <a:solidFill>
                  <a:srgbClr val="000000"/>
                </a:solidFill>
                <a:effectLst/>
                <a:latin typeface="Open Sans" charset="0"/>
              </a:rPr>
              <a:t>viverra</a:t>
            </a:r>
            <a:r>
              <a:rPr lang="en-US" b="0" i="0" dirty="0">
                <a:solidFill>
                  <a:srgbClr val="000000"/>
                </a:solidFill>
                <a:effectLst/>
                <a:latin typeface="Open Sans" charset="0"/>
              </a:rPr>
              <a:t> </a:t>
            </a:r>
            <a:r>
              <a:rPr lang="en-US" b="0" i="0" dirty="0" err="1">
                <a:solidFill>
                  <a:srgbClr val="000000"/>
                </a:solidFill>
                <a:effectLst/>
                <a:latin typeface="Open Sans" charset="0"/>
              </a:rPr>
              <a:t>eu</a:t>
            </a:r>
            <a:r>
              <a:rPr lang="en-US" b="0" i="0" dirty="0">
                <a:solidFill>
                  <a:srgbClr val="000000"/>
                </a:solidFill>
                <a:effectLst/>
                <a:latin typeface="Open Sans" charset="0"/>
              </a:rPr>
              <a:t> </a:t>
            </a:r>
            <a:r>
              <a:rPr lang="en-US" b="0" i="0" dirty="0" err="1">
                <a:solidFill>
                  <a:srgbClr val="000000"/>
                </a:solidFill>
                <a:effectLst/>
                <a:latin typeface="Open Sans" charset="0"/>
              </a:rPr>
              <a:t>justo</a:t>
            </a:r>
            <a:r>
              <a:rPr lang="en-US" b="0" i="0" dirty="0">
                <a:solidFill>
                  <a:srgbClr val="000000"/>
                </a:solidFill>
                <a:effectLst/>
                <a:latin typeface="Open Sans" charset="0"/>
              </a:rPr>
              <a:t> </a:t>
            </a:r>
            <a:r>
              <a:rPr lang="en-US" b="0" i="0" dirty="0" err="1">
                <a:solidFill>
                  <a:srgbClr val="000000"/>
                </a:solidFill>
                <a:effectLst/>
                <a:latin typeface="Open Sans" charset="0"/>
              </a:rPr>
              <a:t>nec</a:t>
            </a:r>
            <a:r>
              <a:rPr lang="en-US" b="0" i="0" dirty="0">
                <a:solidFill>
                  <a:srgbClr val="000000"/>
                </a:solidFill>
                <a:effectLst/>
                <a:latin typeface="Open Sans" charset="0"/>
              </a:rPr>
              <a:t> </a:t>
            </a:r>
            <a:r>
              <a:rPr lang="en-US" b="0" i="0" dirty="0" err="1">
                <a:solidFill>
                  <a:srgbClr val="000000"/>
                </a:solidFill>
                <a:effectLst/>
                <a:latin typeface="Open Sans" charset="0"/>
              </a:rPr>
              <a:t>imperdiet</a:t>
            </a:r>
            <a:r>
              <a:rPr lang="en-US" b="0" i="0" dirty="0">
                <a:solidFill>
                  <a:srgbClr val="000000"/>
                </a:solidFill>
                <a:effectLst/>
                <a:latin typeface="Open Sans" charset="0"/>
              </a:rPr>
              <a:t>. </a:t>
            </a:r>
            <a:r>
              <a:rPr lang="en-US" b="0" i="0" dirty="0" err="1">
                <a:solidFill>
                  <a:srgbClr val="000000"/>
                </a:solidFill>
                <a:effectLst/>
                <a:latin typeface="Open Sans" charset="0"/>
              </a:rPr>
              <a:t>Nulla</a:t>
            </a:r>
            <a:r>
              <a:rPr lang="en-US" b="0" i="0" dirty="0">
                <a:solidFill>
                  <a:srgbClr val="000000"/>
                </a:solidFill>
                <a:effectLst/>
                <a:latin typeface="Open Sans" charset="0"/>
              </a:rPr>
              <a:t> </a:t>
            </a:r>
            <a:r>
              <a:rPr lang="en-US" b="0" i="0" dirty="0" err="1">
                <a:solidFill>
                  <a:srgbClr val="000000"/>
                </a:solidFill>
                <a:effectLst/>
                <a:latin typeface="Open Sans" charset="0"/>
              </a:rPr>
              <a:t>tortor</a:t>
            </a:r>
            <a:r>
              <a:rPr lang="en-US" b="0" i="0" dirty="0">
                <a:solidFill>
                  <a:srgbClr val="000000"/>
                </a:solidFill>
                <a:effectLst/>
                <a:latin typeface="Open Sans" charset="0"/>
              </a:rPr>
              <a:t> ex, </a:t>
            </a:r>
            <a:r>
              <a:rPr lang="en-US" b="0" i="0" dirty="0" err="1">
                <a:solidFill>
                  <a:srgbClr val="000000"/>
                </a:solidFill>
                <a:effectLst/>
                <a:latin typeface="Open Sans" charset="0"/>
              </a:rPr>
              <a:t>dignissim</a:t>
            </a:r>
            <a:r>
              <a:rPr lang="en-US" b="0" i="0" dirty="0">
                <a:solidFill>
                  <a:srgbClr val="000000"/>
                </a:solidFill>
                <a:effectLst/>
                <a:latin typeface="Open Sans" charset="0"/>
              </a:rPr>
              <a:t> a </a:t>
            </a:r>
            <a:r>
              <a:rPr lang="en-US" b="0" i="0" dirty="0" err="1">
                <a:solidFill>
                  <a:srgbClr val="000000"/>
                </a:solidFill>
                <a:effectLst/>
                <a:latin typeface="Open Sans" charset="0"/>
              </a:rPr>
              <a:t>ipsum</a:t>
            </a:r>
            <a:r>
              <a:rPr lang="en-US" b="0" i="0" dirty="0">
                <a:solidFill>
                  <a:srgbClr val="000000"/>
                </a:solidFill>
                <a:effectLst/>
                <a:latin typeface="Open Sans" charset="0"/>
              </a:rPr>
              <a:t>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vulputate</a:t>
            </a:r>
            <a:r>
              <a:rPr lang="en-US" b="0" i="0" dirty="0">
                <a:solidFill>
                  <a:srgbClr val="000000"/>
                </a:solidFill>
                <a:effectLst/>
                <a:latin typeface="Open Sans" charset="0"/>
              </a:rPr>
              <a:t> </a:t>
            </a:r>
            <a:r>
              <a:rPr lang="en-US" b="0" i="0" dirty="0" err="1">
                <a:solidFill>
                  <a:srgbClr val="000000"/>
                </a:solidFill>
                <a:effectLst/>
                <a:latin typeface="Open Sans" charset="0"/>
              </a:rPr>
              <a:t>malesuada</a:t>
            </a:r>
            <a:r>
              <a:rPr lang="en-US" b="0" i="0" dirty="0">
                <a:solidFill>
                  <a:srgbClr val="000000"/>
                </a:solidFill>
                <a:effectLst/>
                <a:latin typeface="Open Sans" charset="0"/>
              </a:rPr>
              <a:t> </a:t>
            </a:r>
            <a:r>
              <a:rPr lang="en-US" b="0" i="0" dirty="0" err="1">
                <a:solidFill>
                  <a:srgbClr val="000000"/>
                </a:solidFill>
                <a:effectLst/>
                <a:latin typeface="Open Sans" charset="0"/>
              </a:rPr>
              <a:t>arcu</a:t>
            </a:r>
            <a:r>
              <a:rPr lang="en-US" b="0" i="0" dirty="0">
                <a:solidFill>
                  <a:srgbClr val="000000"/>
                </a:solidFill>
                <a:effectLst/>
                <a:latin typeface="Open Sans" charset="0"/>
              </a:rPr>
              <a:t>. In </a:t>
            </a:r>
            <a:r>
              <a:rPr lang="en-US" b="0" i="0" dirty="0" err="1">
                <a:solidFill>
                  <a:srgbClr val="000000"/>
                </a:solidFill>
                <a:effectLst/>
                <a:latin typeface="Open Sans" charset="0"/>
              </a:rPr>
              <a:t>accumsan</a:t>
            </a:r>
            <a:r>
              <a:rPr lang="en-US" b="0" i="0" dirty="0">
                <a:solidFill>
                  <a:srgbClr val="000000"/>
                </a:solidFill>
                <a:effectLst/>
                <a:latin typeface="Open Sans" charset="0"/>
              </a:rPr>
              <a:t> </a:t>
            </a:r>
            <a:r>
              <a:rPr lang="en-US" b="0" i="0" dirty="0" err="1">
                <a:solidFill>
                  <a:srgbClr val="000000"/>
                </a:solidFill>
                <a:effectLst/>
                <a:latin typeface="Open Sans" charset="0"/>
              </a:rPr>
              <a:t>scelerisque</a:t>
            </a:r>
            <a:r>
              <a:rPr lang="en-US" b="0" i="0" dirty="0">
                <a:solidFill>
                  <a:srgbClr val="000000"/>
                </a:solidFill>
                <a:effectLst/>
                <a:latin typeface="Open Sans" charset="0"/>
              </a:rPr>
              <a:t> </a:t>
            </a:r>
            <a:r>
              <a:rPr lang="en-US" b="0" i="0" dirty="0" err="1">
                <a:solidFill>
                  <a:srgbClr val="000000"/>
                </a:solidFill>
                <a:effectLst/>
                <a:latin typeface="Open Sans" charset="0"/>
              </a:rPr>
              <a:t>molestie</a:t>
            </a:r>
            <a:r>
              <a:rPr lang="en-US" b="0" i="0" dirty="0">
                <a:solidFill>
                  <a:srgbClr val="000000"/>
                </a:solidFill>
                <a:effectLst/>
                <a:latin typeface="Open Sans" charset="0"/>
              </a:rPr>
              <a:t>.</a:t>
            </a:r>
            <a:endParaRPr lang="en-US" dirty="0"/>
          </a:p>
        </p:txBody>
      </p:sp>
      <p:sp>
        <p:nvSpPr>
          <p:cNvPr id="11"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b="0" i="0" kern="1200" cap="none" spc="0">
                <a:solidFill>
                  <a:srgbClr val="FFFFFF"/>
                </a:solidFill>
                <a:latin typeface="EYInterstate" charset="0"/>
                <a:ea typeface="EYInterstate" charset="0"/>
                <a:cs typeface="EYInterstat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smtClean="0">
                <a:solidFill>
                  <a:schemeClr val="bg1"/>
                </a:solidFill>
              </a:rPr>
              <a:pPr/>
              <a:t>‹#›</a:t>
            </a:fld>
            <a:endParaRPr lang="uk-UA" dirty="0">
              <a:solidFill>
                <a:schemeClr val="bg1"/>
              </a:solidFill>
            </a:endParaRPr>
          </a:p>
        </p:txBody>
      </p:sp>
      <p:pic>
        <p:nvPicPr>
          <p:cNvPr id="9" name="Picture 8" descr="See the source image">
            <a:extLst>
              <a:ext uri="{FF2B5EF4-FFF2-40B4-BE49-F238E27FC236}">
                <a16:creationId xmlns:a16="http://schemas.microsoft.com/office/drawing/2014/main" id="{52386793-0312-4C22-B73A-8DD46877D19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5833" y="6133132"/>
            <a:ext cx="695638" cy="41953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4">
            <a:extLst>
              <a:ext uri="{FF2B5EF4-FFF2-40B4-BE49-F238E27FC236}">
                <a16:creationId xmlns:a16="http://schemas.microsoft.com/office/drawing/2014/main" id="{B603F5AC-DC77-42CE-9038-2DF2BBB05D49}"/>
              </a:ext>
            </a:extLst>
          </p:cNvPr>
          <p:cNvGrpSpPr>
            <a:grpSpLocks noChangeAspect="1"/>
          </p:cNvGrpSpPr>
          <p:nvPr userDrawn="1"/>
        </p:nvGrpSpPr>
        <p:grpSpPr bwMode="auto">
          <a:xfrm>
            <a:off x="11509313" y="6234874"/>
            <a:ext cx="233108" cy="239210"/>
            <a:chOff x="7110" y="4004"/>
            <a:chExt cx="191" cy="196"/>
          </a:xfrm>
        </p:grpSpPr>
        <p:sp>
          <p:nvSpPr>
            <p:cNvPr id="16" name="Freeform 5">
              <a:extLst>
                <a:ext uri="{FF2B5EF4-FFF2-40B4-BE49-F238E27FC236}">
                  <a16:creationId xmlns:a16="http://schemas.microsoft.com/office/drawing/2014/main" id="{FECB4D38-121C-4C7B-AA40-167067FED0DB}"/>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7" name="Freeform 6">
              <a:extLst>
                <a:ext uri="{FF2B5EF4-FFF2-40B4-BE49-F238E27FC236}">
                  <a16:creationId xmlns:a16="http://schemas.microsoft.com/office/drawing/2014/main" id="{67742EBA-D81D-46BF-9109-2B90031068DB}"/>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8" name="Freeform 7">
              <a:extLst>
                <a:ext uri="{FF2B5EF4-FFF2-40B4-BE49-F238E27FC236}">
                  <a16:creationId xmlns:a16="http://schemas.microsoft.com/office/drawing/2014/main" id="{4909D22E-5027-4103-977D-90A93C0070C2}"/>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1538427721"/>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bile and Text">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4735029"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7" name="Picture Placeholder 2"/>
          <p:cNvSpPr>
            <a:spLocks noGrp="1"/>
          </p:cNvSpPr>
          <p:nvPr>
            <p:ph type="pic" sz="quarter" idx="17"/>
          </p:nvPr>
        </p:nvSpPr>
        <p:spPr>
          <a:xfrm>
            <a:off x="6262575"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9" name="Text Placeholder 7"/>
          <p:cNvSpPr>
            <a:spLocks noGrp="1"/>
          </p:cNvSpPr>
          <p:nvPr>
            <p:ph type="body" sz="quarter" idx="18" hasCustomPrompt="1"/>
          </p:nvPr>
        </p:nvSpPr>
        <p:spPr>
          <a:xfrm>
            <a:off x="457200" y="1409700"/>
            <a:ext cx="3657600" cy="375376"/>
          </a:xfrm>
          <a:prstGeom prst="rect">
            <a:avLst/>
          </a:prstGeom>
        </p:spPr>
        <p:txBody>
          <a:bodyPr lIns="0" tIns="0" rIns="0" bIns="0"/>
          <a:lstStyle>
            <a:lvl1pPr marL="0" indent="0">
              <a:buNone/>
              <a:defRPr sz="2000" b="1" i="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20" name="Text Placeholder 7"/>
          <p:cNvSpPr>
            <a:spLocks noGrp="1"/>
          </p:cNvSpPr>
          <p:nvPr>
            <p:ph type="body" sz="quarter" idx="19" hasCustomPrompt="1"/>
          </p:nvPr>
        </p:nvSpPr>
        <p:spPr>
          <a:xfrm>
            <a:off x="457200" y="1785076"/>
            <a:ext cx="3657600" cy="1180307"/>
          </a:xfrm>
          <a:prstGeom prst="rect">
            <a:avLst/>
          </a:prstGeom>
        </p:spPr>
        <p:txBody>
          <a:bodyPr lIns="0" tIns="0" rIns="0" bIns="0"/>
          <a:lstStyle>
            <a:lvl1pPr marL="0" marR="0" indent="0" algn="l" defTabSz="914400" rtl="0" eaLnBrk="1" fontAlgn="auto" latinLnBrk="0" hangingPunct="1">
              <a:lnSpc>
                <a:spcPts val="2400"/>
              </a:lnSpc>
              <a:spcBef>
                <a:spcPts val="1000"/>
              </a:spcBef>
              <a:spcAft>
                <a:spcPts val="0"/>
              </a:spcAft>
              <a:buClrTx/>
              <a:buSzTx/>
              <a:buFont typeface="Arial"/>
              <a:buNone/>
              <a:tabLst/>
              <a:defRPr sz="16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marL="0" marR="0" lvl="0" indent="0" algn="l" defTabSz="914400" rtl="0" eaLnBrk="1" fontAlgn="auto" latinLnBrk="0" hangingPunct="1">
              <a:lnSpc>
                <a:spcPts val="2400"/>
              </a:lnSpc>
              <a:spcBef>
                <a:spcPts val="1000"/>
              </a:spcBef>
              <a:spcAft>
                <a:spcPts val="0"/>
              </a:spcAft>
              <a:buClrTx/>
              <a:buSzTx/>
              <a:buFont typeface="Arial"/>
              <a:buNone/>
              <a:tabLst/>
              <a:defRPr/>
            </a:pPr>
            <a:r>
              <a:rPr lang="en-US" dirty="0"/>
              <a:t>Write a short description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grpSp>
        <p:nvGrpSpPr>
          <p:cNvPr id="12" name="Group 4">
            <a:extLst>
              <a:ext uri="{FF2B5EF4-FFF2-40B4-BE49-F238E27FC236}">
                <a16:creationId xmlns:a16="http://schemas.microsoft.com/office/drawing/2014/main" id="{D45A371A-07FA-4F7F-891D-A7A7B16D7CAC}"/>
              </a:ext>
            </a:extLst>
          </p:cNvPr>
          <p:cNvGrpSpPr>
            <a:grpSpLocks noChangeAspect="1"/>
          </p:cNvGrpSpPr>
          <p:nvPr userDrawn="1"/>
        </p:nvGrpSpPr>
        <p:grpSpPr bwMode="auto">
          <a:xfrm>
            <a:off x="11509313" y="6234874"/>
            <a:ext cx="233108" cy="239210"/>
            <a:chOff x="7110" y="4004"/>
            <a:chExt cx="191" cy="196"/>
          </a:xfrm>
        </p:grpSpPr>
        <p:sp>
          <p:nvSpPr>
            <p:cNvPr id="14" name="Freeform 5">
              <a:extLst>
                <a:ext uri="{FF2B5EF4-FFF2-40B4-BE49-F238E27FC236}">
                  <a16:creationId xmlns:a16="http://schemas.microsoft.com/office/drawing/2014/main" id="{C9DE16CD-1A3B-4450-9B2B-7FFD12CE9316}"/>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6">
              <a:extLst>
                <a:ext uri="{FF2B5EF4-FFF2-40B4-BE49-F238E27FC236}">
                  <a16:creationId xmlns:a16="http://schemas.microsoft.com/office/drawing/2014/main" id="{EE5C25F1-FB6D-4808-9DF1-789E305DA3FB}"/>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8" name="Freeform 7">
              <a:extLst>
                <a:ext uri="{FF2B5EF4-FFF2-40B4-BE49-F238E27FC236}">
                  <a16:creationId xmlns:a16="http://schemas.microsoft.com/office/drawing/2014/main" id="{06A7A759-0CE7-45EB-8816-E804DFBBD656}"/>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2039591823"/>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obile 2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5681179"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2" name="Shape 23"/>
          <p:cNvSpPr/>
          <p:nvPr userDrawn="1"/>
        </p:nvSpPr>
        <p:spPr>
          <a:xfrm rot="16200000">
            <a:off x="918679"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1" name="Picture Placeholder 2"/>
          <p:cNvSpPr>
            <a:spLocks noGrp="1"/>
          </p:cNvSpPr>
          <p:nvPr>
            <p:ph type="pic" sz="quarter" idx="17"/>
          </p:nvPr>
        </p:nvSpPr>
        <p:spPr>
          <a:xfrm>
            <a:off x="7207068"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4" name="Picture Placeholder 2"/>
          <p:cNvSpPr>
            <a:spLocks noGrp="1"/>
          </p:cNvSpPr>
          <p:nvPr>
            <p:ph type="pic" sz="quarter" idx="18"/>
          </p:nvPr>
        </p:nvSpPr>
        <p:spPr>
          <a:xfrm>
            <a:off x="2444568" y="988828"/>
            <a:ext cx="2541183" cy="4413620"/>
          </a:xfrm>
          <a:prstGeom prst="rect">
            <a:avLst/>
          </a:prstGeom>
        </p:spPr>
        <p:txBody>
          <a:bodyPr/>
          <a:lstStyle>
            <a:lvl1pPr>
              <a:defRPr>
                <a:latin typeface="EYInterstate" panose="02000503020000020004" pitchFamily="2" charset="0"/>
              </a:defRPr>
            </a:lvl1pPr>
          </a:lstStyle>
          <a:p>
            <a:endParaRPr lang="en-US" dirty="0"/>
          </a:p>
        </p:txBody>
      </p:sp>
      <p:grpSp>
        <p:nvGrpSpPr>
          <p:cNvPr id="17" name="Group 4">
            <a:extLst>
              <a:ext uri="{FF2B5EF4-FFF2-40B4-BE49-F238E27FC236}">
                <a16:creationId xmlns:a16="http://schemas.microsoft.com/office/drawing/2014/main" id="{EFFADBD3-9647-46BD-BFB4-6776E62A8F87}"/>
              </a:ext>
            </a:extLst>
          </p:cNvPr>
          <p:cNvGrpSpPr>
            <a:grpSpLocks noChangeAspect="1"/>
          </p:cNvGrpSpPr>
          <p:nvPr userDrawn="1"/>
        </p:nvGrpSpPr>
        <p:grpSpPr bwMode="auto">
          <a:xfrm>
            <a:off x="11509313" y="6234874"/>
            <a:ext cx="233108" cy="239210"/>
            <a:chOff x="7110" y="4004"/>
            <a:chExt cx="191" cy="196"/>
          </a:xfrm>
        </p:grpSpPr>
        <p:sp>
          <p:nvSpPr>
            <p:cNvPr id="18" name="Freeform 5">
              <a:extLst>
                <a:ext uri="{FF2B5EF4-FFF2-40B4-BE49-F238E27FC236}">
                  <a16:creationId xmlns:a16="http://schemas.microsoft.com/office/drawing/2014/main" id="{350F1D04-4318-4BF9-87F1-DFF5894D3F3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9" name="Freeform 6">
              <a:extLst>
                <a:ext uri="{FF2B5EF4-FFF2-40B4-BE49-F238E27FC236}">
                  <a16:creationId xmlns:a16="http://schemas.microsoft.com/office/drawing/2014/main" id="{60D13224-E337-4CF2-BF8F-E4AC867DAAAB}"/>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0" name="Freeform 7">
              <a:extLst>
                <a:ext uri="{FF2B5EF4-FFF2-40B4-BE49-F238E27FC236}">
                  <a16:creationId xmlns:a16="http://schemas.microsoft.com/office/drawing/2014/main" id="{EA64076A-E6E2-44FB-8D63-5D2F1C7A775A}"/>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61581420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obile 2 and Text">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7579503"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4735029"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6" name="Picture Placeholder 2"/>
          <p:cNvSpPr>
            <a:spLocks noGrp="1"/>
          </p:cNvSpPr>
          <p:nvPr>
            <p:ph type="pic" sz="quarter" idx="16"/>
          </p:nvPr>
        </p:nvSpPr>
        <p:spPr>
          <a:xfrm>
            <a:off x="9112101"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7" name="Picture Placeholder 2"/>
          <p:cNvSpPr>
            <a:spLocks noGrp="1"/>
          </p:cNvSpPr>
          <p:nvPr>
            <p:ph type="pic" sz="quarter" idx="17"/>
          </p:nvPr>
        </p:nvSpPr>
        <p:spPr>
          <a:xfrm>
            <a:off x="6262575"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21" name="Text Placeholder 7"/>
          <p:cNvSpPr>
            <a:spLocks noGrp="1"/>
          </p:cNvSpPr>
          <p:nvPr>
            <p:ph type="body" sz="quarter" idx="18" hasCustomPrompt="1"/>
          </p:nvPr>
        </p:nvSpPr>
        <p:spPr>
          <a:xfrm>
            <a:off x="457200" y="1409700"/>
            <a:ext cx="3657600" cy="375376"/>
          </a:xfrm>
          <a:prstGeom prst="rect">
            <a:avLst/>
          </a:prstGeom>
        </p:spPr>
        <p:txBody>
          <a:bodyPr lIns="0" tIns="0" rIns="0" bIns="0"/>
          <a:lstStyle>
            <a:lvl1pPr marL="0" indent="0">
              <a:buNone/>
              <a:defRPr sz="2000" b="1" i="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22" name="Text Placeholder 7"/>
          <p:cNvSpPr>
            <a:spLocks noGrp="1"/>
          </p:cNvSpPr>
          <p:nvPr>
            <p:ph type="body" sz="quarter" idx="19" hasCustomPrompt="1"/>
          </p:nvPr>
        </p:nvSpPr>
        <p:spPr>
          <a:xfrm>
            <a:off x="457200" y="1785076"/>
            <a:ext cx="3657600" cy="1180307"/>
          </a:xfrm>
          <a:prstGeom prst="rect">
            <a:avLst/>
          </a:prstGeom>
        </p:spPr>
        <p:txBody>
          <a:bodyPr lIns="0" tIns="0" rIns="0" bIns="0"/>
          <a:lstStyle>
            <a:lvl1pPr marL="0" marR="0" indent="0" algn="l" defTabSz="914400" rtl="0" eaLnBrk="1" fontAlgn="auto" latinLnBrk="0" hangingPunct="1">
              <a:lnSpc>
                <a:spcPts val="2400"/>
              </a:lnSpc>
              <a:spcBef>
                <a:spcPts val="1000"/>
              </a:spcBef>
              <a:spcAft>
                <a:spcPts val="0"/>
              </a:spcAft>
              <a:buClrTx/>
              <a:buSzTx/>
              <a:buFont typeface="Arial"/>
              <a:buNone/>
              <a:tabLst/>
              <a:defRPr sz="16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marL="0" marR="0" lvl="0" indent="0" algn="l" defTabSz="914400" rtl="0" eaLnBrk="1" fontAlgn="auto" latinLnBrk="0" hangingPunct="1">
              <a:lnSpc>
                <a:spcPts val="2400"/>
              </a:lnSpc>
              <a:spcBef>
                <a:spcPts val="1000"/>
              </a:spcBef>
              <a:spcAft>
                <a:spcPts val="0"/>
              </a:spcAft>
              <a:buClrTx/>
              <a:buSzTx/>
              <a:buFont typeface="Arial"/>
              <a:buNone/>
              <a:tabLst/>
              <a:defRPr/>
            </a:pPr>
            <a:r>
              <a:rPr lang="en-US" dirty="0"/>
              <a:t>Write a short description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grpSp>
        <p:nvGrpSpPr>
          <p:cNvPr id="14" name="Group 4">
            <a:extLst>
              <a:ext uri="{FF2B5EF4-FFF2-40B4-BE49-F238E27FC236}">
                <a16:creationId xmlns:a16="http://schemas.microsoft.com/office/drawing/2014/main" id="{F5B57870-63B1-4FC5-9C55-3229DAC5E127}"/>
              </a:ext>
            </a:extLst>
          </p:cNvPr>
          <p:cNvGrpSpPr>
            <a:grpSpLocks noChangeAspect="1"/>
          </p:cNvGrpSpPr>
          <p:nvPr userDrawn="1"/>
        </p:nvGrpSpPr>
        <p:grpSpPr bwMode="auto">
          <a:xfrm>
            <a:off x="11509313" y="6234874"/>
            <a:ext cx="233108" cy="239210"/>
            <a:chOff x="7110" y="4004"/>
            <a:chExt cx="191" cy="196"/>
          </a:xfrm>
        </p:grpSpPr>
        <p:sp>
          <p:nvSpPr>
            <p:cNvPr id="18" name="Freeform 5">
              <a:extLst>
                <a:ext uri="{FF2B5EF4-FFF2-40B4-BE49-F238E27FC236}">
                  <a16:creationId xmlns:a16="http://schemas.microsoft.com/office/drawing/2014/main" id="{9A0C18C2-F533-4F30-8A33-DBF68401289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9" name="Freeform 6">
              <a:extLst>
                <a:ext uri="{FF2B5EF4-FFF2-40B4-BE49-F238E27FC236}">
                  <a16:creationId xmlns:a16="http://schemas.microsoft.com/office/drawing/2014/main" id="{5F064932-C45C-498E-9108-DEF1D1F71211}"/>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0" name="Freeform 7">
              <a:extLst>
                <a:ext uri="{FF2B5EF4-FFF2-40B4-BE49-F238E27FC236}">
                  <a16:creationId xmlns:a16="http://schemas.microsoft.com/office/drawing/2014/main" id="{060B6F2F-A3CE-42EE-A9F7-A6C1084C654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1625405875"/>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obile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3296181"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1" name="Picture Placeholder 2"/>
          <p:cNvSpPr>
            <a:spLocks noGrp="1"/>
          </p:cNvSpPr>
          <p:nvPr>
            <p:ph type="pic" sz="quarter" idx="17"/>
          </p:nvPr>
        </p:nvSpPr>
        <p:spPr>
          <a:xfrm>
            <a:off x="4822070" y="988828"/>
            <a:ext cx="2541183" cy="4413620"/>
          </a:xfrm>
          <a:prstGeom prst="rect">
            <a:avLst/>
          </a:prstGeom>
        </p:spPr>
        <p:txBody>
          <a:bodyPr/>
          <a:lstStyle>
            <a:lvl1pPr>
              <a:defRPr>
                <a:latin typeface="EYInterstate" panose="02000503020000020004" pitchFamily="2" charset="0"/>
              </a:defRPr>
            </a:lvl1pPr>
          </a:lstStyle>
          <a:p>
            <a:endParaRPr lang="en-US" dirty="0"/>
          </a:p>
        </p:txBody>
      </p:sp>
      <p:grpSp>
        <p:nvGrpSpPr>
          <p:cNvPr id="9" name="Group 4">
            <a:extLst>
              <a:ext uri="{FF2B5EF4-FFF2-40B4-BE49-F238E27FC236}">
                <a16:creationId xmlns:a16="http://schemas.microsoft.com/office/drawing/2014/main" id="{AD2B9E92-8165-4930-A733-1EEA07865CA0}"/>
              </a:ext>
            </a:extLst>
          </p:cNvPr>
          <p:cNvGrpSpPr>
            <a:grpSpLocks noChangeAspect="1"/>
          </p:cNvGrpSpPr>
          <p:nvPr userDrawn="1"/>
        </p:nvGrpSpPr>
        <p:grpSpPr bwMode="auto">
          <a:xfrm>
            <a:off x="11509313" y="6234874"/>
            <a:ext cx="233108" cy="239210"/>
            <a:chOff x="7110" y="4004"/>
            <a:chExt cx="191" cy="196"/>
          </a:xfrm>
        </p:grpSpPr>
        <p:sp>
          <p:nvSpPr>
            <p:cNvPr id="12" name="Freeform 5">
              <a:extLst>
                <a:ext uri="{FF2B5EF4-FFF2-40B4-BE49-F238E27FC236}">
                  <a16:creationId xmlns:a16="http://schemas.microsoft.com/office/drawing/2014/main" id="{78B9DEC5-173A-4C5F-9742-F585FA14390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4" name="Freeform 6">
              <a:extLst>
                <a:ext uri="{FF2B5EF4-FFF2-40B4-BE49-F238E27FC236}">
                  <a16:creationId xmlns:a16="http://schemas.microsoft.com/office/drawing/2014/main" id="{9FE804FE-9833-4400-BFFA-32476ADC0DA4}"/>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7">
              <a:extLst>
                <a:ext uri="{FF2B5EF4-FFF2-40B4-BE49-F238E27FC236}">
                  <a16:creationId xmlns:a16="http://schemas.microsoft.com/office/drawing/2014/main" id="{85FA06C7-962C-47CB-A193-1CC0DBD6E149}"/>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1309519492"/>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obile 3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7579503"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3296181"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2" name="Shape 23"/>
          <p:cNvSpPr/>
          <p:nvPr userDrawn="1"/>
        </p:nvSpPr>
        <p:spPr>
          <a:xfrm rot="16200000">
            <a:off x="-987142"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a14="http://schemas.microsoft.com/office/drawing/2010/main" xmlns:ma14="http://schemas.microsoft.com/office/mac/drawingml/2011/main" xmlns=""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1" name="Picture Placeholder 2"/>
          <p:cNvSpPr>
            <a:spLocks noGrp="1"/>
          </p:cNvSpPr>
          <p:nvPr>
            <p:ph type="pic" sz="quarter" idx="17"/>
          </p:nvPr>
        </p:nvSpPr>
        <p:spPr>
          <a:xfrm>
            <a:off x="9105392"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4" name="Picture Placeholder 2"/>
          <p:cNvSpPr>
            <a:spLocks noGrp="1"/>
          </p:cNvSpPr>
          <p:nvPr>
            <p:ph type="pic" sz="quarter" idx="18"/>
          </p:nvPr>
        </p:nvSpPr>
        <p:spPr>
          <a:xfrm>
            <a:off x="4822070"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7" name="Picture Placeholder 2"/>
          <p:cNvSpPr>
            <a:spLocks noGrp="1"/>
          </p:cNvSpPr>
          <p:nvPr>
            <p:ph type="pic" sz="quarter" idx="19"/>
          </p:nvPr>
        </p:nvSpPr>
        <p:spPr>
          <a:xfrm>
            <a:off x="538747" y="988828"/>
            <a:ext cx="2541183" cy="4413620"/>
          </a:xfrm>
          <a:prstGeom prst="rect">
            <a:avLst/>
          </a:prstGeom>
        </p:spPr>
        <p:txBody>
          <a:bodyPr/>
          <a:lstStyle>
            <a:lvl1pPr>
              <a:defRPr>
                <a:latin typeface="EYInterstate" panose="02000503020000020004" pitchFamily="2" charset="0"/>
              </a:defRPr>
            </a:lvl1pPr>
          </a:lstStyle>
          <a:p>
            <a:endParaRPr lang="en-US" dirty="0"/>
          </a:p>
        </p:txBody>
      </p:sp>
      <p:pic>
        <p:nvPicPr>
          <p:cNvPr id="16" name="Picture 1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499455" y="6236335"/>
            <a:ext cx="234596" cy="240029"/>
          </a:xfrm>
          <a:prstGeom prst="rect">
            <a:avLst/>
          </a:prstGeom>
          <a:noFill/>
          <a:ln>
            <a:noFill/>
          </a:ln>
        </p:spPr>
      </p:pic>
    </p:spTree>
    <p:extLst>
      <p:ext uri="{BB962C8B-B14F-4D97-AF65-F5344CB8AC3E}">
        <p14:creationId xmlns:p14="http://schemas.microsoft.com/office/powerpoint/2010/main" val="967365332"/>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obile 4 Only">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8" name="Shape 23"/>
          <p:cNvSpPr/>
          <p:nvPr userDrawn="1"/>
        </p:nvSpPr>
        <p:spPr>
          <a:xfrm rot="16200000">
            <a:off x="7579503"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PROJECT NAME</a:t>
            </a:r>
          </a:p>
        </p:txBody>
      </p:sp>
      <p:sp>
        <p:nvSpPr>
          <p:cNvPr id="13" name="Shape 23"/>
          <p:cNvSpPr/>
          <p:nvPr userDrawn="1"/>
        </p:nvSpPr>
        <p:spPr>
          <a:xfrm rot="16200000">
            <a:off x="4735029"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2" name="Shape 23"/>
          <p:cNvSpPr/>
          <p:nvPr userDrawn="1"/>
        </p:nvSpPr>
        <p:spPr>
          <a:xfrm rot="16200000">
            <a:off x="1870358"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6" name="Shape 23"/>
          <p:cNvSpPr/>
          <p:nvPr userDrawn="1"/>
        </p:nvSpPr>
        <p:spPr>
          <a:xfrm rot="16200000">
            <a:off x="-987142" y="1862618"/>
            <a:ext cx="5592963" cy="2705921"/>
          </a:xfrm>
          <a:prstGeom prst="roundRect">
            <a:avLst>
              <a:gd name="adj" fmla="val 8425"/>
            </a:avLst>
          </a:prstGeom>
          <a:solidFill>
            <a:schemeClr val="bg1">
              <a:alpha val="37000"/>
            </a:schemeClr>
          </a:solidFill>
          <a:ln w="12700">
            <a:solidFill>
              <a:schemeClr val="bg1">
                <a:lumMod val="85000"/>
                <a:alpha val="40000"/>
              </a:schemeClr>
            </a:solidFill>
            <a:miter lim="400000"/>
          </a:ln>
          <a:effectLst>
            <a:outerShdw blurRad="304800" sx="102000" sy="102000" algn="ctr" rotWithShape="0">
              <a:prstClr val="black">
                <a:alpha val="12000"/>
              </a:prstClr>
            </a:outerShdw>
          </a:effectLst>
          <a:extLst>
            <a:ext uri="{C572A759-6A51-4108-AA02-DFA0A04FC94B}">
              <ma14:wrappingTextBoxFlag xmlns="" xmlns:ma14="http://schemas.microsoft.com/office/mac/drawingml/2011/main" xmlns:a14="http://schemas.microsoft.com/office/drawing/2010/main" val="1"/>
            </a:ext>
          </a:extLst>
        </p:spPr>
        <p:txBody>
          <a:bodyPr lIns="50800" tIns="50800" rIns="50800" bIns="50800" anchor="ctr"/>
          <a:lstStyle>
            <a:lvl1pPr algn="l">
              <a:lnSpc>
                <a:spcPts val="4800"/>
              </a:lnSpc>
              <a:spcBef>
                <a:spcPts val="1800"/>
              </a:spcBef>
              <a:defRPr sz="3600" spc="0">
                <a:solidFill>
                  <a:srgbClr val="333333"/>
                </a:solidFill>
                <a:latin typeface="Helvetica Neue LT Pro 35 Thin"/>
                <a:ea typeface="Helvetica Neue LT Pro 35 Thin"/>
                <a:cs typeface="Helvetica Neue LT Pro 35 Thin"/>
                <a:sym typeface="Helvetica Neue LT Pro 35 Thin"/>
              </a:defRPr>
            </a:lvl1pPr>
          </a:lstStyle>
          <a:p>
            <a:endParaRPr/>
          </a:p>
        </p:txBody>
      </p:sp>
      <p:sp>
        <p:nvSpPr>
          <p:cNvPr id="17" name="Picture Placeholder 2"/>
          <p:cNvSpPr>
            <a:spLocks noGrp="1"/>
          </p:cNvSpPr>
          <p:nvPr>
            <p:ph type="pic" sz="quarter" idx="17"/>
          </p:nvPr>
        </p:nvSpPr>
        <p:spPr>
          <a:xfrm>
            <a:off x="538747"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8" name="Picture Placeholder 2"/>
          <p:cNvSpPr>
            <a:spLocks noGrp="1"/>
          </p:cNvSpPr>
          <p:nvPr>
            <p:ph type="pic" sz="quarter" idx="18"/>
          </p:nvPr>
        </p:nvSpPr>
        <p:spPr>
          <a:xfrm>
            <a:off x="3396247"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19" name="Picture Placeholder 2"/>
          <p:cNvSpPr>
            <a:spLocks noGrp="1"/>
          </p:cNvSpPr>
          <p:nvPr>
            <p:ph type="pic" sz="quarter" idx="19"/>
          </p:nvPr>
        </p:nvSpPr>
        <p:spPr>
          <a:xfrm>
            <a:off x="6260918" y="988828"/>
            <a:ext cx="2541183" cy="4413620"/>
          </a:xfrm>
          <a:prstGeom prst="rect">
            <a:avLst/>
          </a:prstGeom>
        </p:spPr>
        <p:txBody>
          <a:bodyPr/>
          <a:lstStyle>
            <a:lvl1pPr>
              <a:defRPr>
                <a:latin typeface="EYInterstate" panose="02000503020000020004" pitchFamily="2" charset="0"/>
              </a:defRPr>
            </a:lvl1pPr>
          </a:lstStyle>
          <a:p>
            <a:endParaRPr lang="en-US" dirty="0"/>
          </a:p>
        </p:txBody>
      </p:sp>
      <p:sp>
        <p:nvSpPr>
          <p:cNvPr id="20" name="Picture Placeholder 2"/>
          <p:cNvSpPr>
            <a:spLocks noGrp="1"/>
          </p:cNvSpPr>
          <p:nvPr>
            <p:ph type="pic" sz="quarter" idx="20"/>
          </p:nvPr>
        </p:nvSpPr>
        <p:spPr>
          <a:xfrm>
            <a:off x="9116025" y="988828"/>
            <a:ext cx="2541183" cy="4413620"/>
          </a:xfrm>
          <a:prstGeom prst="rect">
            <a:avLst/>
          </a:prstGeom>
        </p:spPr>
        <p:txBody>
          <a:bodyPr/>
          <a:lstStyle>
            <a:lvl1pPr>
              <a:defRPr>
                <a:latin typeface="EYInterstate" panose="02000503020000020004" pitchFamily="2" charset="0"/>
              </a:defRPr>
            </a:lvl1pPr>
          </a:lstStyle>
          <a:p>
            <a:endParaRPr lang="en-US" dirty="0"/>
          </a:p>
        </p:txBody>
      </p:sp>
      <p:grpSp>
        <p:nvGrpSpPr>
          <p:cNvPr id="22" name="Group 4">
            <a:extLst>
              <a:ext uri="{FF2B5EF4-FFF2-40B4-BE49-F238E27FC236}">
                <a16:creationId xmlns:a16="http://schemas.microsoft.com/office/drawing/2014/main" id="{86464D2F-3AD0-4CD2-A756-DE6E06A1BF69}"/>
              </a:ext>
            </a:extLst>
          </p:cNvPr>
          <p:cNvGrpSpPr>
            <a:grpSpLocks noChangeAspect="1"/>
          </p:cNvGrpSpPr>
          <p:nvPr userDrawn="1"/>
        </p:nvGrpSpPr>
        <p:grpSpPr bwMode="auto">
          <a:xfrm>
            <a:off x="11509313" y="6234874"/>
            <a:ext cx="233108" cy="239210"/>
            <a:chOff x="7110" y="4004"/>
            <a:chExt cx="191" cy="196"/>
          </a:xfrm>
        </p:grpSpPr>
        <p:sp>
          <p:nvSpPr>
            <p:cNvPr id="23" name="Freeform 5">
              <a:extLst>
                <a:ext uri="{FF2B5EF4-FFF2-40B4-BE49-F238E27FC236}">
                  <a16:creationId xmlns:a16="http://schemas.microsoft.com/office/drawing/2014/main" id="{79CF4B9C-ACBC-4ABE-86AA-0E974C10AF33}"/>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4" name="Freeform 6">
              <a:extLst>
                <a:ext uri="{FF2B5EF4-FFF2-40B4-BE49-F238E27FC236}">
                  <a16:creationId xmlns:a16="http://schemas.microsoft.com/office/drawing/2014/main" id="{8539CE61-864C-439D-BC1B-53DBA26B06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25" name="Freeform 7">
              <a:extLst>
                <a:ext uri="{FF2B5EF4-FFF2-40B4-BE49-F238E27FC236}">
                  <a16:creationId xmlns:a16="http://schemas.microsoft.com/office/drawing/2014/main" id="{B88F704D-B5A4-404D-B659-2A27F458D7B1}"/>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extLst>
      <p:ext uri="{BB962C8B-B14F-4D97-AF65-F5344CB8AC3E}">
        <p14:creationId xmlns:p14="http://schemas.microsoft.com/office/powerpoint/2010/main" val="1901088025"/>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456961" y="274320"/>
            <a:ext cx="11241265" cy="640080"/>
          </a:xfrm>
          <a:prstGeom prst="rect">
            <a:avLst/>
          </a:prstGeom>
        </p:spPr>
        <p:txBody>
          <a:bodyPr/>
          <a:lstStyle>
            <a:lvl1pPr>
              <a:defRPr>
                <a:latin typeface="EYInterstate Light" panose="02000506000000020004"/>
              </a:defRPr>
            </a:lvl1pPr>
          </a:lstStyle>
          <a:p>
            <a:r>
              <a:rPr lang="en-US"/>
              <a:t>Click to edit Master title style</a:t>
            </a:r>
            <a:endParaRPr lang="en-GB" dirty="0"/>
          </a:p>
        </p:txBody>
      </p:sp>
      <p:sp>
        <p:nvSpPr>
          <p:cNvPr id="3" name="Content Placeholder 2"/>
          <p:cNvSpPr>
            <a:spLocks noGrp="1"/>
          </p:cNvSpPr>
          <p:nvPr>
            <p:ph idx="1"/>
          </p:nvPr>
        </p:nvSpPr>
        <p:spPr>
          <a:xfrm>
            <a:off x="456961" y="1188720"/>
            <a:ext cx="11241265" cy="4937760"/>
          </a:xfrm>
          <a:prstGeom prst="rect">
            <a:avLst/>
          </a:prstGeom>
        </p:spPr>
        <p:txBody>
          <a:bodyPr/>
          <a:lstStyle>
            <a:lvl1pPr marL="0" indent="0">
              <a:buNone/>
              <a:defRPr>
                <a:latin typeface="EYInterstate Light" panose="02000506000000020004"/>
              </a:defRPr>
            </a:lvl1pPr>
            <a:lvl2pPr marL="356438">
              <a:defRPr>
                <a:latin typeface="EYInterstate Light" panose="02000506000000020004"/>
              </a:defRPr>
            </a:lvl2pPr>
            <a:lvl3pPr marL="712875">
              <a:defRPr>
                <a:latin typeface="EYInterstate Light" panose="02000506000000020004"/>
              </a:defRPr>
            </a:lvl3pPr>
            <a:lvl4pPr marL="1069313">
              <a:defRPr>
                <a:latin typeface="EYInterstate Light" panose="02000506000000020004"/>
              </a:defRPr>
            </a:lvl4pPr>
            <a:lvl5pPr marL="1425751">
              <a:defRPr>
                <a:latin typeface="EYInterstate Light" panose="020005060000000200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Slide Number Placeholder 12"/>
          <p:cNvSpPr>
            <a:spLocks noGrp="1"/>
          </p:cNvSpPr>
          <p:nvPr>
            <p:ph type="sldNum" sz="quarter" idx="11"/>
          </p:nvPr>
        </p:nvSpPr>
        <p:spPr>
          <a:xfrm>
            <a:off x="456963" y="6400800"/>
            <a:ext cx="2743358" cy="274320"/>
          </a:xfrm>
          <a:prstGeom prst="rect">
            <a:avLst/>
          </a:prstGeom>
        </p:spPr>
        <p:txBody>
          <a:bodyPr/>
          <a:lstStyle>
            <a:lvl1pPr>
              <a:defRPr>
                <a:latin typeface="EYInterstate Light" panose="02000506000000020004"/>
              </a:defRPr>
            </a:lvl1pPr>
          </a:lstStyle>
          <a:p>
            <a:pPr algn="l"/>
            <a:fld id="{615793D3-E6D4-4576-AFE2-0F5EB04CB763}" type="slidenum">
              <a:rPr lang="en-US" smtClean="0"/>
              <a:pPr algn="l"/>
              <a:t>‹#›</a:t>
            </a:fld>
            <a:r>
              <a:rPr lang="en-US" dirty="0"/>
              <a:t> </a:t>
            </a:r>
          </a:p>
        </p:txBody>
      </p:sp>
    </p:spTree>
    <p:extLst>
      <p:ext uri="{BB962C8B-B14F-4D97-AF65-F5344CB8AC3E}">
        <p14:creationId xmlns:p14="http://schemas.microsoft.com/office/powerpoint/2010/main" val="33627519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Rectangle 1"/>
          <p:cNvSpPr/>
          <p:nvPr userDrawn="1"/>
        </p:nvSpPr>
        <p:spPr>
          <a:xfrm>
            <a:off x="0" y="0"/>
            <a:ext cx="1219174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99"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5135" y="6327648"/>
            <a:ext cx="399711" cy="408838"/>
          </a:xfrm>
          <a:prstGeom prst="rect">
            <a:avLst/>
          </a:prstGeom>
        </p:spPr>
      </p:pic>
      <p:sp>
        <p:nvSpPr>
          <p:cNvPr id="9" name="TextBox 8"/>
          <p:cNvSpPr txBox="1"/>
          <p:nvPr userDrawn="1"/>
        </p:nvSpPr>
        <p:spPr>
          <a:xfrm>
            <a:off x="609600" y="6450112"/>
            <a:ext cx="885139" cy="153888"/>
          </a:xfrm>
          <a:prstGeom prst="rect">
            <a:avLst/>
          </a:prstGeom>
          <a:noFill/>
        </p:spPr>
        <p:txBody>
          <a:bodyPr wrap="square" lIns="0" tIns="0" rIns="0" bIns="0" rtlCol="0" anchor="t" anchorCtr="0">
            <a:spAutoFit/>
          </a:bodyPr>
          <a:lstStyle/>
          <a:p>
            <a:r>
              <a:rPr lang="en-GB" sz="999" dirty="0">
                <a:solidFill>
                  <a:schemeClr val="bg1"/>
                </a:solidFill>
                <a:latin typeface="EYInterstate Light" panose="02000506000000020004" pitchFamily="2" charset="0"/>
              </a:rPr>
              <a:t>Page </a:t>
            </a:r>
            <a:fld id="{9AE4D82F-B047-469B-AC52-A46321747EAF}" type="slidenum">
              <a:rPr lang="en-GB" sz="999" smtClean="0">
                <a:solidFill>
                  <a:schemeClr val="bg1"/>
                </a:solidFill>
                <a:latin typeface="EYInterstate Light" panose="02000506000000020004" pitchFamily="2" charset="0"/>
              </a:rPr>
              <a:pPr/>
              <a:t>‹#›</a:t>
            </a:fld>
            <a:endParaRPr lang="en-GB" sz="999" dirty="0">
              <a:solidFill>
                <a:schemeClr val="bg1"/>
              </a:solidFill>
              <a:latin typeface="EYInterstate Light" panose="02000506000000020004" pitchFamily="2" charset="0"/>
            </a:endParaRPr>
          </a:p>
        </p:txBody>
      </p:sp>
      <p:sp>
        <p:nvSpPr>
          <p:cNvPr id="10" name="Line 11"/>
          <p:cNvSpPr>
            <a:spLocks noChangeShapeType="1"/>
          </p:cNvSpPr>
          <p:nvPr userDrawn="1"/>
        </p:nvSpPr>
        <p:spPr bwMode="auto">
          <a:xfrm>
            <a:off x="609601" y="6197600"/>
            <a:ext cx="109728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7515581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8_Standard slide">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3514788356"/>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spid="_x0000_s66564" name="think-cell Slide" r:id="rId5" imgW="424" imgH="424" progId="TCLayout.ActiveDocument.1">
                  <p:embed/>
                </p:oleObj>
              </mc:Choice>
              <mc:Fallback>
                <p:oleObj name="think-cell Slide" r:id="rId5" imgW="424" imgH="424" progId="TCLayout.ActiveDocument.1">
                  <p:embed/>
                  <p:pic>
                    <p:nvPicPr>
                      <p:cNvPr id="7" name="Object 6" hidden="1"/>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6" name="Rectangle 5" hidden="1"/>
          <p:cNvSpPr/>
          <p:nvPr userDrawn="1">
            <p:custDataLst>
              <p:tags r:id="rId3"/>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marL="0" lvl="0" indent="0" algn="ctr" eaLnBrk="1">
              <a:lnSpc>
                <a:spcPct val="85000"/>
              </a:lnSpc>
              <a:spcBef>
                <a:spcPct val="0"/>
              </a:spcBef>
              <a:spcAft>
                <a:spcPct val="0"/>
              </a:spcAft>
            </a:pPr>
            <a:endParaRPr lang="en-US" sz="2199" b="0" i="0" baseline="0" dirty="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p:cNvSpPr>
            <a:spLocks noGrp="1"/>
          </p:cNvSpPr>
          <p:nvPr>
            <p:ph type="title" hasCustomPrompt="1"/>
          </p:nvPr>
        </p:nvSpPr>
        <p:spPr>
          <a:xfrm>
            <a:off x="609601" y="294200"/>
            <a:ext cx="10972800" cy="590400"/>
          </a:xfrm>
        </p:spPr>
        <p:txBody>
          <a:bodyPr/>
          <a:lstStyle>
            <a:lvl1pPr>
              <a:defRPr sz="2199">
                <a:solidFill>
                  <a:schemeClr val="bg1"/>
                </a:solidFill>
              </a:defRPr>
            </a:lvl1pPr>
          </a:lstStyle>
          <a:p>
            <a:r>
              <a:rPr lang="en-US" dirty="0"/>
              <a:t>Standard slide</a:t>
            </a:r>
            <a:endParaRPr lang="en-GB" dirty="0"/>
          </a:p>
        </p:txBody>
      </p:sp>
      <p:sp>
        <p:nvSpPr>
          <p:cNvPr id="3" name="Date Placeholder 2">
            <a:extLst>
              <a:ext uri="{FF2B5EF4-FFF2-40B4-BE49-F238E27FC236}">
                <a16:creationId xmlns:a16="http://schemas.microsoft.com/office/drawing/2014/main" id="{40F0AABF-D862-4E52-856A-98A908BD81E4}"/>
              </a:ext>
            </a:extLst>
          </p:cNvPr>
          <p:cNvSpPr>
            <a:spLocks noGrp="1"/>
          </p:cNvSpPr>
          <p:nvPr>
            <p:ph type="dt" sz="half" idx="10"/>
          </p:nvPr>
        </p:nvSpPr>
        <p:spPr/>
        <p:txBody>
          <a:bodyPr/>
          <a:lstStyle/>
          <a:p>
            <a:endParaRPr lang="en-IN" dirty="0"/>
          </a:p>
        </p:txBody>
      </p:sp>
      <p:sp>
        <p:nvSpPr>
          <p:cNvPr id="4" name="Footer Placeholder 3">
            <a:extLst>
              <a:ext uri="{FF2B5EF4-FFF2-40B4-BE49-F238E27FC236}">
                <a16:creationId xmlns:a16="http://schemas.microsoft.com/office/drawing/2014/main" id="{7F5FDC76-F946-4827-A773-FCD68068B8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BF873B-E40B-4AF7-8D2F-967775EB8EA6}"/>
              </a:ext>
            </a:extLst>
          </p:cNvPr>
          <p:cNvSpPr>
            <a:spLocks noGrp="1"/>
          </p:cNvSpPr>
          <p:nvPr>
            <p:ph type="sldNum" sz="quarter" idx="12"/>
          </p:nvPr>
        </p:nvSpPr>
        <p:spPr/>
        <p:txBody>
          <a:bodyPr/>
          <a:lstStyle/>
          <a:p>
            <a:fld id="{F1BC30E3-FFE5-4B91-AA19-87A149EBB9EE}" type="slidenum">
              <a:rPr smtClean="0"/>
              <a:pPr/>
              <a:t>‹#›</a:t>
            </a:fld>
            <a:endParaRPr dirty="0"/>
          </a:p>
        </p:txBody>
      </p:sp>
    </p:spTree>
    <p:extLst>
      <p:ext uri="{BB962C8B-B14F-4D97-AF65-F5344CB8AC3E}">
        <p14:creationId xmlns:p14="http://schemas.microsoft.com/office/powerpoint/2010/main" val="774355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Image Background Black">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0" y="0"/>
            <a:ext cx="12192000" cy="6019800"/>
          </a:xfrm>
          <a:prstGeom prst="rect">
            <a:avLst/>
          </a:prstGeom>
        </p:spPr>
        <p:txBody>
          <a:bodyPr/>
          <a:lstStyle>
            <a:lvl1pPr>
              <a:defRPr>
                <a:latin typeface="EYInterstate" panose="02000503020000020004" pitchFamily="2" charset="0"/>
              </a:defRPr>
            </a:lvl1pPr>
          </a:lstStyle>
          <a:p>
            <a:endParaRPr lang="en-US" dirty="0"/>
          </a:p>
        </p:txBody>
      </p:sp>
      <p:sp>
        <p:nvSpPr>
          <p:cNvPr id="10"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11" name="Text Placeholder 7"/>
          <p:cNvSpPr>
            <a:spLocks noGrp="1"/>
          </p:cNvSpPr>
          <p:nvPr>
            <p:ph type="body" sz="quarter" idx="13" hasCustomPrompt="1"/>
          </p:nvPr>
        </p:nvSpPr>
        <p:spPr>
          <a:xfrm>
            <a:off x="457200" y="3314700"/>
            <a:ext cx="5562600" cy="455613"/>
          </a:xfrm>
          <a:prstGeom prst="rect">
            <a:avLst/>
          </a:prstGeom>
        </p:spPr>
        <p:txBody>
          <a:bodyPr lIns="0" tIns="0" rIns="0" bIns="0"/>
          <a:lstStyle>
            <a:lvl1pPr marL="0" indent="0">
              <a:buNone/>
              <a:defRPr sz="36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Headline</a:t>
            </a:r>
          </a:p>
        </p:txBody>
      </p:sp>
      <p:sp>
        <p:nvSpPr>
          <p:cNvPr id="8" name="Text Placeholder 7"/>
          <p:cNvSpPr>
            <a:spLocks noGrp="1"/>
          </p:cNvSpPr>
          <p:nvPr>
            <p:ph type="body" sz="quarter" idx="14" hasCustomPrompt="1"/>
          </p:nvPr>
        </p:nvSpPr>
        <p:spPr>
          <a:xfrm>
            <a:off x="457200" y="3886993"/>
            <a:ext cx="5562600" cy="1180307"/>
          </a:xfrm>
          <a:prstGeom prst="rect">
            <a:avLst/>
          </a:prstGeom>
        </p:spPr>
        <p:txBody>
          <a:bodyPr lIns="0" tIns="0" rIns="0" bIns="0"/>
          <a:lstStyle>
            <a:lvl1pPr marL="0" indent="0">
              <a:lnSpc>
                <a:spcPts val="2400"/>
              </a:lnSpc>
              <a:buNone/>
              <a:defRPr sz="2000" b="0" i="0">
                <a:latin typeface="EYInterstate" panose="02000503020000020004" pitchFamily="2" charset="0"/>
                <a:ea typeface="EYInterstate" panose="02000503020000020004" pitchFamily="2" charset="0"/>
                <a:cs typeface="EYInterstate" panose="02000503020000020004" pitchFamily="2"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Write short, punchy text here. Aim for 2-3 sentences to concisely communicate your point.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a:t>
            </a:r>
          </a:p>
        </p:txBody>
      </p:sp>
      <p:sp>
        <p:nvSpPr>
          <p:cNvPr id="13"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b="0" i="0" kern="1200" cap="none" spc="0">
                <a:solidFill>
                  <a:srgbClr val="FFFFFF"/>
                </a:solidFill>
                <a:latin typeface="EYInterstate" charset="0"/>
                <a:ea typeface="EYInterstate" charset="0"/>
                <a:cs typeface="EYInterstat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smtClean="0">
                <a:solidFill>
                  <a:schemeClr val="bg1"/>
                </a:solidFill>
              </a:rPr>
              <a:pPr/>
              <a:t>‹#›</a:t>
            </a:fld>
            <a:endParaRPr lang="uk-UA" dirty="0">
              <a:solidFill>
                <a:schemeClr val="bg1"/>
              </a:solidFill>
            </a:endParaRPr>
          </a:p>
        </p:txBody>
      </p:sp>
      <p:pic>
        <p:nvPicPr>
          <p:cNvPr id="9" name="Picture 8" descr="See the source image">
            <a:extLst>
              <a:ext uri="{FF2B5EF4-FFF2-40B4-BE49-F238E27FC236}">
                <a16:creationId xmlns:a16="http://schemas.microsoft.com/office/drawing/2014/main" id="{2BAE16E8-86EA-4F8A-A978-BF328FE002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5833" y="6133132"/>
            <a:ext cx="695638" cy="41953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4">
            <a:extLst>
              <a:ext uri="{FF2B5EF4-FFF2-40B4-BE49-F238E27FC236}">
                <a16:creationId xmlns:a16="http://schemas.microsoft.com/office/drawing/2014/main" id="{E129894F-634B-42A0-8B2C-AB8EF93AD31C}"/>
              </a:ext>
            </a:extLst>
          </p:cNvPr>
          <p:cNvGrpSpPr>
            <a:grpSpLocks noChangeAspect="1"/>
          </p:cNvGrpSpPr>
          <p:nvPr userDrawn="1"/>
        </p:nvGrpSpPr>
        <p:grpSpPr bwMode="auto">
          <a:xfrm>
            <a:off x="11509313" y="6234874"/>
            <a:ext cx="233108" cy="239210"/>
            <a:chOff x="7110" y="4004"/>
            <a:chExt cx="191" cy="196"/>
          </a:xfrm>
        </p:grpSpPr>
        <p:sp>
          <p:nvSpPr>
            <p:cNvPr id="15" name="Freeform 5">
              <a:extLst>
                <a:ext uri="{FF2B5EF4-FFF2-40B4-BE49-F238E27FC236}">
                  <a16:creationId xmlns:a16="http://schemas.microsoft.com/office/drawing/2014/main" id="{8D378642-4074-48DA-B392-EB9F02549394}"/>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6" name="Freeform 6">
              <a:extLst>
                <a:ext uri="{FF2B5EF4-FFF2-40B4-BE49-F238E27FC236}">
                  <a16:creationId xmlns:a16="http://schemas.microsoft.com/office/drawing/2014/main" id="{D9C6B577-487A-4105-B0EA-69BC0152B0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7" name="Freeform 7">
              <a:extLst>
                <a:ext uri="{FF2B5EF4-FFF2-40B4-BE49-F238E27FC236}">
                  <a16:creationId xmlns:a16="http://schemas.microsoft.com/office/drawing/2014/main" id="{F9542D9C-77D5-4B72-9C8F-63007B852F6B}"/>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1">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57200" y="6342902"/>
            <a:ext cx="800100" cy="182563"/>
          </a:xfrm>
          <a:prstGeom prst="rect">
            <a:avLst/>
          </a:prstGeom>
        </p:spPr>
        <p:txBody>
          <a:bodyPr lIns="0" tIns="0" rIns="0" bIns="0"/>
          <a:lstStyle>
            <a:lvl1pPr>
              <a:defRPr sz="1000" b="0" i="0">
                <a:latin typeface="EYInterstate" panose="02000503020000020004" pitchFamily="2" charset="0"/>
                <a:ea typeface="EYInterstate" panose="02000503020000020004" pitchFamily="2" charset="0"/>
                <a:cs typeface="EYInterstate" panose="02000503020000020004" pitchFamily="2" charset="0"/>
              </a:defRPr>
            </a:lvl1pPr>
          </a:lstStyle>
          <a:p>
            <a:fld id="{3C9AA5BC-3FBE-4F4B-94C2-75EF5F0C6C4B}" type="slidenum">
              <a:rPr lang="en-US" smtClean="0"/>
              <a:pPr/>
              <a:t>‹#›</a:t>
            </a:fld>
            <a:endParaRPr lang="en-US" dirty="0"/>
          </a:p>
        </p:txBody>
      </p:sp>
      <p:sp>
        <p:nvSpPr>
          <p:cNvPr id="5" name="Text Placeholder 7"/>
          <p:cNvSpPr>
            <a:spLocks noGrp="1"/>
          </p:cNvSpPr>
          <p:nvPr>
            <p:ph type="body" sz="quarter" idx="15" hasCustomPrompt="1"/>
          </p:nvPr>
        </p:nvSpPr>
        <p:spPr>
          <a:xfrm>
            <a:off x="1409700" y="6236061"/>
            <a:ext cx="8420100" cy="289404"/>
          </a:xfrm>
          <a:prstGeom prst="rect">
            <a:avLst/>
          </a:prstGeom>
        </p:spPr>
        <p:txBody>
          <a:bodyPr lIns="0" tIns="0" rIns="0" bIns="0"/>
          <a:lstStyle>
            <a:lvl1pPr marL="0" indent="0">
              <a:lnSpc>
                <a:spcPts val="2400"/>
              </a:lnSpc>
              <a:buNone/>
              <a:defRPr sz="1000" b="1" i="0" baseline="0">
                <a:latin typeface="EYInterstate Light Bold" charset="0"/>
                <a:ea typeface="EYInterstate Light Bold" charset="0"/>
                <a:cs typeface="EYInterstate Light Bold"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a:t>SLIDE TITLE</a:t>
            </a:r>
            <a:endParaRPr lang="en-US" dirty="0"/>
          </a:p>
        </p:txBody>
      </p:sp>
      <p:sp>
        <p:nvSpPr>
          <p:cNvPr id="6" name="Text Placeholder 7"/>
          <p:cNvSpPr>
            <a:spLocks noGrp="1"/>
          </p:cNvSpPr>
          <p:nvPr>
            <p:ph type="body" sz="quarter" idx="17" hasCustomPrompt="1"/>
          </p:nvPr>
        </p:nvSpPr>
        <p:spPr>
          <a:xfrm>
            <a:off x="457200" y="419100"/>
            <a:ext cx="5562600" cy="990600"/>
          </a:xfrm>
          <a:prstGeom prst="rect">
            <a:avLst/>
          </a:prstGeom>
        </p:spPr>
        <p:txBody>
          <a:bodyPr lIns="0" tIns="0" rIns="0" bIns="0"/>
          <a:lstStyle>
            <a:lvl1pPr marL="0" indent="0">
              <a:buNone/>
              <a:defRPr sz="2000" b="1" i="0">
                <a:latin typeface="EYInterstate" charset="0"/>
                <a:ea typeface="EYInterstate" charset="0"/>
                <a:cs typeface="EYInterstate" charset="0"/>
              </a:defRPr>
            </a:lvl1pPr>
            <a:lvl2pPr>
              <a:defRPr sz="2400" b="0" i="0">
                <a:latin typeface="Interstate-Light" charset="0"/>
                <a:ea typeface="Interstate-Light" charset="0"/>
                <a:cs typeface="Interstate-Light" charset="0"/>
              </a:defRPr>
            </a:lvl2pPr>
            <a:lvl3pPr>
              <a:defRPr sz="2400" b="0" i="0">
                <a:latin typeface="Interstate-Light" charset="0"/>
                <a:ea typeface="Interstate-Light" charset="0"/>
                <a:cs typeface="Interstate-Light" charset="0"/>
              </a:defRPr>
            </a:lvl3pPr>
            <a:lvl4pPr>
              <a:defRPr sz="2400" b="0" i="0">
                <a:latin typeface="Interstate-Light" charset="0"/>
                <a:ea typeface="Interstate-Light" charset="0"/>
                <a:cs typeface="Interstate-Light" charset="0"/>
              </a:defRPr>
            </a:lvl4pPr>
            <a:lvl5pPr>
              <a:defRPr sz="2400" b="0" i="0">
                <a:latin typeface="Interstate-Light" charset="0"/>
                <a:ea typeface="Interstate-Light" charset="0"/>
                <a:cs typeface="Interstate-Light" charset="0"/>
              </a:defRPr>
            </a:lvl5pPr>
          </a:lstStyle>
          <a:p>
            <a:pPr lvl="0"/>
            <a:r>
              <a:rPr lang="en-US" dirty="0"/>
              <a:t>Chart or Graph Title</a:t>
            </a:r>
          </a:p>
        </p:txBody>
      </p:sp>
      <p:sp>
        <p:nvSpPr>
          <p:cNvPr id="7" name="Rectangle"/>
          <p:cNvSpPr/>
          <p:nvPr userDrawn="1"/>
        </p:nvSpPr>
        <p:spPr>
          <a:xfrm rot="5400000" flipV="1">
            <a:off x="118746" y="703962"/>
            <a:ext cx="595541" cy="81367"/>
          </a:xfrm>
          <a:prstGeom prst="rect">
            <a:avLst/>
          </a:prstGeom>
          <a:solidFill>
            <a:srgbClr val="FFE700"/>
          </a:solidFill>
          <a:ln w="12700">
            <a:miter lim="400000"/>
          </a:ln>
        </p:spPr>
        <p:txBody>
          <a:bodyPr lIns="25400" tIns="25400" rIns="25400" bIns="254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sz="1600">
              <a:solidFill>
                <a:schemeClr val="tx1"/>
              </a:solidFill>
              <a:latin typeface="EYInterstate Light" charset="0"/>
              <a:ea typeface="EYInterstate Light" charset="0"/>
              <a:cs typeface="EYInterstate Light" charset="0"/>
            </a:endParaRPr>
          </a:p>
        </p:txBody>
      </p:sp>
      <p:sp>
        <p:nvSpPr>
          <p:cNvPr id="8"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b="0" i="0" kern="1200" cap="none" spc="0">
                <a:solidFill>
                  <a:srgbClr val="FFFFFF"/>
                </a:solidFill>
                <a:latin typeface="EYInterstate" charset="0"/>
                <a:ea typeface="EYInterstate" charset="0"/>
                <a:cs typeface="EYInterstat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smtClean="0">
                <a:solidFill>
                  <a:schemeClr val="bg1"/>
                </a:solidFill>
              </a:rPr>
              <a:pPr/>
              <a:t>‹#›</a:t>
            </a:fld>
            <a:endParaRPr lang="uk-UA" dirty="0">
              <a:solidFill>
                <a:schemeClr val="bg1"/>
              </a:solidFill>
            </a:endParaRPr>
          </a:p>
        </p:txBody>
      </p:sp>
      <p:grpSp>
        <p:nvGrpSpPr>
          <p:cNvPr id="10" name="Group 4">
            <a:extLst>
              <a:ext uri="{FF2B5EF4-FFF2-40B4-BE49-F238E27FC236}">
                <a16:creationId xmlns:a16="http://schemas.microsoft.com/office/drawing/2014/main" id="{3B763FD9-EFB6-4CC1-9384-1F901CE077FC}"/>
              </a:ext>
            </a:extLst>
          </p:cNvPr>
          <p:cNvGrpSpPr>
            <a:grpSpLocks noChangeAspect="1"/>
          </p:cNvGrpSpPr>
          <p:nvPr userDrawn="1"/>
        </p:nvGrpSpPr>
        <p:grpSpPr bwMode="auto">
          <a:xfrm>
            <a:off x="11509313" y="6234874"/>
            <a:ext cx="233108" cy="239210"/>
            <a:chOff x="7110" y="4004"/>
            <a:chExt cx="191" cy="196"/>
          </a:xfrm>
        </p:grpSpPr>
        <p:sp>
          <p:nvSpPr>
            <p:cNvPr id="11" name="Freeform 5">
              <a:extLst>
                <a:ext uri="{FF2B5EF4-FFF2-40B4-BE49-F238E27FC236}">
                  <a16:creationId xmlns:a16="http://schemas.microsoft.com/office/drawing/2014/main" id="{BC513516-6F28-4BDA-AD3B-3855C1DCDF93}"/>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2" name="Freeform 6">
              <a:extLst>
                <a:ext uri="{FF2B5EF4-FFF2-40B4-BE49-F238E27FC236}">
                  <a16:creationId xmlns:a16="http://schemas.microsoft.com/office/drawing/2014/main" id="{36744027-9E33-44C0-AEFE-3A090D1ED72A}"/>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sp>
          <p:nvSpPr>
            <p:cNvPr id="13" name="Freeform 7">
              <a:extLst>
                <a:ext uri="{FF2B5EF4-FFF2-40B4-BE49-F238E27FC236}">
                  <a16:creationId xmlns:a16="http://schemas.microsoft.com/office/drawing/2014/main" id="{C49E3387-E7E7-4EAA-B53A-7FBEACB1DA8D}"/>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noProof="0" dirty="0"/>
            </a:p>
          </p:txBody>
        </p:sp>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vmlDrawing" Target="../drawings/vmlDrawing2.vml"/><Relationship Id="rId1" Type="http://schemas.openxmlformats.org/officeDocument/2006/relationships/theme" Target="../theme/theme2.xml"/><Relationship Id="rId6" Type="http://schemas.openxmlformats.org/officeDocument/2006/relationships/image" Target="../media/image7.wmf"/><Relationship Id="rId5" Type="http://schemas.openxmlformats.org/officeDocument/2006/relationships/image" Target="../media/image1.emf"/><Relationship Id="rId4"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26.xml"/><Relationship Id="rId7" Type="http://schemas.openxmlformats.org/officeDocument/2006/relationships/tags" Target="../tags/tag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vmlDrawing" Target="../drawings/vmlDrawing3.vml"/><Relationship Id="rId5" Type="http://schemas.openxmlformats.org/officeDocument/2006/relationships/theme" Target="../theme/theme3.xml"/><Relationship Id="rId4" Type="http://schemas.openxmlformats.org/officeDocument/2006/relationships/slideLayout" Target="../slideLayouts/slideLayout27.xml"/><Relationship Id="rId9"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1.emf"/><Relationship Id="rId2" Type="http://schemas.openxmlformats.org/officeDocument/2006/relationships/slideLayout" Target="../slideLayouts/slideLayout29.xml"/><Relationship Id="rId16" Type="http://schemas.openxmlformats.org/officeDocument/2006/relationships/oleObject" Target="../embeddings/oleObject4.bin"/><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ags" Target="../tags/tag5.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vmlDrawing" Target="../drawings/vmlDrawing4.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ags" Target="../tags/tag6.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vmlDrawing" Target="../drawings/vmlDrawing5.vml"/><Relationship Id="rId2" Type="http://schemas.openxmlformats.org/officeDocument/2006/relationships/slideLayout" Target="../slideLayouts/slideLayout41.xml"/><Relationship Id="rId16" Type="http://schemas.openxmlformats.org/officeDocument/2006/relationships/theme" Target="../theme/theme5.xml"/><Relationship Id="rId20" Type="http://schemas.openxmlformats.org/officeDocument/2006/relationships/image" Target="../media/image12.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oleObject" Target="../embeddings/oleObject5.bin"/><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vmlDrawing" Target="../drawings/vmlDrawing19.v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6.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image" Target="../media/image1.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oleObject" Target="../embeddings/oleObject19.bin"/><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ags" Target="../tags/tag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6139CD-AA5B-4FE0-A973-5F2ACDC7698B}"/>
              </a:ext>
            </a:extLst>
          </p:cNvPr>
          <p:cNvGraphicFramePr>
            <a:graphicFrameLocks noChangeAspect="1"/>
          </p:cNvGraphicFramePr>
          <p:nvPr userDrawn="1">
            <p:custDataLst>
              <p:tags r:id="rId26"/>
            </p:custDataLst>
            <p:extLst>
              <p:ext uri="{D42A27DB-BD31-4B8C-83A1-F6EECF244321}">
                <p14:modId xmlns:p14="http://schemas.microsoft.com/office/powerpoint/2010/main" val="4289341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8" name="think-cell Slide" r:id="rId27" imgW="415" imgH="416" progId="TCLayout.ActiveDocument.1">
                  <p:embed/>
                </p:oleObj>
              </mc:Choice>
              <mc:Fallback>
                <p:oleObj name="think-cell Slide" r:id="rId27" imgW="415" imgH="416" progId="TCLayout.ActiveDocument.1">
                  <p:embed/>
                  <p:pic>
                    <p:nvPicPr>
                      <p:cNvPr id="3" name="Object 2" hidden="1">
                        <a:extLst>
                          <a:ext uri="{FF2B5EF4-FFF2-40B4-BE49-F238E27FC236}">
                            <a16:creationId xmlns:a16="http://schemas.microsoft.com/office/drawing/2014/main" id="{466139CD-AA5B-4FE0-A973-5F2ACDC7698B}"/>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2"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kern="1200" cap="none" spc="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b="0" i="0" smtClean="0">
                <a:latin typeface="EYInterstate Light" charset="0"/>
                <a:ea typeface="EYInterstate Light" charset="0"/>
                <a:cs typeface="EYInterstate Light" charset="0"/>
              </a:rPr>
              <a:pPr/>
              <a:t>‹#›</a:t>
            </a:fld>
            <a:endParaRPr lang="uk-UA" b="0" i="0" dirty="0">
              <a:latin typeface="EYInterstate Light" charset="0"/>
              <a:ea typeface="EYInterstate Light" charset="0"/>
              <a:cs typeface="EYInterstate Light" charset="0"/>
            </a:endParaRP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7" r:id="rId3"/>
    <p:sldLayoutId id="2147483669" r:id="rId4"/>
    <p:sldLayoutId id="2147483666" r:id="rId5"/>
    <p:sldLayoutId id="2147483662" r:id="rId6"/>
    <p:sldLayoutId id="2147483676" r:id="rId7"/>
    <p:sldLayoutId id="2147483651" r:id="rId8"/>
    <p:sldLayoutId id="2147483672" r:id="rId9"/>
    <p:sldLayoutId id="2147483668" r:id="rId10"/>
    <p:sldLayoutId id="2147483661" r:id="rId11"/>
    <p:sldLayoutId id="2147483663" r:id="rId12"/>
    <p:sldLayoutId id="2147483664" r:id="rId13"/>
    <p:sldLayoutId id="2147483653" r:id="rId14"/>
    <p:sldLayoutId id="2147483654" r:id="rId15"/>
    <p:sldLayoutId id="2147483660" r:id="rId16"/>
    <p:sldLayoutId id="2147483659" r:id="rId17"/>
    <p:sldLayoutId id="2147483655" r:id="rId18"/>
    <p:sldLayoutId id="2147483658" r:id="rId19"/>
    <p:sldLayoutId id="2147483657" r:id="rId20"/>
    <p:sldLayoutId id="2147483656" r:id="rId21"/>
    <p:sldLayoutId id="2147483679" r:id="rId22"/>
    <p:sldLayoutId id="2147483787" r:id="rId2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88" userDrawn="1">
          <p15:clr>
            <a:srgbClr val="F26B43"/>
          </p15:clr>
        </p15:guide>
        <p15:guide id="2" pos="3840" userDrawn="1">
          <p15:clr>
            <a:srgbClr val="F26B43"/>
          </p15:clr>
        </p15:guide>
        <p15:guide id="3" pos="288" userDrawn="1">
          <p15:clr>
            <a:srgbClr val="F26B43"/>
          </p15:clr>
        </p15:guide>
        <p15:guide id="4" pos="792" userDrawn="1">
          <p15:clr>
            <a:srgbClr val="F26B43"/>
          </p15:clr>
        </p15:guide>
        <p15:guide id="5" pos="888" userDrawn="1">
          <p15:clr>
            <a:srgbClr val="F26B43"/>
          </p15:clr>
        </p15:guide>
        <p15:guide id="6" pos="1392" userDrawn="1">
          <p15:clr>
            <a:srgbClr val="F26B43"/>
          </p15:clr>
        </p15:guide>
        <p15:guide id="7" pos="1488" userDrawn="1">
          <p15:clr>
            <a:srgbClr val="F26B43"/>
          </p15:clr>
        </p15:guide>
        <p15:guide id="8" pos="1992" userDrawn="1">
          <p15:clr>
            <a:srgbClr val="F26B43"/>
          </p15:clr>
        </p15:guide>
        <p15:guide id="9" pos="2088" userDrawn="1">
          <p15:clr>
            <a:srgbClr val="F26B43"/>
          </p15:clr>
        </p15:guide>
        <p15:guide id="10" pos="2592" userDrawn="1">
          <p15:clr>
            <a:srgbClr val="F26B43"/>
          </p15:clr>
        </p15:guide>
        <p15:guide id="11" pos="2688" userDrawn="1">
          <p15:clr>
            <a:srgbClr val="F26B43"/>
          </p15:clr>
        </p15:guide>
        <p15:guide id="12" pos="3192" userDrawn="1">
          <p15:clr>
            <a:srgbClr val="F26B43"/>
          </p15:clr>
        </p15:guide>
        <p15:guide id="13" pos="3288" userDrawn="1">
          <p15:clr>
            <a:srgbClr val="F26B43"/>
          </p15:clr>
        </p15:guide>
        <p15:guide id="14" pos="3792" userDrawn="1">
          <p15:clr>
            <a:srgbClr val="F26B43"/>
          </p15:clr>
        </p15:guide>
        <p15:guide id="15" pos="3892" userDrawn="1">
          <p15:clr>
            <a:srgbClr val="F26B43"/>
          </p15:clr>
        </p15:guide>
        <p15:guide id="16" pos="4392" userDrawn="1">
          <p15:clr>
            <a:srgbClr val="F26B43"/>
          </p15:clr>
        </p15:guide>
        <p15:guide id="17" pos="4488" userDrawn="1">
          <p15:clr>
            <a:srgbClr val="F26B43"/>
          </p15:clr>
        </p15:guide>
        <p15:guide id="18" pos="4992" userDrawn="1">
          <p15:clr>
            <a:srgbClr val="F26B43"/>
          </p15:clr>
        </p15:guide>
        <p15:guide id="19" pos="5088" userDrawn="1">
          <p15:clr>
            <a:srgbClr val="F26B43"/>
          </p15:clr>
        </p15:guide>
        <p15:guide id="20" pos="5592" userDrawn="1">
          <p15:clr>
            <a:srgbClr val="F26B43"/>
          </p15:clr>
        </p15:guide>
        <p15:guide id="21" pos="5688" userDrawn="1">
          <p15:clr>
            <a:srgbClr val="F26B43"/>
          </p15:clr>
        </p15:guide>
        <p15:guide id="22" pos="6192" userDrawn="1">
          <p15:clr>
            <a:srgbClr val="F26B43"/>
          </p15:clr>
        </p15:guide>
        <p15:guide id="23" pos="6288" userDrawn="1">
          <p15:clr>
            <a:srgbClr val="F26B43"/>
          </p15:clr>
        </p15:guide>
        <p15:guide id="24" pos="6792" userDrawn="1">
          <p15:clr>
            <a:srgbClr val="F26B43"/>
          </p15:clr>
        </p15:guide>
        <p15:guide id="25" pos="6888" userDrawn="1">
          <p15:clr>
            <a:srgbClr val="F26B43"/>
          </p15:clr>
        </p15:guide>
        <p15:guide id="26" pos="7392" userDrawn="1">
          <p15:clr>
            <a:srgbClr val="F26B43"/>
          </p15:clr>
        </p15:guide>
        <p15:guide id="27" orient="horz" pos="264" userDrawn="1">
          <p15:clr>
            <a:srgbClr val="F26B43"/>
          </p15:clr>
        </p15:guide>
        <p15:guide id="28" orient="horz" pos="3792" userDrawn="1">
          <p15:clr>
            <a:srgbClr val="F26B43"/>
          </p15:clr>
        </p15:guide>
        <p15:guide id="29" orient="horz" pos="792" userDrawn="1">
          <p15:clr>
            <a:srgbClr val="F26B43"/>
          </p15:clr>
        </p15:guide>
        <p15:guide id="30" orient="horz" pos="888" userDrawn="1">
          <p15:clr>
            <a:srgbClr val="F26B43"/>
          </p15:clr>
        </p15:guide>
        <p15:guide id="31" orient="horz" pos="1392" userDrawn="1">
          <p15:clr>
            <a:srgbClr val="F26B43"/>
          </p15:clr>
        </p15:guide>
        <p15:guide id="32" orient="horz" pos="1492" userDrawn="1">
          <p15:clr>
            <a:srgbClr val="F26B43"/>
          </p15:clr>
        </p15:guide>
        <p15:guide id="33" orient="horz" pos="1992" userDrawn="1">
          <p15:clr>
            <a:srgbClr val="F26B43"/>
          </p15:clr>
        </p15:guide>
        <p15:guide id="34" orient="horz" pos="2592" userDrawn="1">
          <p15:clr>
            <a:srgbClr val="F26B43"/>
          </p15:clr>
        </p15:guide>
        <p15:guide id="35" orient="horz" pos="2688" userDrawn="1">
          <p15:clr>
            <a:srgbClr val="F26B43"/>
          </p15:clr>
        </p15:guide>
        <p15:guide id="36" orient="horz" pos="3192" userDrawn="1">
          <p15:clr>
            <a:srgbClr val="F26B43"/>
          </p15:clr>
        </p15:guide>
        <p15:guide id="37" orient="horz" pos="3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7BFA8C5-A78B-4249-90C0-9408A2EC2032}"/>
              </a:ext>
            </a:extLst>
          </p:cNvPr>
          <p:cNvGraphicFramePr>
            <a:graphicFrameLocks noChangeAspect="1"/>
          </p:cNvGraphicFramePr>
          <p:nvPr userDrawn="1">
            <p:custDataLst>
              <p:tags r:id="rId3"/>
            </p:custDataLst>
            <p:extLst>
              <p:ext uri="{D42A27DB-BD31-4B8C-83A1-F6EECF244321}">
                <p14:modId xmlns:p14="http://schemas.microsoft.com/office/powerpoint/2010/main" val="498825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0"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7BFA8C5-A78B-4249-90C0-9408A2EC20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le Placeholder 1"/>
          <p:cNvSpPr>
            <a:spLocks noGrp="1"/>
          </p:cNvSpPr>
          <p:nvPr>
            <p:ph type="title"/>
          </p:nvPr>
        </p:nvSpPr>
        <p:spPr>
          <a:xfrm>
            <a:off x="609602" y="201600"/>
            <a:ext cx="10977033"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13" name="Text Placeholder 2"/>
          <p:cNvSpPr>
            <a:spLocks noGrp="1"/>
          </p:cNvSpPr>
          <p:nvPr>
            <p:ph type="body" idx="1"/>
          </p:nvPr>
        </p:nvSpPr>
        <p:spPr>
          <a:xfrm>
            <a:off x="609600" y="1425600"/>
            <a:ext cx="10972800" cy="46989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Box 14"/>
          <p:cNvSpPr txBox="1"/>
          <p:nvPr/>
        </p:nvSpPr>
        <p:spPr>
          <a:xfrm>
            <a:off x="609600" y="6327648"/>
            <a:ext cx="963168" cy="201168"/>
          </a:xfrm>
          <a:prstGeom prst="rect">
            <a:avLst/>
          </a:prstGeom>
          <a:noFill/>
        </p:spPr>
        <p:txBody>
          <a:bodyPr vert="horz" wrap="square" lIns="0" tIns="0" rIns="0" bIns="0" rtlCol="0" anchor="t" anchorCtr="0">
            <a:noAutofit/>
          </a:bodyPr>
          <a:lstStyle/>
          <a:p>
            <a:r>
              <a:rPr lang="en-GB" sz="894" dirty="0">
                <a:solidFill>
                  <a:srgbClr val="646464"/>
                </a:solidFill>
                <a:cs typeface="Arial" pitchFamily="34" charset="0"/>
              </a:rPr>
              <a:t>Page </a:t>
            </a:r>
            <a:fld id="{9AE4D82F-B047-469B-AC52-A46321747EAF}" type="slidenum">
              <a:rPr lang="en-GB" sz="894" smtClean="0">
                <a:solidFill>
                  <a:srgbClr val="646464"/>
                </a:solidFill>
                <a:cs typeface="Arial" pitchFamily="34" charset="0"/>
              </a:rPr>
              <a:pPr/>
              <a:t>‹#›</a:t>
            </a:fld>
            <a:endParaRPr lang="en-GB" sz="894" dirty="0">
              <a:solidFill>
                <a:srgbClr val="646464"/>
              </a:solidFill>
              <a:cs typeface="Arial" pitchFamily="34" charset="0"/>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45954" y="6327648"/>
            <a:ext cx="533225" cy="408838"/>
          </a:xfrm>
          <a:prstGeom prst="rect">
            <a:avLst/>
          </a:prstGeom>
        </p:spPr>
      </p:pic>
      <p:sp>
        <p:nvSpPr>
          <p:cNvPr id="8" name="Footer Placeholder 13"/>
          <p:cNvSpPr txBox="1">
            <a:spLocks/>
          </p:cNvSpPr>
          <p:nvPr userDrawn="1"/>
        </p:nvSpPr>
        <p:spPr>
          <a:xfrm>
            <a:off x="609602" y="6628764"/>
            <a:ext cx="2899833" cy="87588"/>
          </a:xfrm>
          <a:prstGeom prst="rect">
            <a:avLst/>
          </a:prstGeom>
        </p:spPr>
        <p:txBody>
          <a:bodyPr vert="horz" wrap="none" lIns="0" tIns="0" rIns="0" bIns="0" rtlCol="0" anchor="t" anchorCtr="0">
            <a:spAutoFit/>
          </a:bodyPr>
          <a:lstStyle>
            <a:defPPr>
              <a:defRPr lang="en-US"/>
            </a:defPPr>
            <a:lvl1pPr>
              <a:defRPr sz="1100">
                <a:solidFill>
                  <a:schemeClr val="bg1"/>
                </a:solidFill>
                <a:cs typeface="Arial" pitchFamily="34" charset="0"/>
              </a:defRPr>
            </a:lvl1pPr>
          </a:lstStyle>
          <a:p>
            <a:r>
              <a:rPr lang="en-US" sz="569" dirty="0">
                <a:solidFill>
                  <a:srgbClr val="646464"/>
                </a:solidFill>
              </a:rPr>
              <a:t>© EYGM Limited 2018. All rights reserved. Confidential &amp; Proprietary. Subject to Contract.</a:t>
            </a:r>
          </a:p>
        </p:txBody>
      </p:sp>
    </p:spTree>
    <p:extLst>
      <p:ext uri="{BB962C8B-B14F-4D97-AF65-F5344CB8AC3E}">
        <p14:creationId xmlns:p14="http://schemas.microsoft.com/office/powerpoint/2010/main" val="2042848946"/>
      </p:ext>
    </p:extLst>
  </p:cSld>
  <p:clrMap bg1="lt1" tx1="dk1" bg2="lt2" tx2="dk2" accent1="accent1" accent2="accent2" accent3="accent3" accent4="accent4" accent5="accent5" accent6="accent6" hlink="hlink" folHlink="folHlink"/>
  <p:hf sldNum="0" hdr="0"/>
  <p:txStyles>
    <p:titleStyle>
      <a:lvl1pPr algn="l" defTabSz="742950" rtl="0" eaLnBrk="1" latinLnBrk="0" hangingPunct="1">
        <a:lnSpc>
          <a:spcPct val="85000"/>
        </a:lnSpc>
        <a:spcBef>
          <a:spcPct val="0"/>
        </a:spcBef>
        <a:buNone/>
        <a:defRPr sz="2438" b="1" kern="1200">
          <a:solidFill>
            <a:schemeClr val="bg1"/>
          </a:solidFill>
          <a:latin typeface="+mn-lt"/>
          <a:ea typeface="+mj-ea"/>
          <a:cs typeface="Arial" pitchFamily="34" charset="0"/>
        </a:defRPr>
      </a:lvl1pPr>
    </p:titleStyle>
    <p:bodyStyle>
      <a:lvl1pPr marL="289751" indent="-289751" algn="l" defTabSz="742950" rtl="0" eaLnBrk="1" latinLnBrk="0" hangingPunct="1">
        <a:spcBef>
          <a:spcPct val="20000"/>
        </a:spcBef>
        <a:buClr>
          <a:schemeClr val="accent2"/>
        </a:buClr>
        <a:buSzPct val="70000"/>
        <a:buFont typeface="Arial" pitchFamily="34" charset="0"/>
        <a:buChar char="►"/>
        <a:defRPr sz="1950" kern="1200">
          <a:solidFill>
            <a:schemeClr val="bg1"/>
          </a:solidFill>
          <a:latin typeface="+mn-lt"/>
          <a:ea typeface="+mn-ea"/>
          <a:cs typeface="Arial" pitchFamily="34" charset="0"/>
        </a:defRPr>
      </a:lvl1pPr>
      <a:lvl2pPr marL="579501" indent="-289751" algn="l" defTabSz="742950" rtl="0" eaLnBrk="1" latinLnBrk="0" hangingPunct="1">
        <a:spcBef>
          <a:spcPct val="20000"/>
        </a:spcBef>
        <a:buClr>
          <a:schemeClr val="accent2"/>
        </a:buClr>
        <a:buSzPct val="70000"/>
        <a:buFont typeface="Arial" pitchFamily="34" charset="0"/>
        <a:buChar char="►"/>
        <a:defRPr sz="1625" kern="1200">
          <a:solidFill>
            <a:schemeClr val="bg1"/>
          </a:solidFill>
          <a:latin typeface="+mn-lt"/>
          <a:ea typeface="+mn-ea"/>
          <a:cs typeface="Arial" pitchFamily="34" charset="0"/>
        </a:defRPr>
      </a:lvl2pPr>
      <a:lvl3pPr marL="869252" indent="-289751" algn="l" defTabSz="742950" rtl="0" eaLnBrk="1" latinLnBrk="0" hangingPunct="1">
        <a:spcBef>
          <a:spcPct val="20000"/>
        </a:spcBef>
        <a:buClr>
          <a:schemeClr val="accent2"/>
        </a:buClr>
        <a:buSzPct val="70000"/>
        <a:buFont typeface="Arial" pitchFamily="34" charset="0"/>
        <a:buChar char="►"/>
        <a:defRPr sz="1463" kern="1200">
          <a:solidFill>
            <a:schemeClr val="bg1"/>
          </a:solidFill>
          <a:latin typeface="+mn-lt"/>
          <a:ea typeface="+mn-ea"/>
          <a:cs typeface="Arial" pitchFamily="34" charset="0"/>
        </a:defRPr>
      </a:lvl3pPr>
      <a:lvl4pPr marL="1159002" indent="-289751" algn="l" defTabSz="742950" rtl="0" eaLnBrk="1" latinLnBrk="0" hangingPunct="1">
        <a:spcBef>
          <a:spcPct val="20000"/>
        </a:spcBef>
        <a:buClr>
          <a:schemeClr val="accent2"/>
        </a:buClr>
        <a:buSzPct val="70000"/>
        <a:buFont typeface="Arial" pitchFamily="34" charset="0"/>
        <a:buChar char="►"/>
        <a:defRPr sz="1300" kern="1200">
          <a:solidFill>
            <a:schemeClr val="bg1"/>
          </a:solidFill>
          <a:latin typeface="+mn-lt"/>
          <a:ea typeface="+mn-ea"/>
          <a:cs typeface="Arial" pitchFamily="34" charset="0"/>
        </a:defRPr>
      </a:lvl4pPr>
      <a:lvl5pPr marL="1448753" indent="-289751" algn="l" defTabSz="742950" rtl="0" eaLnBrk="1" latinLnBrk="0" hangingPunct="1">
        <a:spcBef>
          <a:spcPct val="20000"/>
        </a:spcBef>
        <a:buClr>
          <a:schemeClr val="accent2"/>
        </a:buClr>
        <a:buSzPct val="70000"/>
        <a:buFont typeface="Arial" pitchFamily="34" charset="0"/>
        <a:buChar char="►"/>
        <a:defRPr sz="1300" kern="1200">
          <a:solidFill>
            <a:schemeClr val="bg1"/>
          </a:solidFill>
          <a:latin typeface="+mn-lt"/>
          <a:ea typeface="+mn-ea"/>
          <a:cs typeface="Arial" pitchFamily="34" charset="0"/>
        </a:defRPr>
      </a:lvl5pPr>
      <a:lvl6pPr marL="2043113" indent="-185738" algn="l" defTabSz="742950" rtl="0" eaLnBrk="1" latinLnBrk="0" hangingPunct="1">
        <a:spcBef>
          <a:spcPct val="20000"/>
        </a:spcBef>
        <a:buFont typeface="Arial" pitchFamily="34" charset="0"/>
        <a:buChar char="•"/>
        <a:defRPr sz="1625" kern="1200">
          <a:solidFill>
            <a:schemeClr val="tx1"/>
          </a:solidFill>
          <a:latin typeface="+mn-lt"/>
          <a:ea typeface="+mn-ea"/>
          <a:cs typeface="+mn-cs"/>
        </a:defRPr>
      </a:lvl6pPr>
      <a:lvl7pPr marL="2414588" indent="-185738" algn="l" defTabSz="742950" rtl="0" eaLnBrk="1" latinLnBrk="0" hangingPunct="1">
        <a:spcBef>
          <a:spcPct val="20000"/>
        </a:spcBef>
        <a:buFont typeface="Arial" pitchFamily="34" charset="0"/>
        <a:buChar char="•"/>
        <a:defRPr sz="1625" kern="1200">
          <a:solidFill>
            <a:schemeClr val="tx1"/>
          </a:solidFill>
          <a:latin typeface="+mn-lt"/>
          <a:ea typeface="+mn-ea"/>
          <a:cs typeface="+mn-cs"/>
        </a:defRPr>
      </a:lvl7pPr>
      <a:lvl8pPr marL="2786063" indent="-185738" algn="l" defTabSz="742950" rtl="0" eaLnBrk="1" latinLnBrk="0" hangingPunct="1">
        <a:spcBef>
          <a:spcPct val="20000"/>
        </a:spcBef>
        <a:buFont typeface="Arial" pitchFamily="34" charset="0"/>
        <a:buChar char="•"/>
        <a:defRPr sz="1625" kern="1200">
          <a:solidFill>
            <a:schemeClr val="tx1"/>
          </a:solidFill>
          <a:latin typeface="+mn-lt"/>
          <a:ea typeface="+mn-ea"/>
          <a:cs typeface="+mn-cs"/>
        </a:defRPr>
      </a:lvl8pPr>
      <a:lvl9pPr marL="3157538" indent="-185738" algn="l" defTabSz="742950" rtl="0" eaLnBrk="1" latinLnBrk="0" hangingPunct="1">
        <a:spcBef>
          <a:spcPct val="20000"/>
        </a:spcBef>
        <a:buFont typeface="Arial" pitchFamily="34" charset="0"/>
        <a:buChar char="•"/>
        <a:defRPr sz="1625"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7"/>
            </p:custDataLst>
            <p:extLst>
              <p:ext uri="{D42A27DB-BD31-4B8C-83A1-F6EECF244321}">
                <p14:modId xmlns:p14="http://schemas.microsoft.com/office/powerpoint/2010/main" val="1359246887"/>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spid="_x0000_s10244" name="think-cell Slide" r:id="rId8" imgW="270" imgH="270" progId="TCLayout.ActiveDocument.1">
                  <p:embed/>
                </p:oleObj>
              </mc:Choice>
              <mc:Fallback>
                <p:oleObj name="think-cell Slide" r:id="rId8" imgW="270" imgH="270" progId="TCLayout.ActiveDocument.1">
                  <p:embed/>
                  <p:pic>
                    <p:nvPicPr>
                      <p:cNvPr id="6" name="Object 5" hidden="1"/>
                      <p:cNvPicPr/>
                      <p:nvPr/>
                    </p:nvPicPr>
                    <p:blipFill>
                      <a:blip r:embed="rId9"/>
                      <a:stretch>
                        <a:fillRect/>
                      </a:stretch>
                    </p:blipFill>
                    <p:spPr>
                      <a:xfrm>
                        <a:off x="1588" y="1589"/>
                        <a:ext cx="1586" cy="1587"/>
                      </a:xfrm>
                      <a:prstGeom prst="rect">
                        <a:avLst/>
                      </a:prstGeom>
                    </p:spPr>
                  </p:pic>
                </p:oleObj>
              </mc:Fallback>
            </mc:AlternateContent>
          </a:graphicData>
        </a:graphic>
      </p:graphicFrame>
      <p:sp>
        <p:nvSpPr>
          <p:cNvPr id="2" name="Title Placeholder 1"/>
          <p:cNvSpPr>
            <a:spLocks noGrp="1"/>
          </p:cNvSpPr>
          <p:nvPr>
            <p:ph type="title"/>
          </p:nvPr>
        </p:nvSpPr>
        <p:spPr>
          <a:xfrm>
            <a:off x="609601" y="257020"/>
            <a:ext cx="10972800" cy="860400"/>
          </a:xfrm>
          <a:prstGeom prst="rect">
            <a:avLst/>
          </a:prstGeom>
        </p:spPr>
        <p:txBody>
          <a:bodyPr vert="horz" lIns="0" tIns="0" rIns="0" bIns="0" rtlCol="0" anchor="b"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601" y="1425600"/>
            <a:ext cx="10972800"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3451201" y="6519672"/>
            <a:ext cx="4579200" cy="201168"/>
          </a:xfrm>
          <a:prstGeom prst="rect">
            <a:avLst/>
          </a:prstGeom>
        </p:spPr>
        <p:txBody>
          <a:bodyPr vert="horz" lIns="0" tIns="0" rIns="0" bIns="0" rtlCol="0" anchor="t" anchorCtr="0">
            <a:noAutofit/>
          </a:bodyPr>
          <a:lstStyle>
            <a:lvl1pPr algn="l">
              <a:defRPr sz="1099">
                <a:solidFill>
                  <a:schemeClr val="bg1"/>
                </a:solidFill>
                <a:latin typeface="EYInterstate Light" panose="02000506000000020004" pitchFamily="2" charset="0"/>
              </a:defRPr>
            </a:lvl1pPr>
          </a:lstStyle>
          <a:p>
            <a:r>
              <a:rPr lang="en-GB" dirty="0"/>
              <a:t>Smart Claims</a:t>
            </a:r>
          </a:p>
        </p:txBody>
      </p:sp>
      <p:sp>
        <p:nvSpPr>
          <p:cNvPr id="7" name="TextBox 6"/>
          <p:cNvSpPr txBox="1"/>
          <p:nvPr/>
        </p:nvSpPr>
        <p:spPr>
          <a:xfrm>
            <a:off x="609601" y="6519672"/>
            <a:ext cx="886506" cy="201168"/>
          </a:xfrm>
          <a:prstGeom prst="rect">
            <a:avLst/>
          </a:prstGeom>
          <a:solidFill>
            <a:schemeClr val="tx2"/>
          </a:solidFill>
        </p:spPr>
        <p:txBody>
          <a:bodyPr wrap="square" lIns="0" tIns="0" rIns="0" bIns="0" rtlCol="0" anchor="t" anchorCtr="0">
            <a:noAutofit/>
          </a:bodyPr>
          <a:lstStyle/>
          <a:p>
            <a:r>
              <a:rPr lang="en-GB" sz="1099" dirty="0">
                <a:solidFill>
                  <a:schemeClr val="bg1"/>
                </a:solidFill>
                <a:latin typeface="EYInterstate Light" panose="02000506000000020004" pitchFamily="2" charset="0"/>
              </a:rPr>
              <a:t>Page </a:t>
            </a:r>
            <a:fld id="{9AE4D82F-B047-469B-AC52-A46321747EAF}" type="slidenum">
              <a:rPr lang="en-GB" sz="1099" smtClean="0">
                <a:solidFill>
                  <a:schemeClr val="bg1"/>
                </a:solidFill>
                <a:latin typeface="EYInterstate Light" panose="02000506000000020004" pitchFamily="2" charset="0"/>
              </a:rPr>
              <a:pPr/>
              <a:t>‹#›</a:t>
            </a:fld>
            <a:endParaRPr lang="en-GB" sz="1099" dirty="0">
              <a:solidFill>
                <a:schemeClr val="bg1"/>
              </a:solidFill>
              <a:latin typeface="EYInterstate Light" panose="02000506000000020004" pitchFamily="2" charset="0"/>
            </a:endParaRPr>
          </a:p>
        </p:txBody>
      </p:sp>
      <p:sp>
        <p:nvSpPr>
          <p:cNvPr id="4" name="Rectangle 3"/>
          <p:cNvSpPr/>
          <p:nvPr userDrawn="1"/>
        </p:nvSpPr>
        <p:spPr>
          <a:xfrm>
            <a:off x="360032" y="6470072"/>
            <a:ext cx="886229" cy="263236"/>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199" dirty="0">
              <a:solidFill>
                <a:schemeClr val="tx1"/>
              </a:solidFill>
              <a:latin typeface="EYInterstate Light" panose="02000506000000020004" pitchFamily="2" charset="0"/>
            </a:endParaRPr>
          </a:p>
        </p:txBody>
      </p:sp>
      <p:sp>
        <p:nvSpPr>
          <p:cNvPr id="8" name="TextBox 7"/>
          <p:cNvSpPr txBox="1"/>
          <p:nvPr userDrawn="1"/>
        </p:nvSpPr>
        <p:spPr>
          <a:xfrm>
            <a:off x="216361" y="6659456"/>
            <a:ext cx="2567636" cy="200055"/>
          </a:xfrm>
          <a:prstGeom prst="rect">
            <a:avLst/>
          </a:prstGeom>
          <a:noFill/>
        </p:spPr>
        <p:txBody>
          <a:bodyPr wrap="none" lIns="0" rtlCol="0">
            <a:spAutoFit/>
          </a:bodyPr>
          <a:lstStyle/>
          <a:p>
            <a:r>
              <a:rPr lang="en-GB" sz="700" dirty="0">
                <a:solidFill>
                  <a:schemeClr val="tx1"/>
                </a:solidFill>
                <a:latin typeface="EYInterstate" pitchFamily="2" charset="0"/>
              </a:rPr>
              <a:t>Confidential</a:t>
            </a:r>
            <a:r>
              <a:rPr lang="en-GB" sz="700" dirty="0">
                <a:solidFill>
                  <a:schemeClr val="tx1"/>
                </a:solidFill>
                <a:latin typeface="EYInterstate Light" pitchFamily="2" charset="0"/>
              </a:rPr>
              <a:t> — all rights reserved © Ernst &amp; Young LLP 2017</a:t>
            </a:r>
          </a:p>
        </p:txBody>
      </p:sp>
      <p:sp>
        <p:nvSpPr>
          <p:cNvPr id="9" name="Slide Number Placeholder 8"/>
          <p:cNvSpPr>
            <a:spLocks noGrp="1"/>
          </p:cNvSpPr>
          <p:nvPr>
            <p:ph type="sldNum" sz="quarter" idx="4"/>
          </p:nvPr>
        </p:nvSpPr>
        <p:spPr>
          <a:xfrm>
            <a:off x="11481596" y="6657945"/>
            <a:ext cx="120162" cy="202236"/>
          </a:xfrm>
          <a:prstGeom prst="rect">
            <a:avLst/>
          </a:prstGeom>
          <a:noFill/>
        </p:spPr>
        <p:txBody>
          <a:bodyPr wrap="none" lIns="0" tIns="46800" rIns="0" bIns="46800" rtlCol="0">
            <a:spAutoFit/>
          </a:bodyPr>
          <a:lstStyle>
            <a:lvl1pPr algn="r">
              <a:defRPr lang="en-GB" sz="700" b="0" smtClean="0">
                <a:solidFill>
                  <a:schemeClr val="tx1"/>
                </a:solidFill>
                <a:latin typeface="EYInterstate Light" panose="02000506000000020004" pitchFamily="2" charset="0"/>
              </a:defRPr>
            </a:lvl1pPr>
          </a:lstStyle>
          <a:p>
            <a:fld id="{D5AC99C8-36BF-4F95-A6ED-F22190550F36}" type="slidenum">
              <a:rPr lang="en-GB" smtClean="0"/>
              <a:pPr/>
              <a:t>‹#›</a:t>
            </a:fld>
            <a:endParaRPr lang="en-GB" dirty="0"/>
          </a:p>
        </p:txBody>
      </p:sp>
    </p:spTree>
    <p:extLst>
      <p:ext uri="{BB962C8B-B14F-4D97-AF65-F5344CB8AC3E}">
        <p14:creationId xmlns:p14="http://schemas.microsoft.com/office/powerpoint/2010/main" val="2026656841"/>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Lst>
  <p:hf hdr="0" ftr="0" dt="0"/>
  <p:txStyles>
    <p:titleStyle>
      <a:lvl1pPr algn="l" defTabSz="913943" rtl="0" eaLnBrk="1" latinLnBrk="0" hangingPunct="1">
        <a:lnSpc>
          <a:spcPct val="100000"/>
        </a:lnSpc>
        <a:spcBef>
          <a:spcPct val="0"/>
        </a:spcBef>
        <a:buNone/>
        <a:defRPr sz="2199" b="1" kern="1200">
          <a:solidFill>
            <a:schemeClr val="bg1"/>
          </a:solidFill>
          <a:latin typeface="EYInterstate" panose="02000503020000020004" pitchFamily="2" charset="0"/>
          <a:ea typeface="+mj-ea"/>
          <a:cs typeface="Arial" pitchFamily="34" charset="0"/>
        </a:defRPr>
      </a:lvl1pPr>
    </p:titleStyle>
    <p:bodyStyle>
      <a:lvl1pPr marL="0" indent="0" algn="l" defTabSz="913943" rtl="0" eaLnBrk="1" latinLnBrk="0" hangingPunct="1">
        <a:spcBef>
          <a:spcPct val="20000"/>
        </a:spcBef>
        <a:buClr>
          <a:schemeClr val="tx1"/>
        </a:buClr>
        <a:buSzPct val="70000"/>
        <a:buFont typeface="Arial" pitchFamily="34" charset="0"/>
        <a:buNone/>
        <a:defRPr sz="1399" b="1" kern="1200">
          <a:solidFill>
            <a:schemeClr val="bg1"/>
          </a:solidFill>
          <a:latin typeface="EYInterstate" panose="02000503020000020004" pitchFamily="2" charset="0"/>
          <a:ea typeface="+mn-ea"/>
          <a:cs typeface="+mn-cs"/>
        </a:defRPr>
      </a:lvl1pPr>
      <a:lvl2pPr marL="182472" indent="-182472" algn="l" defTabSz="913943" rtl="0" eaLnBrk="1" latinLnBrk="0" hangingPunct="1">
        <a:spcBef>
          <a:spcPct val="20000"/>
        </a:spcBef>
        <a:buClr>
          <a:schemeClr val="tx1"/>
        </a:buClr>
        <a:buSzPct val="70000"/>
        <a:buFont typeface="Arial" pitchFamily="34" charset="0"/>
        <a:buChar char="►"/>
        <a:defRPr sz="1099" kern="1200">
          <a:solidFill>
            <a:schemeClr val="bg1"/>
          </a:solidFill>
          <a:latin typeface="EYInterstate Light" panose="02000506000000020004" pitchFamily="2" charset="0"/>
          <a:ea typeface="+mn-ea"/>
          <a:cs typeface="+mn-cs"/>
        </a:defRPr>
      </a:lvl2pPr>
      <a:lvl3pPr marL="353836" indent="-171364" algn="l" defTabSz="913943" rtl="0" eaLnBrk="1" latinLnBrk="0" hangingPunct="1">
        <a:spcBef>
          <a:spcPct val="20000"/>
        </a:spcBef>
        <a:buClr>
          <a:schemeClr val="tx1"/>
        </a:buClr>
        <a:buSzPct val="70000"/>
        <a:buFont typeface="Arial" pitchFamily="34" charset="0"/>
        <a:buChar char="►"/>
        <a:defRPr sz="1049" kern="1200">
          <a:solidFill>
            <a:schemeClr val="bg1"/>
          </a:solidFill>
          <a:latin typeface="EYInterstate Light" panose="02000506000000020004" pitchFamily="2" charset="0"/>
          <a:ea typeface="+mn-ea"/>
          <a:cs typeface="+mn-cs"/>
        </a:defRPr>
      </a:lvl3pPr>
      <a:lvl4pPr marL="536307" indent="-182472" algn="l" defTabSz="913943" rtl="0" eaLnBrk="1" latinLnBrk="0" hangingPunct="1">
        <a:spcBef>
          <a:spcPct val="20000"/>
        </a:spcBef>
        <a:buClr>
          <a:schemeClr val="tx1"/>
        </a:buClr>
        <a:buSzPct val="70000"/>
        <a:buFont typeface="Arial" pitchFamily="34" charset="0"/>
        <a:buChar char="►"/>
        <a:defRPr sz="999" kern="1200">
          <a:solidFill>
            <a:schemeClr val="bg1"/>
          </a:solidFill>
          <a:latin typeface="EYInterstate Light" panose="02000506000000020004" pitchFamily="2" charset="0"/>
          <a:ea typeface="+mn-ea"/>
          <a:cs typeface="+mn-cs"/>
        </a:defRPr>
      </a:lvl4pPr>
      <a:lvl5pPr marL="720365" indent="-184058" algn="l" defTabSz="913943" rtl="0" eaLnBrk="1" latinLnBrk="0" hangingPunct="1">
        <a:spcBef>
          <a:spcPct val="20000"/>
        </a:spcBef>
        <a:buClr>
          <a:schemeClr val="tx1"/>
        </a:buClr>
        <a:buSzPct val="70000"/>
        <a:buFont typeface="Arial" pitchFamily="34" charset="0"/>
        <a:buChar char="►"/>
        <a:defRPr sz="9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4">
          <p15:clr>
            <a:srgbClr val="F26B43"/>
          </p15:clr>
        </p15:guide>
        <p15:guide id="2" orient="horz" pos="890">
          <p15:clr>
            <a:srgbClr val="F26B43"/>
          </p15:clr>
        </p15:guide>
        <p15:guide id="3" pos="372">
          <p15:clr>
            <a:srgbClr val="F26B43"/>
          </p15:clr>
        </p15:guide>
        <p15:guide id="4" pos="73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25A5752-AAA7-4097-B7EB-AB6724D2DCD9}"/>
              </a:ext>
            </a:extLst>
          </p:cNvPr>
          <p:cNvGraphicFramePr>
            <a:graphicFrameLocks noChangeAspect="1"/>
          </p:cNvGraphicFramePr>
          <p:nvPr userDrawn="1">
            <p:custDataLst>
              <p:tags r:id="rId15"/>
            </p:custDataLst>
            <p:extLst>
              <p:ext uri="{D42A27DB-BD31-4B8C-83A1-F6EECF244321}">
                <p14:modId xmlns:p14="http://schemas.microsoft.com/office/powerpoint/2010/main" val="438969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10" name="think-cell Slide" r:id="rId16" imgW="415" imgH="416" progId="TCLayout.ActiveDocument.1">
                  <p:embed/>
                </p:oleObj>
              </mc:Choice>
              <mc:Fallback>
                <p:oleObj name="think-cell Slide" r:id="rId16" imgW="415"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026" name="Rectangle 2">
            <a:extLst>
              <a:ext uri="{FF2B5EF4-FFF2-40B4-BE49-F238E27FC236}">
                <a16:creationId xmlns:a16="http://schemas.microsoft.com/office/drawing/2014/main" id="{471F8988-755F-4B73-8EE4-80D72E55E3E7}"/>
              </a:ext>
            </a:extLst>
          </p:cNvPr>
          <p:cNvSpPr>
            <a:spLocks noGrp="1" noChangeArrowheads="1"/>
          </p:cNvSpPr>
          <p:nvPr>
            <p:ph type="title"/>
          </p:nvPr>
        </p:nvSpPr>
        <p:spPr bwMode="auto">
          <a:xfrm>
            <a:off x="615951" y="244475"/>
            <a:ext cx="10945283"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it-IT"/>
              <a:t>Click to edit Master title style</a:t>
            </a:r>
          </a:p>
        </p:txBody>
      </p:sp>
      <p:sp>
        <p:nvSpPr>
          <p:cNvPr id="1027" name="Rectangle 3">
            <a:extLst>
              <a:ext uri="{FF2B5EF4-FFF2-40B4-BE49-F238E27FC236}">
                <a16:creationId xmlns:a16="http://schemas.microsoft.com/office/drawing/2014/main" id="{829A3A0E-A64B-4C02-8C3A-53A6E1BF207F}"/>
              </a:ext>
            </a:extLst>
          </p:cNvPr>
          <p:cNvSpPr>
            <a:spLocks noGrp="1" noChangeArrowheads="1"/>
          </p:cNvSpPr>
          <p:nvPr>
            <p:ph type="body" idx="1"/>
          </p:nvPr>
        </p:nvSpPr>
        <p:spPr bwMode="auto">
          <a:xfrm>
            <a:off x="624418" y="1412876"/>
            <a:ext cx="10943167"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it-IT"/>
              <a:t>Body text</a:t>
            </a:r>
          </a:p>
          <a:p>
            <a:pPr lvl="1"/>
            <a:r>
              <a:rPr lang="en-GB" altLang="it-IT"/>
              <a:t>Heading</a:t>
            </a:r>
          </a:p>
          <a:p>
            <a:pPr lvl="2"/>
            <a:r>
              <a:rPr lang="en-GB" altLang="it-IT"/>
              <a:t>Sub-heading</a:t>
            </a:r>
          </a:p>
          <a:p>
            <a:pPr lvl="3"/>
            <a:r>
              <a:rPr lang="en-GB" altLang="it-IT"/>
              <a:t>Bullet 1</a:t>
            </a:r>
          </a:p>
          <a:p>
            <a:pPr lvl="4"/>
            <a:r>
              <a:rPr lang="en-GB" altLang="it-IT"/>
              <a:t>bullet 2</a:t>
            </a:r>
            <a:endParaRPr lang="en-US" altLang="it-IT"/>
          </a:p>
        </p:txBody>
      </p:sp>
      <p:sp>
        <p:nvSpPr>
          <p:cNvPr id="1028" name="Line 11">
            <a:extLst>
              <a:ext uri="{FF2B5EF4-FFF2-40B4-BE49-F238E27FC236}">
                <a16:creationId xmlns:a16="http://schemas.microsoft.com/office/drawing/2014/main" id="{4A8170F0-F158-4C47-A2BA-F48D91E3108E}"/>
              </a:ext>
            </a:extLst>
          </p:cNvPr>
          <p:cNvSpPr>
            <a:spLocks noChangeShapeType="1"/>
          </p:cNvSpPr>
          <p:nvPr/>
        </p:nvSpPr>
        <p:spPr bwMode="auto">
          <a:xfrm>
            <a:off x="624418" y="6230938"/>
            <a:ext cx="10941049"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it-IT" sz="1800"/>
          </a:p>
        </p:txBody>
      </p:sp>
      <p:sp>
        <p:nvSpPr>
          <p:cNvPr id="1029" name="Line 34">
            <a:extLst>
              <a:ext uri="{FF2B5EF4-FFF2-40B4-BE49-F238E27FC236}">
                <a16:creationId xmlns:a16="http://schemas.microsoft.com/office/drawing/2014/main" id="{B154D179-E7E4-45FF-A7D2-B65CA9DBA3E5}"/>
              </a:ext>
            </a:extLst>
          </p:cNvPr>
          <p:cNvSpPr>
            <a:spLocks noChangeShapeType="1"/>
          </p:cNvSpPr>
          <p:nvPr/>
        </p:nvSpPr>
        <p:spPr bwMode="auto">
          <a:xfrm>
            <a:off x="624418" y="185738"/>
            <a:ext cx="10941049"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it-IT" sz="1800"/>
          </a:p>
        </p:txBody>
      </p:sp>
      <p:sp>
        <p:nvSpPr>
          <p:cNvPr id="1030" name="Line 35">
            <a:extLst>
              <a:ext uri="{FF2B5EF4-FFF2-40B4-BE49-F238E27FC236}">
                <a16:creationId xmlns:a16="http://schemas.microsoft.com/office/drawing/2014/main" id="{FB6053B6-CA43-4589-AA7C-355C6E9DBCE9}"/>
              </a:ext>
            </a:extLst>
          </p:cNvPr>
          <p:cNvSpPr>
            <a:spLocks noChangeShapeType="1"/>
          </p:cNvSpPr>
          <p:nvPr/>
        </p:nvSpPr>
        <p:spPr bwMode="auto">
          <a:xfrm>
            <a:off x="624418" y="1087438"/>
            <a:ext cx="10941049"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it-IT" sz="1800"/>
          </a:p>
        </p:txBody>
      </p:sp>
      <p:sp>
        <p:nvSpPr>
          <p:cNvPr id="1031" name="Rectangle 64">
            <a:extLst>
              <a:ext uri="{FF2B5EF4-FFF2-40B4-BE49-F238E27FC236}">
                <a16:creationId xmlns:a16="http://schemas.microsoft.com/office/drawing/2014/main" id="{C9B01A7F-E3D4-4FF9-A586-EA15C37C56D8}"/>
              </a:ext>
            </a:extLst>
          </p:cNvPr>
          <p:cNvSpPr>
            <a:spLocks noChangeArrowheads="1"/>
          </p:cNvSpPr>
          <p:nvPr userDrawn="1"/>
        </p:nvSpPr>
        <p:spPr bwMode="auto">
          <a:xfrm>
            <a:off x="660401" y="6400800"/>
            <a:ext cx="88476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l" eaLnBrk="1" hangingPunct="1"/>
            <a:r>
              <a:rPr lang="en-US" altLang="it-IT" sz="1100">
                <a:solidFill>
                  <a:srgbClr val="000000"/>
                </a:solidFill>
                <a:cs typeface="Arial" panose="020B0604020202020204" pitchFamily="34" charset="0"/>
              </a:rPr>
              <a:t>Page </a:t>
            </a:r>
            <a:fld id="{BA0AC665-0171-4C2C-BA80-EAA9920901C3}" type="slidenum">
              <a:rPr lang="en-US" altLang="it-IT" sz="1100">
                <a:solidFill>
                  <a:srgbClr val="000000"/>
                </a:solidFill>
                <a:cs typeface="Arial" panose="020B0604020202020204" pitchFamily="34" charset="0"/>
              </a:rPr>
              <a:pPr algn="l" eaLnBrk="1" hangingPunct="1"/>
              <a:t>‹#›</a:t>
            </a:fld>
            <a:endParaRPr lang="en-US" altLang="it-IT" sz="1100">
              <a:solidFill>
                <a:srgbClr val="000000"/>
              </a:solidFill>
              <a:cs typeface="Arial" panose="020B0604020202020204" pitchFamily="34" charset="0"/>
            </a:endParaRPr>
          </a:p>
        </p:txBody>
      </p:sp>
      <p:sp>
        <p:nvSpPr>
          <p:cNvPr id="1032" name="Rectangle 65">
            <a:extLst>
              <a:ext uri="{FF2B5EF4-FFF2-40B4-BE49-F238E27FC236}">
                <a16:creationId xmlns:a16="http://schemas.microsoft.com/office/drawing/2014/main" id="{5476233A-9FFA-47DB-85D6-A1090D68165F}"/>
              </a:ext>
            </a:extLst>
          </p:cNvPr>
          <p:cNvSpPr>
            <a:spLocks noChangeArrowheads="1"/>
          </p:cNvSpPr>
          <p:nvPr userDrawn="1"/>
        </p:nvSpPr>
        <p:spPr bwMode="auto">
          <a:xfrm>
            <a:off x="3556000" y="6378575"/>
            <a:ext cx="45720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l" eaLnBrk="1" hangingPunct="1">
              <a:lnSpc>
                <a:spcPct val="75000"/>
              </a:lnSpc>
            </a:pPr>
            <a:r>
              <a:rPr lang="en-US" altLang="it-IT" sz="800">
                <a:solidFill>
                  <a:schemeClr val="tx1"/>
                </a:solidFill>
                <a:cs typeface="Arial" panose="020B0604020202020204" pitchFamily="34" charset="0"/>
              </a:rPr>
              <a:t>© EYGM Limited 2013. All rights reserved.</a:t>
            </a:r>
          </a:p>
          <a:p>
            <a:pPr algn="l" eaLnBrk="1" hangingPunct="1">
              <a:lnSpc>
                <a:spcPct val="75000"/>
              </a:lnSpc>
            </a:pPr>
            <a:r>
              <a:rPr lang="en-US" altLang="it-IT" sz="800">
                <a:solidFill>
                  <a:schemeClr val="tx1"/>
                </a:solidFill>
                <a:cs typeface="Arial" panose="020B0604020202020204" pitchFamily="34" charset="0"/>
              </a:rPr>
              <a:t>Confidential and proprietary.</a:t>
            </a:r>
            <a:endParaRPr lang="en-US" altLang="it-IT" sz="1100">
              <a:solidFill>
                <a:schemeClr val="tx1"/>
              </a:solidFill>
              <a:cs typeface="Arial" panose="020B0604020202020204" pitchFamily="34" charset="0"/>
            </a:endParaRPr>
          </a:p>
        </p:txBody>
      </p:sp>
      <p:grpSp>
        <p:nvGrpSpPr>
          <p:cNvPr id="35" name="Group 34">
            <a:extLst>
              <a:ext uri="{FF2B5EF4-FFF2-40B4-BE49-F238E27FC236}">
                <a16:creationId xmlns:a16="http://schemas.microsoft.com/office/drawing/2014/main" id="{2F1B330F-3E9E-4F45-B2ED-B7085FC5FDCA}"/>
              </a:ext>
            </a:extLst>
          </p:cNvPr>
          <p:cNvGrpSpPr/>
          <p:nvPr userDrawn="1"/>
        </p:nvGrpSpPr>
        <p:grpSpPr bwMode="gray">
          <a:xfrm>
            <a:off x="11131552" y="6450014"/>
            <a:ext cx="450849" cy="204787"/>
            <a:chOff x="8348663" y="6450013"/>
            <a:chExt cx="338137" cy="204787"/>
          </a:xfrm>
          <a:solidFill>
            <a:srgbClr val="808080"/>
          </a:solidFill>
        </p:grpSpPr>
        <p:sp>
          <p:nvSpPr>
            <p:cNvPr id="36" name="Freeform 5">
              <a:extLst>
                <a:ext uri="{FF2B5EF4-FFF2-40B4-BE49-F238E27FC236}">
                  <a16:creationId xmlns:a16="http://schemas.microsoft.com/office/drawing/2014/main" id="{78B0D2D8-7F71-427B-882B-6B72D4B8089A}"/>
                </a:ext>
              </a:extLst>
            </p:cNvPr>
            <p:cNvSpPr>
              <a:spLocks/>
            </p:cNvSpPr>
            <p:nvPr/>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a:lstStyle/>
            <a:p>
              <a:pPr>
                <a:defRPr/>
              </a:pPr>
              <a:endParaRPr lang="en-GB" sz="1800">
                <a:latin typeface="+mn-lt"/>
                <a:cs typeface="Arial" pitchFamily="34" charset="0"/>
              </a:endParaRPr>
            </a:p>
          </p:txBody>
        </p:sp>
        <p:sp>
          <p:nvSpPr>
            <p:cNvPr id="37" name="Freeform 6">
              <a:extLst>
                <a:ext uri="{FF2B5EF4-FFF2-40B4-BE49-F238E27FC236}">
                  <a16:creationId xmlns:a16="http://schemas.microsoft.com/office/drawing/2014/main" id="{173032FF-EA04-4E54-AD67-792C347648DB}"/>
                </a:ext>
              </a:extLst>
            </p:cNvPr>
            <p:cNvSpPr>
              <a:spLocks/>
            </p:cNvSpPr>
            <p:nvPr/>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a:lstStyle/>
            <a:p>
              <a:pPr>
                <a:defRPr/>
              </a:pPr>
              <a:endParaRPr lang="en-GB" sz="1800">
                <a:latin typeface="+mn-lt"/>
                <a:cs typeface="Arial" pitchFamily="34" charset="0"/>
              </a:endParaRPr>
            </a:p>
          </p:txBody>
        </p:sp>
      </p:grpSp>
    </p:spTree>
    <p:extLst>
      <p:ext uri="{BB962C8B-B14F-4D97-AF65-F5344CB8AC3E}">
        <p14:creationId xmlns:p14="http://schemas.microsoft.com/office/powerpoint/2010/main" val="423632631"/>
      </p:ext>
    </p:extLst>
  </p:cSld>
  <p:clrMap bg1="lt1" tx1="dk1" bg2="lt2" tx2="dk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Lst>
  <p:txStyles>
    <p:titleStyle>
      <a:lvl1pPr algn="l" rtl="0" eaLnBrk="0" fontAlgn="base" hangingPunct="0">
        <a:lnSpc>
          <a:spcPct val="85000"/>
        </a:lnSpc>
        <a:spcBef>
          <a:spcPct val="0"/>
        </a:spcBef>
        <a:spcAft>
          <a:spcPct val="0"/>
        </a:spcAft>
        <a:defRPr sz="2400" b="1">
          <a:solidFill>
            <a:schemeClr val="bg2"/>
          </a:solidFill>
          <a:latin typeface="+mj-lt"/>
          <a:ea typeface="+mj-ea"/>
          <a:cs typeface="+mj-cs"/>
        </a:defRPr>
      </a:lvl1pPr>
      <a:lvl2pPr algn="l" rtl="0" eaLnBrk="0" fontAlgn="base" hangingPunct="0">
        <a:lnSpc>
          <a:spcPct val="85000"/>
        </a:lnSpc>
        <a:spcBef>
          <a:spcPct val="0"/>
        </a:spcBef>
        <a:spcAft>
          <a:spcPct val="0"/>
        </a:spcAft>
        <a:defRPr sz="2400" b="1">
          <a:solidFill>
            <a:schemeClr val="bg2"/>
          </a:solidFill>
          <a:latin typeface="Arial" charset="0"/>
        </a:defRPr>
      </a:lvl2pPr>
      <a:lvl3pPr algn="l" rtl="0" eaLnBrk="0" fontAlgn="base" hangingPunct="0">
        <a:lnSpc>
          <a:spcPct val="85000"/>
        </a:lnSpc>
        <a:spcBef>
          <a:spcPct val="0"/>
        </a:spcBef>
        <a:spcAft>
          <a:spcPct val="0"/>
        </a:spcAft>
        <a:defRPr sz="2400" b="1">
          <a:solidFill>
            <a:schemeClr val="bg2"/>
          </a:solidFill>
          <a:latin typeface="Arial" charset="0"/>
        </a:defRPr>
      </a:lvl3pPr>
      <a:lvl4pPr algn="l" rtl="0" eaLnBrk="0" fontAlgn="base" hangingPunct="0">
        <a:lnSpc>
          <a:spcPct val="85000"/>
        </a:lnSpc>
        <a:spcBef>
          <a:spcPct val="0"/>
        </a:spcBef>
        <a:spcAft>
          <a:spcPct val="0"/>
        </a:spcAft>
        <a:defRPr sz="2400" b="1">
          <a:solidFill>
            <a:schemeClr val="bg2"/>
          </a:solidFill>
          <a:latin typeface="Arial" charset="0"/>
        </a:defRPr>
      </a:lvl4pPr>
      <a:lvl5pPr algn="l" rtl="0" eaLnBrk="0" fontAlgn="base" hangingPunct="0">
        <a:lnSpc>
          <a:spcPct val="85000"/>
        </a:lnSpc>
        <a:spcBef>
          <a:spcPct val="0"/>
        </a:spcBef>
        <a:spcAft>
          <a:spcPct val="0"/>
        </a:spcAft>
        <a:defRPr sz="2400" b="1">
          <a:solidFill>
            <a:schemeClr val="bg2"/>
          </a:solidFill>
          <a:latin typeface="Arial" charset="0"/>
        </a:defRPr>
      </a:lvl5pPr>
      <a:lvl6pPr marL="457200" algn="l" rtl="0" fontAlgn="base">
        <a:lnSpc>
          <a:spcPct val="85000"/>
        </a:lnSpc>
        <a:spcBef>
          <a:spcPct val="0"/>
        </a:spcBef>
        <a:spcAft>
          <a:spcPct val="0"/>
        </a:spcAft>
        <a:defRPr sz="2400" b="1">
          <a:solidFill>
            <a:schemeClr val="bg2"/>
          </a:solidFill>
          <a:latin typeface="Arial" charset="0"/>
        </a:defRPr>
      </a:lvl6pPr>
      <a:lvl7pPr marL="914400" algn="l" rtl="0" fontAlgn="base">
        <a:lnSpc>
          <a:spcPct val="85000"/>
        </a:lnSpc>
        <a:spcBef>
          <a:spcPct val="0"/>
        </a:spcBef>
        <a:spcAft>
          <a:spcPct val="0"/>
        </a:spcAft>
        <a:defRPr sz="2400" b="1">
          <a:solidFill>
            <a:schemeClr val="bg2"/>
          </a:solidFill>
          <a:latin typeface="Arial" charset="0"/>
        </a:defRPr>
      </a:lvl7pPr>
      <a:lvl8pPr marL="1371600" algn="l" rtl="0" fontAlgn="base">
        <a:lnSpc>
          <a:spcPct val="85000"/>
        </a:lnSpc>
        <a:spcBef>
          <a:spcPct val="0"/>
        </a:spcBef>
        <a:spcAft>
          <a:spcPct val="0"/>
        </a:spcAft>
        <a:defRPr sz="2400" b="1">
          <a:solidFill>
            <a:schemeClr val="bg2"/>
          </a:solidFill>
          <a:latin typeface="Arial" charset="0"/>
        </a:defRPr>
      </a:lvl8pPr>
      <a:lvl9pPr marL="1828800" algn="l" rtl="0" fontAlgn="base">
        <a:lnSpc>
          <a:spcPct val="85000"/>
        </a:lnSpc>
        <a:spcBef>
          <a:spcPct val="0"/>
        </a:spcBef>
        <a:spcAft>
          <a:spcPct val="0"/>
        </a:spcAft>
        <a:defRPr sz="2400" b="1">
          <a:solidFill>
            <a:schemeClr val="bg2"/>
          </a:solidFill>
          <a:latin typeface="Arial" charset="0"/>
        </a:defRPr>
      </a:lvl9pPr>
    </p:titleStyle>
    <p:bodyStyle>
      <a:lvl1pPr marL="342900" indent="-342900" algn="l" rtl="0" eaLnBrk="0" fontAlgn="base" hangingPunct="0">
        <a:spcBef>
          <a:spcPct val="20000"/>
        </a:spcBef>
        <a:spcAft>
          <a:spcPct val="0"/>
        </a:spcAft>
        <a:buClr>
          <a:srgbClr val="FFD200"/>
        </a:buClr>
        <a:buSzPct val="75000"/>
        <a:buFont typeface="Arial" panose="020B0604020202020204" pitchFamily="34" charset="0"/>
        <a:defRPr sz="1200">
          <a:solidFill>
            <a:schemeClr val="tx1"/>
          </a:solidFill>
          <a:latin typeface="+mn-lt"/>
          <a:ea typeface="+mn-ea"/>
          <a:cs typeface="+mn-cs"/>
        </a:defRPr>
      </a:lvl1pPr>
      <a:lvl2pPr marL="1588" indent="455613" algn="l" rtl="0" eaLnBrk="0" fontAlgn="base" hangingPunct="0">
        <a:spcBef>
          <a:spcPct val="20000"/>
        </a:spcBef>
        <a:spcAft>
          <a:spcPct val="0"/>
        </a:spcAft>
        <a:buClr>
          <a:srgbClr val="FFD200"/>
        </a:buClr>
        <a:buSzPct val="75000"/>
        <a:buFont typeface="Arial" panose="020B0604020202020204" pitchFamily="34" charset="0"/>
        <a:defRPr sz="1400" b="1">
          <a:solidFill>
            <a:schemeClr val="hlink"/>
          </a:solidFill>
          <a:latin typeface="+mn-lt"/>
        </a:defRPr>
      </a:lvl2pPr>
      <a:lvl3pPr marL="357188" indent="-354013" algn="l" rtl="0" eaLnBrk="0" fontAlgn="base" hangingPunct="0">
        <a:spcBef>
          <a:spcPct val="20000"/>
        </a:spcBef>
        <a:spcAft>
          <a:spcPct val="0"/>
        </a:spcAft>
        <a:buClr>
          <a:schemeClr val="tx1"/>
        </a:buClr>
        <a:buSzPct val="75000"/>
        <a:buFont typeface="Arial" panose="020B0604020202020204" pitchFamily="34" charset="0"/>
        <a:buChar char="►"/>
        <a:defRPr sz="1200">
          <a:solidFill>
            <a:schemeClr val="tx1"/>
          </a:solidFill>
          <a:latin typeface="+mn-lt"/>
        </a:defRPr>
      </a:lvl3pPr>
      <a:lvl4pPr marL="717550" indent="-358775" algn="l" rtl="0" eaLnBrk="0" fontAlgn="base" hangingPunct="0">
        <a:spcBef>
          <a:spcPct val="20000"/>
        </a:spcBef>
        <a:spcAft>
          <a:spcPct val="0"/>
        </a:spcAft>
        <a:buClr>
          <a:schemeClr val="tx1"/>
        </a:buClr>
        <a:buSzPct val="75000"/>
        <a:buFont typeface="Arial" panose="020B0604020202020204" pitchFamily="34" charset="0"/>
        <a:buChar char="►"/>
        <a:defRPr sz="1200">
          <a:solidFill>
            <a:schemeClr val="tx1"/>
          </a:solidFill>
          <a:latin typeface="+mn-lt"/>
        </a:defRPr>
      </a:lvl4pPr>
      <a:lvl5pPr marL="1079500" indent="-360363" algn="l" rtl="0" eaLnBrk="0" fontAlgn="base" hangingPunct="0">
        <a:spcBef>
          <a:spcPct val="20000"/>
        </a:spcBef>
        <a:spcAft>
          <a:spcPct val="0"/>
        </a:spcAft>
        <a:buClr>
          <a:schemeClr val="tx1"/>
        </a:buClr>
        <a:buSzPct val="75000"/>
        <a:buFont typeface="Arial" panose="020B0604020202020204" pitchFamily="34" charset="0"/>
        <a:buChar char="►"/>
        <a:defRPr sz="1200">
          <a:solidFill>
            <a:schemeClr val="tx1"/>
          </a:solidFill>
          <a:latin typeface="+mn-lt"/>
        </a:defRPr>
      </a:lvl5pPr>
      <a:lvl6pPr marL="1536700" indent="-360363" algn="l" rtl="0" fontAlgn="base">
        <a:spcBef>
          <a:spcPct val="20000"/>
        </a:spcBef>
        <a:spcAft>
          <a:spcPct val="0"/>
        </a:spcAft>
        <a:buClr>
          <a:schemeClr val="tx1"/>
        </a:buClr>
        <a:buSzPct val="75000"/>
        <a:buFont typeface="Arial" charset="0"/>
        <a:buChar char="►"/>
        <a:defRPr sz="1200">
          <a:solidFill>
            <a:schemeClr val="tx1"/>
          </a:solidFill>
          <a:latin typeface="+mn-lt"/>
        </a:defRPr>
      </a:lvl6pPr>
      <a:lvl7pPr marL="1993900" indent="-360363" algn="l" rtl="0" fontAlgn="base">
        <a:spcBef>
          <a:spcPct val="20000"/>
        </a:spcBef>
        <a:spcAft>
          <a:spcPct val="0"/>
        </a:spcAft>
        <a:buClr>
          <a:schemeClr val="tx1"/>
        </a:buClr>
        <a:buSzPct val="75000"/>
        <a:buFont typeface="Arial" charset="0"/>
        <a:buChar char="►"/>
        <a:defRPr sz="1200">
          <a:solidFill>
            <a:schemeClr val="tx1"/>
          </a:solidFill>
          <a:latin typeface="+mn-lt"/>
        </a:defRPr>
      </a:lvl7pPr>
      <a:lvl8pPr marL="2451100" indent="-360363" algn="l" rtl="0" fontAlgn="base">
        <a:spcBef>
          <a:spcPct val="20000"/>
        </a:spcBef>
        <a:spcAft>
          <a:spcPct val="0"/>
        </a:spcAft>
        <a:buClr>
          <a:schemeClr val="tx1"/>
        </a:buClr>
        <a:buSzPct val="75000"/>
        <a:buFont typeface="Arial" charset="0"/>
        <a:buChar char="►"/>
        <a:defRPr sz="1200">
          <a:solidFill>
            <a:schemeClr val="tx1"/>
          </a:solidFill>
          <a:latin typeface="+mn-lt"/>
        </a:defRPr>
      </a:lvl8pPr>
      <a:lvl9pPr marL="2908300" indent="-360363" algn="l" rtl="0" fontAlgn="base">
        <a:spcBef>
          <a:spcPct val="20000"/>
        </a:spcBef>
        <a:spcAft>
          <a:spcPct val="0"/>
        </a:spcAft>
        <a:buClr>
          <a:schemeClr val="tx1"/>
        </a:buClr>
        <a:buSzPct val="75000"/>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8"/>
            </p:custDataLst>
            <p:extLst>
              <p:ext uri="{D42A27DB-BD31-4B8C-83A1-F6EECF244321}">
                <p14:modId xmlns:p14="http://schemas.microsoft.com/office/powerpoint/2010/main" val="3660516991"/>
              </p:ext>
            </p:extLst>
          </p:nvPr>
        </p:nvGraphicFramePr>
        <p:xfrm>
          <a:off x="1525588" y="1588"/>
          <a:ext cx="1587" cy="1587"/>
        </p:xfrm>
        <a:graphic>
          <a:graphicData uri="http://schemas.openxmlformats.org/presentationml/2006/ole">
            <mc:AlternateContent xmlns:mc="http://schemas.openxmlformats.org/markup-compatibility/2006">
              <mc:Choice xmlns:v="urn:schemas-microsoft-com:vml" Requires="v">
                <p:oleObj spid="_x0000_s51204" name="think-cell Slide" r:id="rId19" imgW="216" imgH="216" progId="TCLayout.ActiveDocument.1">
                  <p:embed/>
                </p:oleObj>
              </mc:Choice>
              <mc:Fallback>
                <p:oleObj name="think-cell Slide" r:id="rId19" imgW="216" imgH="216" progId="TCLayout.ActiveDocument.1">
                  <p:embed/>
                  <p:pic>
                    <p:nvPicPr>
                      <p:cNvPr id="2" name="Object 1" hidden="1"/>
                      <p:cNvPicPr/>
                      <p:nvPr/>
                    </p:nvPicPr>
                    <p:blipFill>
                      <a:blip r:embed="rId20"/>
                      <a:stretch>
                        <a:fillRect/>
                      </a:stretch>
                    </p:blipFill>
                    <p:spPr>
                      <a:xfrm>
                        <a:off x="1525588" y="1588"/>
                        <a:ext cx="1587" cy="1587"/>
                      </a:xfrm>
                      <a:prstGeom prst="rect">
                        <a:avLst/>
                      </a:prstGeom>
                    </p:spPr>
                  </p:pic>
                </p:oleObj>
              </mc:Fallback>
            </mc:AlternateContent>
          </a:graphicData>
        </a:graphic>
      </p:graphicFrame>
      <p:sp>
        <p:nvSpPr>
          <p:cNvPr id="12" name="Title Placeholder 1"/>
          <p:cNvSpPr>
            <a:spLocks noGrp="1"/>
          </p:cNvSpPr>
          <p:nvPr>
            <p:ph type="title"/>
          </p:nvPr>
        </p:nvSpPr>
        <p:spPr>
          <a:xfrm>
            <a:off x="592666" y="201600"/>
            <a:ext cx="10996085"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3" name="Text Placeholder 2"/>
          <p:cNvSpPr>
            <a:spLocks noGrp="1"/>
          </p:cNvSpPr>
          <p:nvPr>
            <p:ph type="body" idx="1"/>
          </p:nvPr>
        </p:nvSpPr>
        <p:spPr>
          <a:xfrm>
            <a:off x="592665" y="1425600"/>
            <a:ext cx="10996085" cy="4698976"/>
          </a:xfrm>
          <a:prstGeom prst="rect">
            <a:avLst/>
          </a:prstGeom>
        </p:spPr>
        <p:txBody>
          <a:bodyPr vert="horz" lIns="0" tIns="0" rIns="0" bIns="0" rtlCol="0" anchor="t" anchorCtr="0">
            <a:noAutofit/>
          </a:bodyPr>
          <a:lstStyle/>
          <a:p>
            <a:pPr lvl="0"/>
            <a:r>
              <a:rPr lang="en-US" dirty="0"/>
              <a:t>Click to edit Master text styles</a:t>
            </a:r>
          </a:p>
        </p:txBody>
      </p:sp>
      <p:sp>
        <p:nvSpPr>
          <p:cNvPr id="15" name="TextBox 14"/>
          <p:cNvSpPr txBox="1">
            <a:spLocks/>
          </p:cNvSpPr>
          <p:nvPr/>
        </p:nvSpPr>
        <p:spPr>
          <a:xfrm>
            <a:off x="592666" y="6496184"/>
            <a:ext cx="722376" cy="201168"/>
          </a:xfrm>
          <a:prstGeom prst="rect">
            <a:avLst/>
          </a:prstGeom>
          <a:noFill/>
        </p:spPr>
        <p:txBody>
          <a:bodyPr vert="horz" wrap="square" lIns="0" tIns="0" rIns="0" bIns="0" rtlCol="0" anchor="t" anchorCtr="0">
            <a:noAutofit/>
          </a:bodyPr>
          <a:lstStyle/>
          <a:p>
            <a:pPr marL="0" marR="0" indent="0">
              <a:spcBef>
                <a:spcPts val="0"/>
              </a:spcBef>
              <a:spcAft>
                <a:spcPts val="0"/>
              </a:spcAft>
            </a:pPr>
            <a:fld id="{9AE4D82F-B047-469B-AC52-A46321747EAF}" type="slidenum">
              <a:rPr lang="en-GB" sz="900" smtClean="0">
                <a:solidFill>
                  <a:srgbClr val="808080"/>
                </a:solidFill>
                <a:latin typeface="EYInterstate Light" panose="02000506000000020004" pitchFamily="2" charset="0"/>
                <a:cs typeface="Arial" pitchFamily="34" charset="0"/>
              </a:rPr>
              <a:pPr marL="0" marR="0" indent="0">
                <a:spcBef>
                  <a:spcPts val="0"/>
                </a:spcBef>
                <a:spcAft>
                  <a:spcPts val="0"/>
                </a:spcAft>
              </a:pPr>
              <a:t>‹#›</a:t>
            </a:fld>
            <a:endParaRPr lang="en-GB" sz="900" dirty="0">
              <a:solidFill>
                <a:srgbClr val="808080"/>
              </a:solidFill>
              <a:latin typeface="EYInterstate Light" panose="02000506000000020004" pitchFamily="2" charset="0"/>
              <a:cs typeface="Arial" pitchFamily="34" charset="0"/>
            </a:endParaRPr>
          </a:p>
        </p:txBody>
      </p:sp>
    </p:spTree>
    <p:extLst>
      <p:ext uri="{BB962C8B-B14F-4D97-AF65-F5344CB8AC3E}">
        <p14:creationId xmlns:p14="http://schemas.microsoft.com/office/powerpoint/2010/main" val="1588644764"/>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Lst>
  <p:hf sldNum="0" hdr="0"/>
  <p:txStyles>
    <p:titleStyle>
      <a:lvl1pPr marL="0" marR="0" indent="0" algn="l" defTabSz="685800" rtl="0" eaLnBrk="1" latinLnBrk="0" hangingPunct="1">
        <a:lnSpc>
          <a:spcPct val="85000"/>
        </a:lnSpc>
        <a:spcBef>
          <a:spcPct val="0"/>
        </a:spcBef>
        <a:spcAft>
          <a:spcPts val="0"/>
        </a:spcAft>
        <a:buNone/>
        <a:defRPr sz="2000" b="1" kern="1200">
          <a:solidFill>
            <a:schemeClr val="tx1"/>
          </a:solidFill>
          <a:latin typeface="EYInterstate" panose="02000503020000020004" pitchFamily="2" charset="0"/>
          <a:ea typeface="+mj-ea"/>
          <a:cs typeface="Arial" pitchFamily="34" charset="0"/>
        </a:defRPr>
      </a:lvl1pPr>
    </p:titleStyle>
    <p:bodyStyle>
      <a:lvl1pPr marL="267463" marR="0" indent="-267463" algn="l" defTabSz="685800" rtl="0" eaLnBrk="1" latinLnBrk="0" hangingPunct="1">
        <a:spcBef>
          <a:spcPct val="20000"/>
        </a:spcBef>
        <a:spcAft>
          <a:spcPts val="0"/>
        </a:spcAft>
        <a:buClrTx/>
        <a:buSzPct val="70000"/>
        <a:buFont typeface="Arial" pitchFamily="34" charset="0"/>
        <a:buChar char="►"/>
        <a:defRPr sz="2000" kern="1200">
          <a:solidFill>
            <a:schemeClr val="tx1"/>
          </a:solidFill>
          <a:latin typeface="EYInterstate Light" panose="02000506000000020004" pitchFamily="2" charset="0"/>
          <a:ea typeface="+mn-ea"/>
          <a:cs typeface="Arial" pitchFamily="34" charset="0"/>
        </a:defRPr>
      </a:lvl1pPr>
      <a:lvl2pPr marL="534924" indent="-267462" algn="l" defTabSz="685800" rtl="0" eaLnBrk="1" latinLnBrk="0" hangingPunct="1">
        <a:spcBef>
          <a:spcPct val="20000"/>
        </a:spcBef>
        <a:buClrTx/>
        <a:buSzPct val="70000"/>
        <a:buFont typeface="Arial" pitchFamily="34" charset="0"/>
        <a:buChar char="►"/>
        <a:defRPr sz="1350" kern="1200">
          <a:solidFill>
            <a:schemeClr val="tx1"/>
          </a:solidFill>
          <a:latin typeface="EYInterstate Light" panose="02000506000000020004" pitchFamily="2" charset="0"/>
          <a:ea typeface="+mn-ea"/>
          <a:cs typeface="Arial" pitchFamily="34" charset="0"/>
        </a:defRPr>
      </a:lvl2pPr>
      <a:lvl3pPr marL="802386" indent="-267462" algn="l" defTabSz="685800" rtl="0" eaLnBrk="1" latinLnBrk="0" hangingPunct="1">
        <a:spcBef>
          <a:spcPct val="20000"/>
        </a:spcBef>
        <a:buClrTx/>
        <a:buSzPct val="70000"/>
        <a:buFont typeface="Arial" pitchFamily="34" charset="0"/>
        <a:buChar char="►"/>
        <a:defRPr sz="1200" kern="1200">
          <a:solidFill>
            <a:schemeClr val="tx1"/>
          </a:solidFill>
          <a:latin typeface="EYInterstate Light" panose="02000506000000020004" pitchFamily="2" charset="0"/>
          <a:ea typeface="+mn-ea"/>
          <a:cs typeface="Arial" pitchFamily="34" charset="0"/>
        </a:defRPr>
      </a:lvl3pPr>
      <a:lvl4pPr marL="1069848" indent="-267462" algn="l" defTabSz="685800" rtl="0" eaLnBrk="1" latinLnBrk="0" hangingPunct="1">
        <a:spcBef>
          <a:spcPct val="20000"/>
        </a:spcBef>
        <a:buClrTx/>
        <a:buSzPct val="70000"/>
        <a:buFont typeface="Arial" pitchFamily="34" charset="0"/>
        <a:buChar char="►"/>
        <a:defRPr sz="1050" kern="1200">
          <a:solidFill>
            <a:schemeClr val="tx1"/>
          </a:solidFill>
          <a:latin typeface="EYInterstate Light" panose="02000506000000020004" pitchFamily="2" charset="0"/>
          <a:ea typeface="+mn-ea"/>
          <a:cs typeface="Arial" pitchFamily="34" charset="0"/>
        </a:defRPr>
      </a:lvl4pPr>
      <a:lvl5pPr marL="1337310" indent="-267462" algn="l" defTabSz="685800" rtl="0" eaLnBrk="1" latinLnBrk="0" hangingPunct="1">
        <a:spcBef>
          <a:spcPct val="20000"/>
        </a:spcBef>
        <a:buClrTx/>
        <a:buSzPct val="70000"/>
        <a:buFont typeface="Arial" pitchFamily="34" charset="0"/>
        <a:buChar char="►"/>
        <a:defRPr sz="1050" kern="1200">
          <a:solidFill>
            <a:schemeClr val="tx1"/>
          </a:solidFill>
          <a:latin typeface="EYInterstate Light" panose="02000506000000020004" pitchFamily="2"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CA7AF9-B62B-4D52-AEC1-29F9577619B2}"/>
              </a:ext>
            </a:extLst>
          </p:cNvPr>
          <p:cNvGraphicFramePr>
            <a:graphicFrameLocks noChangeAspect="1"/>
          </p:cNvGraphicFramePr>
          <p:nvPr userDrawn="1">
            <p:custDataLst>
              <p:tags r:id="rId27"/>
            </p:custDataLst>
            <p:extLst>
              <p:ext uri="{D42A27DB-BD31-4B8C-83A1-F6EECF244321}">
                <p14:modId xmlns:p14="http://schemas.microsoft.com/office/powerpoint/2010/main" val="26640301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0" name="think-cell Slide" r:id="rId28" imgW="415" imgH="416" progId="TCLayout.ActiveDocument.1">
                  <p:embed/>
                </p:oleObj>
              </mc:Choice>
              <mc:Fallback>
                <p:oleObj name="think-cell Slide" r:id="rId28" imgW="415" imgH="416" progId="TCLayout.ActiveDocument.1">
                  <p:embed/>
                  <p:pic>
                    <p:nvPicPr>
                      <p:cNvPr id="3" name="Object 2" hidden="1">
                        <a:extLst>
                          <a:ext uri="{FF2B5EF4-FFF2-40B4-BE49-F238E27FC236}">
                            <a16:creationId xmlns:a16="http://schemas.microsoft.com/office/drawing/2014/main" id="{56CA7AF9-B62B-4D52-AEC1-29F9577619B2}"/>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2" name="Slide Number"/>
          <p:cNvSpPr txBox="1">
            <a:spLocks/>
          </p:cNvSpPr>
          <p:nvPr userDrawn="1"/>
        </p:nvSpPr>
        <p:spPr>
          <a:xfrm>
            <a:off x="11336007" y="317500"/>
            <a:ext cx="538494" cy="333425"/>
          </a:xfrm>
          <a:prstGeom prst="rect">
            <a:avLst/>
          </a:prstGeom>
          <a:solidFill>
            <a:srgbClr val="53585F"/>
          </a:solidFill>
          <a:ln w="12700">
            <a:miter lim="400000"/>
          </a:ln>
        </p:spPr>
        <p:txBody>
          <a:bodyPr lIns="50800" tIns="50800" rIns="50800" bIns="50800">
            <a:spAutoFit/>
          </a:bodyPr>
          <a:lstStyle>
            <a:defPPr>
              <a:defRPr lang="en-US"/>
            </a:defPPr>
            <a:lvl1pPr marL="0" algn="ctr" defTabSz="914400" rtl="0" eaLnBrk="1" latinLnBrk="0" hangingPunct="1">
              <a:lnSpc>
                <a:spcPct val="100000"/>
              </a:lnSpc>
              <a:defRPr sz="1500" kern="1200" cap="none" spc="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uk-UA" b="0" i="0" smtClean="0">
                <a:latin typeface="EYInterstate Light" charset="0"/>
                <a:ea typeface="EYInterstate Light" charset="0"/>
                <a:cs typeface="EYInterstate Light" charset="0"/>
              </a:rPr>
              <a:pPr/>
              <a:t>‹#›</a:t>
            </a:fld>
            <a:endParaRPr lang="uk-UA" b="0" i="0" dirty="0">
              <a:latin typeface="EYInterstate Light" charset="0"/>
              <a:ea typeface="EYInterstate Light" charset="0"/>
              <a:cs typeface="EYInterstate Light" charset="0"/>
            </a:endParaRPr>
          </a:p>
        </p:txBody>
      </p:sp>
    </p:spTree>
    <p:extLst>
      <p:ext uri="{BB962C8B-B14F-4D97-AF65-F5344CB8AC3E}">
        <p14:creationId xmlns:p14="http://schemas.microsoft.com/office/powerpoint/2010/main" val="2529009746"/>
      </p:ext>
    </p:extLst>
  </p:cSld>
  <p:clrMap bg1="lt1" tx1="dk1" bg2="lt2" tx2="dk2" accent1="accent1" accent2="accent2" accent3="accent3" accent4="accent4" accent5="accent5" accent6="accent6" hlink="hlink" folHlink="folHlink"/>
  <p:sldLayoutIdLst>
    <p:sldLayoutId id="2147484446" r:id="rId1"/>
    <p:sldLayoutId id="2147484447"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 id="2147484457" r:id="rId12"/>
    <p:sldLayoutId id="2147484458" r:id="rId13"/>
    <p:sldLayoutId id="2147484459" r:id="rId14"/>
    <p:sldLayoutId id="2147484460" r:id="rId15"/>
    <p:sldLayoutId id="2147484461" r:id="rId16"/>
    <p:sldLayoutId id="2147484462" r:id="rId17"/>
    <p:sldLayoutId id="2147484463" r:id="rId18"/>
    <p:sldLayoutId id="2147484464" r:id="rId19"/>
    <p:sldLayoutId id="2147484465" r:id="rId20"/>
    <p:sldLayoutId id="2147484466" r:id="rId21"/>
    <p:sldLayoutId id="2147484467" r:id="rId22"/>
    <p:sldLayoutId id="2147484468" r:id="rId23"/>
    <p:sldLayoutId id="2147484469" r:id="rId2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88">
          <p15:clr>
            <a:srgbClr val="F26B43"/>
          </p15:clr>
        </p15:guide>
        <p15:guide id="2" pos="3840">
          <p15:clr>
            <a:srgbClr val="F26B43"/>
          </p15:clr>
        </p15:guide>
        <p15:guide id="3" pos="288">
          <p15:clr>
            <a:srgbClr val="F26B43"/>
          </p15:clr>
        </p15:guide>
        <p15:guide id="4" pos="792">
          <p15:clr>
            <a:srgbClr val="F26B43"/>
          </p15:clr>
        </p15:guide>
        <p15:guide id="5" pos="888">
          <p15:clr>
            <a:srgbClr val="F26B43"/>
          </p15:clr>
        </p15:guide>
        <p15:guide id="6" pos="1392">
          <p15:clr>
            <a:srgbClr val="F26B43"/>
          </p15:clr>
        </p15:guide>
        <p15:guide id="7" pos="1488">
          <p15:clr>
            <a:srgbClr val="F26B43"/>
          </p15:clr>
        </p15:guide>
        <p15:guide id="8" pos="1992">
          <p15:clr>
            <a:srgbClr val="F26B43"/>
          </p15:clr>
        </p15:guide>
        <p15:guide id="9" pos="2088">
          <p15:clr>
            <a:srgbClr val="F26B43"/>
          </p15:clr>
        </p15:guide>
        <p15:guide id="10" pos="2592">
          <p15:clr>
            <a:srgbClr val="F26B43"/>
          </p15:clr>
        </p15:guide>
        <p15:guide id="11" pos="2688">
          <p15:clr>
            <a:srgbClr val="F26B43"/>
          </p15:clr>
        </p15:guide>
        <p15:guide id="12" pos="3192">
          <p15:clr>
            <a:srgbClr val="F26B43"/>
          </p15:clr>
        </p15:guide>
        <p15:guide id="13" pos="3288">
          <p15:clr>
            <a:srgbClr val="F26B43"/>
          </p15:clr>
        </p15:guide>
        <p15:guide id="14" pos="3792">
          <p15:clr>
            <a:srgbClr val="F26B43"/>
          </p15:clr>
        </p15:guide>
        <p15:guide id="15" pos="3892">
          <p15:clr>
            <a:srgbClr val="F26B43"/>
          </p15:clr>
        </p15:guide>
        <p15:guide id="16" pos="4392">
          <p15:clr>
            <a:srgbClr val="F26B43"/>
          </p15:clr>
        </p15:guide>
        <p15:guide id="17" pos="4488">
          <p15:clr>
            <a:srgbClr val="F26B43"/>
          </p15:clr>
        </p15:guide>
        <p15:guide id="18" pos="4992">
          <p15:clr>
            <a:srgbClr val="F26B43"/>
          </p15:clr>
        </p15:guide>
        <p15:guide id="19" pos="5088">
          <p15:clr>
            <a:srgbClr val="F26B43"/>
          </p15:clr>
        </p15:guide>
        <p15:guide id="20" pos="5592">
          <p15:clr>
            <a:srgbClr val="F26B43"/>
          </p15:clr>
        </p15:guide>
        <p15:guide id="21" pos="5688">
          <p15:clr>
            <a:srgbClr val="F26B43"/>
          </p15:clr>
        </p15:guide>
        <p15:guide id="22" pos="6192">
          <p15:clr>
            <a:srgbClr val="F26B43"/>
          </p15:clr>
        </p15:guide>
        <p15:guide id="23" pos="6288">
          <p15:clr>
            <a:srgbClr val="F26B43"/>
          </p15:clr>
        </p15:guide>
        <p15:guide id="24" pos="6792">
          <p15:clr>
            <a:srgbClr val="F26B43"/>
          </p15:clr>
        </p15:guide>
        <p15:guide id="25" pos="6888">
          <p15:clr>
            <a:srgbClr val="F26B43"/>
          </p15:clr>
        </p15:guide>
        <p15:guide id="26" pos="7392">
          <p15:clr>
            <a:srgbClr val="F26B43"/>
          </p15:clr>
        </p15:guide>
        <p15:guide id="27" orient="horz" pos="264">
          <p15:clr>
            <a:srgbClr val="F26B43"/>
          </p15:clr>
        </p15:guide>
        <p15:guide id="28" orient="horz" pos="3792">
          <p15:clr>
            <a:srgbClr val="F26B43"/>
          </p15:clr>
        </p15:guide>
        <p15:guide id="29" orient="horz" pos="792">
          <p15:clr>
            <a:srgbClr val="F26B43"/>
          </p15:clr>
        </p15:guide>
        <p15:guide id="30" orient="horz" pos="888">
          <p15:clr>
            <a:srgbClr val="F26B43"/>
          </p15:clr>
        </p15:guide>
        <p15:guide id="31" orient="horz" pos="1392">
          <p15:clr>
            <a:srgbClr val="F26B43"/>
          </p15:clr>
        </p15:guide>
        <p15:guide id="32" orient="horz" pos="1492">
          <p15:clr>
            <a:srgbClr val="F26B43"/>
          </p15:clr>
        </p15:guide>
        <p15:guide id="33" orient="horz" pos="1992">
          <p15:clr>
            <a:srgbClr val="F26B43"/>
          </p15:clr>
        </p15:guide>
        <p15:guide id="34" orient="horz" pos="2592">
          <p15:clr>
            <a:srgbClr val="F26B43"/>
          </p15:clr>
        </p15:guide>
        <p15:guide id="35" orient="horz" pos="2688">
          <p15:clr>
            <a:srgbClr val="F26B43"/>
          </p15:clr>
        </p15:guide>
        <p15:guide id="36" orient="horz" pos="3192">
          <p15:clr>
            <a:srgbClr val="F26B43"/>
          </p15:clr>
        </p15:guide>
        <p15:guide id="37" orient="horz" pos="3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6.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hdphoto" Target="../media/hdphoto1.wdp"/><Relationship Id="rId7" Type="http://schemas.openxmlformats.org/officeDocument/2006/relationships/image" Target="../media/image54.svg"/><Relationship Id="rId2" Type="http://schemas.openxmlformats.org/officeDocument/2006/relationships/image" Target="../media/image50.png"/><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6.png"/><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Layout" Target="../slideLayouts/slideLayout10.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7603D7-BEF6-4791-9841-320BB517EB98}"/>
              </a:ext>
            </a:extLst>
          </p:cNvPr>
          <p:cNvGraphicFramePr>
            <a:graphicFrameLocks noChangeAspect="1"/>
          </p:cNvGraphicFramePr>
          <p:nvPr>
            <p:custDataLst>
              <p:tags r:id="rId2"/>
            </p:custDataLst>
            <p:extLst>
              <p:ext uri="{D42A27DB-BD31-4B8C-83A1-F6EECF244321}">
                <p14:modId xmlns:p14="http://schemas.microsoft.com/office/powerpoint/2010/main" val="37622058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88"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3F7603D7-BEF6-4791-9841-320BB517EB9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p:nvPr>
        </p:nvSpPr>
        <p:spPr>
          <a:xfrm>
            <a:off x="5482214" y="2255292"/>
            <a:ext cx="5612681" cy="860400"/>
          </a:xfrm>
        </p:spPr>
        <p:txBody>
          <a:bodyPr vert="horz"/>
          <a:lstStyle/>
          <a:p>
            <a:r>
              <a:rPr lang="it-IT" sz="2800" dirty="0"/>
              <a:t>S</a:t>
            </a:r>
            <a:r>
              <a:rPr lang="en-US" sz="2800" dirty="0"/>
              <a:t>DLC</a:t>
            </a:r>
            <a:br>
              <a:rPr lang="en-US" sz="2800" dirty="0"/>
            </a:br>
            <a:r>
              <a:rPr lang="en-US" sz="2800" dirty="0"/>
              <a:t>Recommendations </a:t>
            </a:r>
            <a:br>
              <a:rPr lang="en-US" sz="2800" dirty="0"/>
            </a:br>
            <a:r>
              <a:rPr lang="en-US" sz="2800" dirty="0"/>
              <a:t>Roadmap</a:t>
            </a:r>
          </a:p>
        </p:txBody>
      </p:sp>
      <p:sp>
        <p:nvSpPr>
          <p:cNvPr id="3" name="Subtitle 2"/>
          <p:cNvSpPr>
            <a:spLocks noGrp="1"/>
          </p:cNvSpPr>
          <p:nvPr>
            <p:ph type="subTitle" idx="1"/>
          </p:nvPr>
        </p:nvSpPr>
        <p:spPr>
          <a:xfrm>
            <a:off x="5482214" y="3541559"/>
            <a:ext cx="5612681" cy="645742"/>
          </a:xfrm>
        </p:spPr>
        <p:txBody>
          <a:bodyPr anchor="ctr"/>
          <a:lstStyle/>
          <a:p>
            <a:r>
              <a:rPr lang="en-US" sz="1600" dirty="0">
                <a:latin typeface="EYInterstate" charset="0"/>
              </a:rPr>
              <a:t>09/06/2022</a:t>
            </a:r>
          </a:p>
        </p:txBody>
      </p:sp>
    </p:spTree>
    <p:extLst>
      <p:ext uri="{BB962C8B-B14F-4D97-AF65-F5344CB8AC3E}">
        <p14:creationId xmlns:p14="http://schemas.microsoft.com/office/powerpoint/2010/main" val="2069842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9314277"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chemeClr val="tx1"/>
                </a:solidFill>
                <a:latin typeface="EYInterstate"/>
                <a:ea typeface="EYInterstate" charset="0"/>
                <a:cs typeface="EYInterstate" charset="0"/>
              </a:rPr>
              <a:t>Roadmap (</a:t>
            </a:r>
            <a:r>
              <a:rPr lang="en-US" sz="2500" b="0">
                <a:solidFill>
                  <a:schemeClr val="tx1"/>
                </a:solidFill>
                <a:latin typeface="EYInterstate"/>
                <a:ea typeface="EYInterstate" charset="0"/>
                <a:cs typeface="EYInterstate" charset="0"/>
              </a:rPr>
              <a:t>3/3</a:t>
            </a:r>
            <a:r>
              <a:rPr lang="en-US" sz="2500" b="0" dirty="0">
                <a:solidFill>
                  <a:schemeClr val="tx1"/>
                </a:solidFill>
                <a:latin typeface="EYInterstate"/>
                <a:ea typeface="EYInterstate" charset="0"/>
                <a:cs typeface="EYInterstate" charset="0"/>
              </a:rPr>
              <a:t>)</a:t>
            </a:r>
            <a:endParaRPr lang="en-US" sz="2400" b="0" dirty="0">
              <a:solidFill>
                <a:schemeClr val="tx1"/>
              </a:solidFill>
              <a:latin typeface="EYInterstate"/>
              <a:ea typeface="EYInterstate" charset="0"/>
              <a:cs typeface="EYInterstate" charset="0"/>
            </a:endParaRPr>
          </a:p>
        </p:txBody>
      </p:sp>
      <p:graphicFrame>
        <p:nvGraphicFramePr>
          <p:cNvPr id="40" name="Group 39">
            <a:extLst>
              <a:ext uri="{FF2B5EF4-FFF2-40B4-BE49-F238E27FC236}">
                <a16:creationId xmlns:a16="http://schemas.microsoft.com/office/drawing/2014/main" id="{49103305-558B-4FCB-A02B-7649BEBF3281}"/>
              </a:ext>
            </a:extLst>
          </p:cNvPr>
          <p:cNvGraphicFramePr>
            <a:graphicFrameLocks noGrp="1"/>
          </p:cNvGraphicFramePr>
          <p:nvPr/>
        </p:nvGraphicFramePr>
        <p:xfrm>
          <a:off x="369984" y="1548000"/>
          <a:ext cx="11451605" cy="4642099"/>
        </p:xfrm>
        <a:graphic>
          <a:graphicData uri="http://schemas.openxmlformats.org/drawingml/2006/table">
            <a:tbl>
              <a:tblPr>
                <a:effectLst/>
              </a:tblPr>
              <a:tblGrid>
                <a:gridCol w="1799629">
                  <a:extLst>
                    <a:ext uri="{9D8B030D-6E8A-4147-A177-3AD203B41FA5}">
                      <a16:colId xmlns:a16="http://schemas.microsoft.com/office/drawing/2014/main" val="20000"/>
                    </a:ext>
                  </a:extLst>
                </a:gridCol>
                <a:gridCol w="1206497">
                  <a:extLst>
                    <a:ext uri="{9D8B030D-6E8A-4147-A177-3AD203B41FA5}">
                      <a16:colId xmlns:a16="http://schemas.microsoft.com/office/drawing/2014/main" val="20001"/>
                    </a:ext>
                  </a:extLst>
                </a:gridCol>
                <a:gridCol w="1206497">
                  <a:extLst>
                    <a:ext uri="{9D8B030D-6E8A-4147-A177-3AD203B41FA5}">
                      <a16:colId xmlns:a16="http://schemas.microsoft.com/office/drawing/2014/main" val="20002"/>
                    </a:ext>
                  </a:extLst>
                </a:gridCol>
                <a:gridCol w="1206497">
                  <a:extLst>
                    <a:ext uri="{9D8B030D-6E8A-4147-A177-3AD203B41FA5}">
                      <a16:colId xmlns:a16="http://schemas.microsoft.com/office/drawing/2014/main" val="20003"/>
                    </a:ext>
                  </a:extLst>
                </a:gridCol>
                <a:gridCol w="1206497">
                  <a:extLst>
                    <a:ext uri="{9D8B030D-6E8A-4147-A177-3AD203B41FA5}">
                      <a16:colId xmlns:a16="http://schemas.microsoft.com/office/drawing/2014/main" val="20004"/>
                    </a:ext>
                  </a:extLst>
                </a:gridCol>
                <a:gridCol w="1206497">
                  <a:extLst>
                    <a:ext uri="{9D8B030D-6E8A-4147-A177-3AD203B41FA5}">
                      <a16:colId xmlns:a16="http://schemas.microsoft.com/office/drawing/2014/main" val="20005"/>
                    </a:ext>
                  </a:extLst>
                </a:gridCol>
                <a:gridCol w="1206497">
                  <a:extLst>
                    <a:ext uri="{9D8B030D-6E8A-4147-A177-3AD203B41FA5}">
                      <a16:colId xmlns:a16="http://schemas.microsoft.com/office/drawing/2014/main" val="20006"/>
                    </a:ext>
                  </a:extLst>
                </a:gridCol>
                <a:gridCol w="1206497">
                  <a:extLst>
                    <a:ext uri="{9D8B030D-6E8A-4147-A177-3AD203B41FA5}">
                      <a16:colId xmlns:a16="http://schemas.microsoft.com/office/drawing/2014/main" val="20007"/>
                    </a:ext>
                  </a:extLst>
                </a:gridCol>
                <a:gridCol w="1206497">
                  <a:extLst>
                    <a:ext uri="{9D8B030D-6E8A-4147-A177-3AD203B41FA5}">
                      <a16:colId xmlns:a16="http://schemas.microsoft.com/office/drawing/2014/main" val="20008"/>
                    </a:ext>
                  </a:extLst>
                </a:gridCol>
              </a:tblGrid>
              <a:tr h="227022">
                <a:tc rowSpan="2">
                  <a:txBody>
                    <a:bodyPr/>
                    <a:lstStyle/>
                    <a:p>
                      <a:pPr marL="0" marR="0" lvl="0" indent="0" algn="ctr" defTabSz="995363" rtl="0" eaLnBrk="1" fontAlgn="base" latinLnBrk="0" hangingPunct="1">
                        <a:lnSpc>
                          <a:spcPct val="100000"/>
                        </a:lnSpc>
                        <a:spcBef>
                          <a:spcPts val="0"/>
                        </a:spcBef>
                        <a:spcAft>
                          <a:spcPts val="0"/>
                        </a:spcAft>
                        <a:buClrTx/>
                        <a:buSzTx/>
                        <a:buFontTx/>
                        <a:buNone/>
                        <a:tabLst/>
                        <a:defRPr/>
                      </a:pPr>
                      <a:r>
                        <a:rPr kumimoji="0" lang="en-GB" sz="800" b="1" i="0" u="none" strike="noStrike" cap="none" normalizeH="0" baseline="0" noProof="0" dirty="0">
                          <a:ln>
                            <a:noFill/>
                          </a:ln>
                          <a:solidFill>
                            <a:schemeClr val="tx1"/>
                          </a:solidFill>
                          <a:effectLst/>
                          <a:latin typeface="+mn-lt"/>
                          <a:ea typeface="Arial Unicode MS" pitchFamily="34" charset="-128"/>
                          <a:cs typeface="Arial Unicode MS" pitchFamily="34" charset="-128"/>
                          <a:sym typeface="Arial Unicode MS" pitchFamily="34" charset="-128"/>
                        </a:rPr>
                        <a:t>Recommendation  </a:t>
                      </a: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8">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lang="en-GB" sz="1050" b="1" kern="1200" noProof="0" dirty="0">
                          <a:solidFill>
                            <a:schemeClr val="bg1"/>
                          </a:solidFill>
                          <a:latin typeface="EY interstate light"/>
                          <a:ea typeface="+mn-ea"/>
                          <a:cs typeface="Arial"/>
                          <a:sym typeface="EYInterstate" pitchFamily="2" charset="0"/>
                        </a:rPr>
                        <a:t>120 - 180 Days</a:t>
                      </a: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lnL w="12700" cap="flat" cmpd="sng" algn="ctr">
                      <a:solidFill>
                        <a:schemeClr val="tx1"/>
                      </a:solidFill>
                      <a:prstDash val="sysDash"/>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~August 11th – September 26th </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7961">
                <a:tc vMerge="1">
                  <a:txBody>
                    <a:bodyPr/>
                    <a:lstStyle/>
                    <a:p>
                      <a:pPr marL="0" marR="0" lvl="0" indent="0" algn="l" defTabSz="995363" rtl="0" eaLnBrk="1" fontAlgn="base" latinLnBrk="0" hangingPunct="1">
                        <a:lnSpc>
                          <a:spcPct val="100000"/>
                        </a:lnSpc>
                        <a:spcBef>
                          <a:spcPts val="0"/>
                        </a:spcBef>
                        <a:spcAft>
                          <a:spcPts val="0"/>
                        </a:spcAft>
                        <a:buClrTx/>
                        <a:buSzTx/>
                        <a:buFontTx/>
                        <a:buNone/>
                        <a:tabLst/>
                        <a:defRPr/>
                      </a:pPr>
                      <a:endParaRPr kumimoji="0" lang="en-GB" sz="800" b="1" i="0" u="none" strike="noStrike" cap="none" normalizeH="0" baseline="0" noProof="0" dirty="0">
                        <a:ln>
                          <a:noFill/>
                        </a:ln>
                        <a:solidFill>
                          <a:schemeClr val="tx1"/>
                        </a:solidFill>
                        <a:effectLst/>
                        <a:latin typeface="+mn-lt"/>
                        <a:ea typeface="Arial Unicode MS" pitchFamily="34" charset="-128"/>
                        <a:cs typeface="Arial Unicode MS" pitchFamily="34" charset="-128"/>
                        <a:sym typeface="Arial Unicode MS" pitchFamily="34" charset="-128"/>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1</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2</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3</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4</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Weeks 5</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6</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7</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8</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105177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defTabSz="822926" rtl="0" eaLnBrk="1" latinLnBrk="0" hangingPunct="1">
                        <a:buSzPct val="75000"/>
                        <a:defRPr/>
                      </a:pPr>
                      <a:r>
                        <a:rPr lang="en-US" sz="900" kern="1200" dirty="0">
                          <a:solidFill>
                            <a:schemeClr val="tx1"/>
                          </a:solidFill>
                          <a:latin typeface="EY interstate light"/>
                          <a:ea typeface="+mn-ea"/>
                          <a:cs typeface="Arial"/>
                        </a:rPr>
                        <a:t>Define rules and restrictions that limit/avoid stakeholders to introduce features without considering the PI dynamics and timeframes. Ensure the presence of a unique backlog</a:t>
                      </a: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p>
                      <a:pPr marL="0" marR="0" lvl="0" indent="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51779">
                <a:tc>
                  <a:txBody>
                    <a:bodyPr/>
                    <a:lstStyle/>
                    <a:p>
                      <a:pPr marL="0" algn="l" defTabSz="822926" rtl="0" eaLnBrk="1" latinLnBrk="0" hangingPunct="1">
                        <a:buSzPct val="75000"/>
                        <a:defRPr/>
                      </a:pPr>
                      <a:r>
                        <a:rPr lang="en-US" sz="900" kern="1200" dirty="0">
                          <a:solidFill>
                            <a:schemeClr val="tx1"/>
                          </a:solidFill>
                          <a:latin typeface="EY interstate light"/>
                          <a:ea typeface="+mn-ea"/>
                          <a:cs typeface="Arial"/>
                        </a:rPr>
                        <a:t>Establish official touchpoints among trains, teams and CoPs to improve communication, share high level product vision, reduce frictions, remove dependencies and allow knowledge and best practices sharing</a:t>
                      </a: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51779">
                <a:tc>
                  <a:txBody>
                    <a:bodyPr/>
                    <a:lstStyle/>
                    <a:p>
                      <a:pPr marL="0" algn="l" defTabSz="822926" rtl="0" eaLnBrk="1" latinLnBrk="0" hangingPunct="1">
                        <a:buSzPct val="75000"/>
                        <a:defRPr/>
                      </a:pPr>
                      <a:r>
                        <a:rPr lang="en-US" sz="900" kern="1200">
                          <a:solidFill>
                            <a:schemeClr val="tx1"/>
                          </a:solidFill>
                          <a:latin typeface="EY interstate light"/>
                          <a:ea typeface="+mn-ea"/>
                          <a:cs typeface="Arial"/>
                        </a:rPr>
                        <a:t>Establish a clear process for ROI calculation and governance, there must be a procedure to calculate ex ante and check ex post the initiatives’ ROI</a:t>
                      </a:r>
                      <a:endParaRPr lang="en-US" sz="900" kern="1200" dirty="0">
                        <a:solidFill>
                          <a:schemeClr val="tx1"/>
                        </a:solidFill>
                        <a:latin typeface="EY interstate light"/>
                        <a:ea typeface="+mn-ea"/>
                        <a:cs typeface="Arial"/>
                      </a:endParaRP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051779">
                <a:tc>
                  <a:txBody>
                    <a:bodyPr/>
                    <a:lstStyle/>
                    <a:p>
                      <a:pPr marL="0" algn="l" defTabSz="822926" rtl="0" eaLnBrk="1" latinLnBrk="0" hangingPunct="1">
                        <a:buSzPct val="75000"/>
                        <a:defRPr/>
                      </a:pPr>
                      <a:r>
                        <a:rPr lang="en-US" sz="900" kern="1200">
                          <a:solidFill>
                            <a:schemeClr val="tx1"/>
                          </a:solidFill>
                          <a:latin typeface="EY interstate light"/>
                          <a:ea typeface="+mn-ea"/>
                          <a:cs typeface="Arial"/>
                        </a:rPr>
                        <a:t>Restructure the ticketing model, daily board to showcase defects status to all stakeholders</a:t>
                      </a:r>
                      <a:endParaRPr lang="en-US" sz="900" kern="1200" dirty="0">
                        <a:solidFill>
                          <a:schemeClr val="tx1"/>
                        </a:solidFill>
                        <a:latin typeface="EY interstate light"/>
                        <a:ea typeface="+mn-ea"/>
                        <a:cs typeface="Arial"/>
                      </a:endParaRP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7361916"/>
                  </a:ext>
                </a:extLst>
              </a:tr>
            </a:tbl>
          </a:graphicData>
        </a:graphic>
      </p:graphicFrame>
      <p:sp>
        <p:nvSpPr>
          <p:cNvPr id="38" name="Flowchart: Connector 37">
            <a:extLst>
              <a:ext uri="{FF2B5EF4-FFF2-40B4-BE49-F238E27FC236}">
                <a16:creationId xmlns:a16="http://schemas.microsoft.com/office/drawing/2014/main" id="{C009CDF4-7CC7-4FE8-8D3A-C1F39C8B7677}"/>
              </a:ext>
            </a:extLst>
          </p:cNvPr>
          <p:cNvSpPr/>
          <p:nvPr/>
        </p:nvSpPr>
        <p:spPr>
          <a:xfrm>
            <a:off x="294526" y="1936800"/>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4</a:t>
            </a:r>
          </a:p>
        </p:txBody>
      </p:sp>
      <p:sp>
        <p:nvSpPr>
          <p:cNvPr id="39" name="Flowchart: Connector 38">
            <a:extLst>
              <a:ext uri="{FF2B5EF4-FFF2-40B4-BE49-F238E27FC236}">
                <a16:creationId xmlns:a16="http://schemas.microsoft.com/office/drawing/2014/main" id="{6E64CA4D-B8CA-418E-BD73-7C40268CEE37}"/>
              </a:ext>
            </a:extLst>
          </p:cNvPr>
          <p:cNvSpPr/>
          <p:nvPr/>
        </p:nvSpPr>
        <p:spPr>
          <a:xfrm>
            <a:off x="294526" y="295138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5</a:t>
            </a:r>
          </a:p>
        </p:txBody>
      </p:sp>
      <p:sp>
        <p:nvSpPr>
          <p:cNvPr id="81" name="Rectangle 80">
            <a:extLst>
              <a:ext uri="{FF2B5EF4-FFF2-40B4-BE49-F238E27FC236}">
                <a16:creationId xmlns:a16="http://schemas.microsoft.com/office/drawing/2014/main" id="{8D810D34-AE23-47E4-899A-9794E20F5A8F}"/>
              </a:ext>
            </a:extLst>
          </p:cNvPr>
          <p:cNvSpPr/>
          <p:nvPr/>
        </p:nvSpPr>
        <p:spPr bwMode="auto">
          <a:xfrm>
            <a:off x="2200703" y="2034579"/>
            <a:ext cx="236781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GB" sz="600" kern="0" dirty="0">
                <a:solidFill>
                  <a:prstClr val="black"/>
                </a:solidFill>
                <a:latin typeface="EY interstate light"/>
              </a:rPr>
              <a:t>4.1. </a:t>
            </a:r>
            <a:r>
              <a:rPr lang="en-US" sz="600" kern="0" dirty="0">
                <a:solidFill>
                  <a:prstClr val="black"/>
                </a:solidFill>
                <a:latin typeface="EY interstate light"/>
              </a:rPr>
              <a:t>Identify stakeholders introducing new features to Trains backlog during PI, track entry channels, frequency and impact</a:t>
            </a:r>
          </a:p>
        </p:txBody>
      </p:sp>
      <p:sp>
        <p:nvSpPr>
          <p:cNvPr id="82" name="Rectangle 81">
            <a:extLst>
              <a:ext uri="{FF2B5EF4-FFF2-40B4-BE49-F238E27FC236}">
                <a16:creationId xmlns:a16="http://schemas.microsoft.com/office/drawing/2014/main" id="{316618F5-C448-4B92-91A2-2A755701AA73}"/>
              </a:ext>
            </a:extLst>
          </p:cNvPr>
          <p:cNvSpPr/>
          <p:nvPr/>
        </p:nvSpPr>
        <p:spPr bwMode="auto">
          <a:xfrm>
            <a:off x="4604384" y="2288089"/>
            <a:ext cx="1908811"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4.2. Define a strict set of rules for backlog management, limit the set of channels as source of new requirements</a:t>
            </a:r>
          </a:p>
        </p:txBody>
      </p:sp>
      <p:sp>
        <p:nvSpPr>
          <p:cNvPr id="83" name="Rectangle 82">
            <a:extLst>
              <a:ext uri="{FF2B5EF4-FFF2-40B4-BE49-F238E27FC236}">
                <a16:creationId xmlns:a16="http://schemas.microsoft.com/office/drawing/2014/main" id="{4BEAD384-DF42-4437-A9E3-9F540357E4C5}"/>
              </a:ext>
            </a:extLst>
          </p:cNvPr>
          <p:cNvSpPr/>
          <p:nvPr/>
        </p:nvSpPr>
        <p:spPr bwMode="auto">
          <a:xfrm>
            <a:off x="6537407" y="2288089"/>
            <a:ext cx="16560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4.3. Define periodic Portfolio management activities for the long-term backlog planning</a:t>
            </a:r>
          </a:p>
        </p:txBody>
      </p:sp>
      <p:sp>
        <p:nvSpPr>
          <p:cNvPr id="85" name="Rectangle 84">
            <a:extLst>
              <a:ext uri="{FF2B5EF4-FFF2-40B4-BE49-F238E27FC236}">
                <a16:creationId xmlns:a16="http://schemas.microsoft.com/office/drawing/2014/main" id="{BD0AA9EB-CA0C-4476-B243-42B659C676C8}"/>
              </a:ext>
            </a:extLst>
          </p:cNvPr>
          <p:cNvSpPr/>
          <p:nvPr/>
        </p:nvSpPr>
        <p:spPr bwMode="auto">
          <a:xfrm>
            <a:off x="8229599" y="2791811"/>
            <a:ext cx="357471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4.5. Setup periodic LPM governance meeting to monitor KPIs for PI scope changes, detecting and mapping alternative needs entry channels</a:t>
            </a:r>
          </a:p>
        </p:txBody>
      </p:sp>
      <p:sp>
        <p:nvSpPr>
          <p:cNvPr id="88" name="Rectangle 87">
            <a:extLst>
              <a:ext uri="{FF2B5EF4-FFF2-40B4-BE49-F238E27FC236}">
                <a16:creationId xmlns:a16="http://schemas.microsoft.com/office/drawing/2014/main" id="{3B809345-A96F-4745-AA60-C2536479ADD5}"/>
              </a:ext>
            </a:extLst>
          </p:cNvPr>
          <p:cNvSpPr/>
          <p:nvPr/>
        </p:nvSpPr>
        <p:spPr bwMode="auto">
          <a:xfrm>
            <a:off x="2200703" y="3106203"/>
            <a:ext cx="356981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GB" sz="600" kern="0" dirty="0">
                <a:solidFill>
                  <a:prstClr val="black"/>
                </a:solidFill>
                <a:latin typeface="EY interstate light"/>
              </a:rPr>
              <a:t>5.1. </a:t>
            </a:r>
            <a:r>
              <a:rPr lang="en-US" sz="600" kern="0" dirty="0">
                <a:solidFill>
                  <a:prstClr val="black"/>
                </a:solidFill>
                <a:latin typeface="EY interstate light"/>
              </a:rPr>
              <a:t>Enhance structured Agile ceremonies (scope, attendee, and timebox) by including all people/roles interested, requiring participation and commitment </a:t>
            </a:r>
            <a:endParaRPr lang="en-GB" sz="600" kern="0" dirty="0">
              <a:solidFill>
                <a:prstClr val="black"/>
              </a:solidFill>
              <a:latin typeface="EY interstate light"/>
            </a:endParaRPr>
          </a:p>
        </p:txBody>
      </p:sp>
      <p:sp>
        <p:nvSpPr>
          <p:cNvPr id="89" name="Rectangle 88">
            <a:extLst>
              <a:ext uri="{FF2B5EF4-FFF2-40B4-BE49-F238E27FC236}">
                <a16:creationId xmlns:a16="http://schemas.microsoft.com/office/drawing/2014/main" id="{9DFBAA06-68ED-4589-B675-FF67E066891C}"/>
              </a:ext>
            </a:extLst>
          </p:cNvPr>
          <p:cNvSpPr/>
          <p:nvPr/>
        </p:nvSpPr>
        <p:spPr bwMode="auto">
          <a:xfrm>
            <a:off x="3394055" y="3352441"/>
            <a:ext cx="2384403"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5.2. Define and share ceremonies plan defining participants, meeting goals and outputs</a:t>
            </a:r>
          </a:p>
        </p:txBody>
      </p:sp>
      <p:sp>
        <p:nvSpPr>
          <p:cNvPr id="90" name="Rectangle 89">
            <a:extLst>
              <a:ext uri="{FF2B5EF4-FFF2-40B4-BE49-F238E27FC236}">
                <a16:creationId xmlns:a16="http://schemas.microsoft.com/office/drawing/2014/main" id="{403DF49F-1E79-4F1F-ABCE-74C43E7B6143}"/>
              </a:ext>
            </a:extLst>
          </p:cNvPr>
          <p:cNvSpPr/>
          <p:nvPr/>
        </p:nvSpPr>
        <p:spPr bwMode="auto">
          <a:xfrm>
            <a:off x="4604383" y="3596559"/>
            <a:ext cx="2369421"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5.3. </a:t>
            </a:r>
            <a:r>
              <a:rPr lang="en-US" sz="600" kern="0" dirty="0">
                <a:solidFill>
                  <a:prstClr val="black"/>
                </a:solidFill>
                <a:latin typeface="EY interstate light"/>
              </a:rPr>
              <a:t>Define ad hoc communication channels and link to shared repository to store</a:t>
            </a:r>
            <a:r>
              <a:rPr lang="en-US" sz="600" kern="0">
                <a:solidFill>
                  <a:prstClr val="black"/>
                </a:solidFill>
                <a:latin typeface="EY interstate light"/>
              </a:rPr>
              <a:t> ceremonies</a:t>
            </a:r>
            <a:r>
              <a:rPr lang="en-US" sz="600" kern="0" dirty="0">
                <a:solidFill>
                  <a:prstClr val="black"/>
                </a:solidFill>
                <a:latin typeface="EY interstate light"/>
              </a:rPr>
              <a:t> outputs</a:t>
            </a:r>
          </a:p>
        </p:txBody>
      </p:sp>
      <p:sp>
        <p:nvSpPr>
          <p:cNvPr id="93" name="Rectangle 92">
            <a:extLst>
              <a:ext uri="{FF2B5EF4-FFF2-40B4-BE49-F238E27FC236}">
                <a16:creationId xmlns:a16="http://schemas.microsoft.com/office/drawing/2014/main" id="{BBBA07A9-4ADA-427E-93E0-F93A1EBAF7E5}"/>
              </a:ext>
            </a:extLst>
          </p:cNvPr>
          <p:cNvSpPr/>
          <p:nvPr/>
        </p:nvSpPr>
        <p:spPr bwMode="auto">
          <a:xfrm>
            <a:off x="7016307" y="3596559"/>
            <a:ext cx="1856665"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5.4</a:t>
            </a:r>
            <a:r>
              <a:rPr lang="en-US" sz="600" kern="0" dirty="0">
                <a:solidFill>
                  <a:prstClr val="black"/>
                </a:solidFill>
                <a:latin typeface="EY interstate light"/>
              </a:rPr>
              <a:t>. Create a newsletter to inform the organization about Change Management and best practices</a:t>
            </a:r>
          </a:p>
        </p:txBody>
      </p:sp>
      <p:sp>
        <p:nvSpPr>
          <p:cNvPr id="94" name="Rectangle 93">
            <a:extLst>
              <a:ext uri="{FF2B5EF4-FFF2-40B4-BE49-F238E27FC236}">
                <a16:creationId xmlns:a16="http://schemas.microsoft.com/office/drawing/2014/main" id="{21103F4F-FFC2-4B22-9564-328814A0DD9E}"/>
              </a:ext>
            </a:extLst>
          </p:cNvPr>
          <p:cNvSpPr/>
          <p:nvPr/>
        </p:nvSpPr>
        <p:spPr bwMode="auto">
          <a:xfrm>
            <a:off x="8220073" y="3844916"/>
            <a:ext cx="2381501"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5.5</a:t>
            </a:r>
            <a:r>
              <a:rPr lang="en-US" sz="600" kern="0" dirty="0">
                <a:solidFill>
                  <a:prstClr val="black"/>
                </a:solidFill>
                <a:latin typeface="EY interstate light"/>
              </a:rPr>
              <a:t>. Set up a quarterly meeting for each train to share objectives and results, discuss new opportunities, organize workshops</a:t>
            </a:r>
          </a:p>
        </p:txBody>
      </p:sp>
      <p:sp>
        <p:nvSpPr>
          <p:cNvPr id="108" name="Rectangle 107">
            <a:extLst>
              <a:ext uri="{FF2B5EF4-FFF2-40B4-BE49-F238E27FC236}">
                <a16:creationId xmlns:a16="http://schemas.microsoft.com/office/drawing/2014/main" id="{9DEFB7E8-2C99-4D61-9A93-B0FF1F615477}"/>
              </a:ext>
            </a:extLst>
          </p:cNvPr>
          <p:cNvSpPr/>
          <p:nvPr/>
        </p:nvSpPr>
        <p:spPr bwMode="auto">
          <a:xfrm>
            <a:off x="2201079" y="4132075"/>
            <a:ext cx="2367443"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11.1. </a:t>
            </a:r>
            <a:r>
              <a:rPr lang="en-US" sz="600" dirty="0">
                <a:solidFill>
                  <a:srgbClr val="000000"/>
                </a:solidFill>
                <a:latin typeface="EY interstate light"/>
                <a:cs typeface="Arial"/>
              </a:rPr>
              <a:t>Setup a series of meetings to identify the type of initiatives to be addressed for ROI calculation, defining the desired level of granularity</a:t>
            </a:r>
            <a:endParaRPr lang="en-US" sz="600" kern="0" dirty="0">
              <a:solidFill>
                <a:prstClr val="black"/>
              </a:solidFill>
              <a:latin typeface="EY interstate light"/>
            </a:endParaRPr>
          </a:p>
        </p:txBody>
      </p:sp>
      <p:sp>
        <p:nvSpPr>
          <p:cNvPr id="109" name="Rectangle 108">
            <a:extLst>
              <a:ext uri="{FF2B5EF4-FFF2-40B4-BE49-F238E27FC236}">
                <a16:creationId xmlns:a16="http://schemas.microsoft.com/office/drawing/2014/main" id="{4EAF9F39-C9FB-4843-93A9-73B1E8310087}"/>
              </a:ext>
            </a:extLst>
          </p:cNvPr>
          <p:cNvSpPr/>
          <p:nvPr/>
        </p:nvSpPr>
        <p:spPr bwMode="auto">
          <a:xfrm>
            <a:off x="3389292" y="4333061"/>
            <a:ext cx="1682772"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11.2. </a:t>
            </a:r>
            <a:r>
              <a:rPr lang="en-US" sz="600" dirty="0">
                <a:solidFill>
                  <a:srgbClr val="000000"/>
                </a:solidFill>
                <a:latin typeface="EY interstate light"/>
                <a:cs typeface="Arial"/>
              </a:rPr>
              <a:t>Create a cross-Train ROI Competence Team</a:t>
            </a:r>
            <a:endParaRPr lang="en-US" sz="600" kern="0" dirty="0">
              <a:solidFill>
                <a:prstClr val="black"/>
              </a:solidFill>
              <a:latin typeface="EY interstate light"/>
            </a:endParaRPr>
          </a:p>
        </p:txBody>
      </p:sp>
      <p:sp>
        <p:nvSpPr>
          <p:cNvPr id="110" name="Rectangle 109">
            <a:extLst>
              <a:ext uri="{FF2B5EF4-FFF2-40B4-BE49-F238E27FC236}">
                <a16:creationId xmlns:a16="http://schemas.microsoft.com/office/drawing/2014/main" id="{00D2BF0E-EDAA-4714-A8B5-4BE72ADDC803}"/>
              </a:ext>
            </a:extLst>
          </p:cNvPr>
          <p:cNvSpPr/>
          <p:nvPr/>
        </p:nvSpPr>
        <p:spPr bwMode="auto">
          <a:xfrm>
            <a:off x="5424488" y="4534047"/>
            <a:ext cx="1557277"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11.4. </a:t>
            </a:r>
            <a:r>
              <a:rPr lang="en-US" sz="600" dirty="0">
                <a:solidFill>
                  <a:srgbClr val="000000"/>
                </a:solidFill>
                <a:latin typeface="EY interstate light"/>
                <a:cs typeface="Arial"/>
              </a:rPr>
              <a:t>Exploit quantitative scoring to estimate initiative’s benefits for ROI calculation </a:t>
            </a:r>
            <a:endParaRPr lang="en-US" sz="600" kern="0" dirty="0">
              <a:solidFill>
                <a:prstClr val="black"/>
              </a:solidFill>
              <a:latin typeface="EY interstate light"/>
            </a:endParaRPr>
          </a:p>
        </p:txBody>
      </p:sp>
      <p:sp>
        <p:nvSpPr>
          <p:cNvPr id="111" name="Rectangle 110">
            <a:extLst>
              <a:ext uri="{FF2B5EF4-FFF2-40B4-BE49-F238E27FC236}">
                <a16:creationId xmlns:a16="http://schemas.microsoft.com/office/drawing/2014/main" id="{A7DBF2CE-28DB-4648-AA5E-B45971536391}"/>
              </a:ext>
            </a:extLst>
          </p:cNvPr>
          <p:cNvSpPr/>
          <p:nvPr/>
        </p:nvSpPr>
        <p:spPr bwMode="auto">
          <a:xfrm>
            <a:off x="5098115" y="4336648"/>
            <a:ext cx="1179231"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11.3. </a:t>
            </a:r>
            <a:r>
              <a:rPr lang="en-US" sz="600" kern="0" dirty="0">
                <a:solidFill>
                  <a:srgbClr val="000000"/>
                </a:solidFill>
                <a:latin typeface="EY interstate light"/>
                <a:cs typeface="Arial"/>
              </a:rPr>
              <a:t>Establish</a:t>
            </a:r>
            <a:r>
              <a:rPr lang="en-US" sz="600" dirty="0">
                <a:solidFill>
                  <a:srgbClr val="000000"/>
                </a:solidFill>
                <a:latin typeface="EY interstate light"/>
                <a:cs typeface="Arial"/>
              </a:rPr>
              <a:t> rules for estimating Story Points</a:t>
            </a:r>
            <a:endParaRPr lang="en-US" sz="600" kern="0" dirty="0">
              <a:solidFill>
                <a:prstClr val="black"/>
              </a:solidFill>
              <a:latin typeface="EY interstate light"/>
            </a:endParaRPr>
          </a:p>
        </p:txBody>
      </p:sp>
      <p:sp>
        <p:nvSpPr>
          <p:cNvPr id="112" name="Rectangle 111">
            <a:extLst>
              <a:ext uri="{FF2B5EF4-FFF2-40B4-BE49-F238E27FC236}">
                <a16:creationId xmlns:a16="http://schemas.microsoft.com/office/drawing/2014/main" id="{06DAF92C-2AD1-4186-987B-2059885A9E54}"/>
              </a:ext>
            </a:extLst>
          </p:cNvPr>
          <p:cNvSpPr/>
          <p:nvPr/>
        </p:nvSpPr>
        <p:spPr bwMode="auto">
          <a:xfrm>
            <a:off x="5792308" y="4735033"/>
            <a:ext cx="24011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11.5. </a:t>
            </a:r>
            <a:r>
              <a:rPr lang="en-US" sz="600" dirty="0">
                <a:solidFill>
                  <a:srgbClr val="000000"/>
                </a:solidFill>
                <a:latin typeface="EY interstate light"/>
                <a:cs typeface="Arial"/>
              </a:rPr>
              <a:t>Define a process for information tracking and ROI calculation</a:t>
            </a:r>
            <a:endParaRPr lang="en-US" sz="600" kern="0" dirty="0">
              <a:solidFill>
                <a:prstClr val="black"/>
              </a:solidFill>
              <a:latin typeface="EY interstate light"/>
            </a:endParaRPr>
          </a:p>
        </p:txBody>
      </p:sp>
      <p:sp>
        <p:nvSpPr>
          <p:cNvPr id="113" name="Rectangle 112">
            <a:extLst>
              <a:ext uri="{FF2B5EF4-FFF2-40B4-BE49-F238E27FC236}">
                <a16:creationId xmlns:a16="http://schemas.microsoft.com/office/drawing/2014/main" id="{953D8231-8943-44A6-B832-5C8B5BCC79BE}"/>
              </a:ext>
            </a:extLst>
          </p:cNvPr>
          <p:cNvSpPr/>
          <p:nvPr/>
        </p:nvSpPr>
        <p:spPr bwMode="auto">
          <a:xfrm>
            <a:off x="8224836" y="4936021"/>
            <a:ext cx="357471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11.6. Setup a </a:t>
            </a:r>
            <a:r>
              <a:rPr lang="en-US" sz="600" dirty="0">
                <a:solidFill>
                  <a:srgbClr val="000000"/>
                </a:solidFill>
                <a:latin typeface="EY interstate light"/>
                <a:cs typeface="Arial"/>
              </a:rPr>
              <a:t>governance </a:t>
            </a:r>
            <a:r>
              <a:rPr lang="en-US" sz="600" kern="0" dirty="0">
                <a:solidFill>
                  <a:prstClr val="black"/>
                </a:solidFill>
                <a:latin typeface="EY interstate light"/>
              </a:rPr>
              <a:t>plan and periodically monitor </a:t>
            </a:r>
            <a:r>
              <a:rPr lang="en-US" sz="600" dirty="0">
                <a:solidFill>
                  <a:srgbClr val="000000"/>
                </a:solidFill>
                <a:latin typeface="EY interstate light"/>
                <a:cs typeface="Arial"/>
              </a:rPr>
              <a:t>ROI (LPM and LACE) </a:t>
            </a:r>
            <a:endParaRPr lang="en-US" sz="600" kern="0" dirty="0">
              <a:solidFill>
                <a:prstClr val="black"/>
              </a:solidFill>
              <a:latin typeface="EY interstate light"/>
            </a:endParaRPr>
          </a:p>
        </p:txBody>
      </p:sp>
      <p:grpSp>
        <p:nvGrpSpPr>
          <p:cNvPr id="114" name="Group 113">
            <a:extLst>
              <a:ext uri="{FF2B5EF4-FFF2-40B4-BE49-F238E27FC236}">
                <a16:creationId xmlns:a16="http://schemas.microsoft.com/office/drawing/2014/main" id="{BF39C744-1136-4A19-AF54-B55E6A5F76FC}"/>
              </a:ext>
            </a:extLst>
          </p:cNvPr>
          <p:cNvGrpSpPr/>
          <p:nvPr/>
        </p:nvGrpSpPr>
        <p:grpSpPr>
          <a:xfrm>
            <a:off x="232067" y="4045385"/>
            <a:ext cx="289639" cy="215444"/>
            <a:chOff x="5819697" y="5386843"/>
            <a:chExt cx="289639" cy="215444"/>
          </a:xfrm>
        </p:grpSpPr>
        <p:sp>
          <p:nvSpPr>
            <p:cNvPr id="115" name="Flowchart: Connector 114">
              <a:extLst>
                <a:ext uri="{FF2B5EF4-FFF2-40B4-BE49-F238E27FC236}">
                  <a16:creationId xmlns:a16="http://schemas.microsoft.com/office/drawing/2014/main" id="{910711CF-AE76-422A-BC2A-A87D836F9062}"/>
                </a:ext>
              </a:extLst>
            </p:cNvPr>
            <p:cNvSpPr/>
            <p:nvPr/>
          </p:nvSpPr>
          <p:spPr>
            <a:xfrm>
              <a:off x="5883675" y="541163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p>
          </p:txBody>
        </p:sp>
        <p:sp>
          <p:nvSpPr>
            <p:cNvPr id="116" name="TextBox 115">
              <a:extLst>
                <a:ext uri="{FF2B5EF4-FFF2-40B4-BE49-F238E27FC236}">
                  <a16:creationId xmlns:a16="http://schemas.microsoft.com/office/drawing/2014/main" id="{B2F83538-C267-4C10-8FF1-23CD7ED25057}"/>
                </a:ext>
              </a:extLst>
            </p:cNvPr>
            <p:cNvSpPr txBox="1"/>
            <p:nvPr/>
          </p:nvSpPr>
          <p:spPr>
            <a:xfrm>
              <a:off x="5819697" y="5386843"/>
              <a:ext cx="289639" cy="215444"/>
            </a:xfrm>
            <a:prstGeom prst="rect">
              <a:avLst/>
            </a:prstGeom>
            <a:noFill/>
            <a:ln>
              <a:noFill/>
            </a:ln>
          </p:spPr>
          <p:txBody>
            <a:bodyPr wrap="square" rtlCol="0">
              <a:spAutoFit/>
            </a:bodyPr>
            <a:lstStyle/>
            <a:p>
              <a:pPr algn="ctr"/>
              <a:r>
                <a:rPr lang="it-IT" sz="800" dirty="0">
                  <a:solidFill>
                    <a:schemeClr val="lt1"/>
                  </a:solidFill>
                </a:rPr>
                <a:t>11</a:t>
              </a:r>
            </a:p>
          </p:txBody>
        </p:sp>
      </p:grpSp>
      <p:grpSp>
        <p:nvGrpSpPr>
          <p:cNvPr id="120" name="Group 119">
            <a:extLst>
              <a:ext uri="{FF2B5EF4-FFF2-40B4-BE49-F238E27FC236}">
                <a16:creationId xmlns:a16="http://schemas.microsoft.com/office/drawing/2014/main" id="{210AEB79-9380-4AB4-9FD8-C9A18F334ED2}"/>
              </a:ext>
            </a:extLst>
          </p:cNvPr>
          <p:cNvGrpSpPr/>
          <p:nvPr/>
        </p:nvGrpSpPr>
        <p:grpSpPr>
          <a:xfrm>
            <a:off x="232067" y="5084250"/>
            <a:ext cx="289639" cy="215444"/>
            <a:chOff x="5819697" y="5386843"/>
            <a:chExt cx="289639" cy="215444"/>
          </a:xfrm>
        </p:grpSpPr>
        <p:sp>
          <p:nvSpPr>
            <p:cNvPr id="121" name="Flowchart: Connector 120">
              <a:extLst>
                <a:ext uri="{FF2B5EF4-FFF2-40B4-BE49-F238E27FC236}">
                  <a16:creationId xmlns:a16="http://schemas.microsoft.com/office/drawing/2014/main" id="{7D8F9F87-8C84-45F3-A4B0-BAE43A7AB04B}"/>
                </a:ext>
              </a:extLst>
            </p:cNvPr>
            <p:cNvSpPr/>
            <p:nvPr/>
          </p:nvSpPr>
          <p:spPr>
            <a:xfrm>
              <a:off x="5883675" y="541163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p>
          </p:txBody>
        </p:sp>
        <p:sp>
          <p:nvSpPr>
            <p:cNvPr id="122" name="TextBox 121">
              <a:extLst>
                <a:ext uri="{FF2B5EF4-FFF2-40B4-BE49-F238E27FC236}">
                  <a16:creationId xmlns:a16="http://schemas.microsoft.com/office/drawing/2014/main" id="{7BA760A3-A083-4282-BBAD-88474BB4298F}"/>
                </a:ext>
              </a:extLst>
            </p:cNvPr>
            <p:cNvSpPr txBox="1"/>
            <p:nvPr/>
          </p:nvSpPr>
          <p:spPr>
            <a:xfrm>
              <a:off x="5819697" y="5386843"/>
              <a:ext cx="289639" cy="215444"/>
            </a:xfrm>
            <a:prstGeom prst="rect">
              <a:avLst/>
            </a:prstGeom>
            <a:noFill/>
            <a:ln>
              <a:noFill/>
            </a:ln>
          </p:spPr>
          <p:txBody>
            <a:bodyPr wrap="square" rtlCol="0">
              <a:spAutoFit/>
            </a:bodyPr>
            <a:lstStyle/>
            <a:p>
              <a:pPr algn="ctr"/>
              <a:r>
                <a:rPr lang="it-IT" sz="800" dirty="0">
                  <a:solidFill>
                    <a:schemeClr val="lt1"/>
                  </a:solidFill>
                </a:rPr>
                <a:t>12</a:t>
              </a:r>
            </a:p>
          </p:txBody>
        </p:sp>
      </p:grpSp>
      <p:sp>
        <p:nvSpPr>
          <p:cNvPr id="123" name="Rectangle 122">
            <a:extLst>
              <a:ext uri="{FF2B5EF4-FFF2-40B4-BE49-F238E27FC236}">
                <a16:creationId xmlns:a16="http://schemas.microsoft.com/office/drawing/2014/main" id="{16ECEDD6-AD6E-4477-82B3-5DBB1F4CF73C}"/>
              </a:ext>
            </a:extLst>
          </p:cNvPr>
          <p:cNvSpPr/>
          <p:nvPr/>
        </p:nvSpPr>
        <p:spPr bwMode="auto">
          <a:xfrm>
            <a:off x="2201079" y="5188390"/>
            <a:ext cx="3563092"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12.1. Setup a process to manage tickets in production, define a defects monitoring procedure, the set of information and a standard template that both SD and POs need to provide and receive </a:t>
            </a:r>
          </a:p>
        </p:txBody>
      </p:sp>
      <p:sp>
        <p:nvSpPr>
          <p:cNvPr id="125" name="Rectangle 124">
            <a:extLst>
              <a:ext uri="{FF2B5EF4-FFF2-40B4-BE49-F238E27FC236}">
                <a16:creationId xmlns:a16="http://schemas.microsoft.com/office/drawing/2014/main" id="{CEABA04B-CBB6-4B58-AE50-1D5FE3BDC773}"/>
              </a:ext>
            </a:extLst>
          </p:cNvPr>
          <p:cNvSpPr/>
          <p:nvPr/>
        </p:nvSpPr>
        <p:spPr bwMode="auto">
          <a:xfrm>
            <a:off x="3956050" y="5435620"/>
            <a:ext cx="1820821"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12.2. Define with stakeholders </a:t>
            </a:r>
            <a:r>
              <a:rPr lang="en-US" sz="600" dirty="0">
                <a:solidFill>
                  <a:srgbClr val="000000"/>
                </a:solidFill>
                <a:latin typeface="EY interstate light"/>
                <a:cs typeface="Arial"/>
              </a:rPr>
              <a:t>the information that need to be shared in the bugs monitoring report</a:t>
            </a:r>
            <a:endParaRPr lang="en-US" sz="600" kern="0" dirty="0">
              <a:solidFill>
                <a:prstClr val="black"/>
              </a:solidFill>
              <a:latin typeface="EY interstate light"/>
            </a:endParaRPr>
          </a:p>
        </p:txBody>
      </p:sp>
      <p:sp>
        <p:nvSpPr>
          <p:cNvPr id="126" name="Rectangle 125">
            <a:extLst>
              <a:ext uri="{FF2B5EF4-FFF2-40B4-BE49-F238E27FC236}">
                <a16:creationId xmlns:a16="http://schemas.microsoft.com/office/drawing/2014/main" id="{1CA845E6-02B7-4F73-AB07-05ABAF6CA839}"/>
              </a:ext>
            </a:extLst>
          </p:cNvPr>
          <p:cNvSpPr/>
          <p:nvPr/>
        </p:nvSpPr>
        <p:spPr bwMode="auto">
          <a:xfrm>
            <a:off x="5809370" y="5435620"/>
            <a:ext cx="59760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12.3. Carry out m</a:t>
            </a:r>
            <a:r>
              <a:rPr lang="en-US" sz="600" dirty="0">
                <a:solidFill>
                  <a:srgbClr val="000000"/>
                </a:solidFill>
                <a:latin typeface="EY interstate light"/>
                <a:cs typeface="Arial"/>
              </a:rPr>
              <a:t>onthly bug reporting </a:t>
            </a:r>
            <a:r>
              <a:rPr lang="en-US" sz="600">
                <a:solidFill>
                  <a:srgbClr val="000000"/>
                </a:solidFill>
                <a:latin typeface="EY interstate light"/>
                <a:cs typeface="Arial"/>
              </a:rPr>
              <a:t>and </a:t>
            </a:r>
            <a:r>
              <a:rPr lang="en-US" sz="600" dirty="0">
                <a:solidFill>
                  <a:srgbClr val="000000"/>
                </a:solidFill>
                <a:latin typeface="EY interstate light"/>
                <a:cs typeface="Arial"/>
              </a:rPr>
              <a:t>share it with the list of stakeholders</a:t>
            </a:r>
            <a:endParaRPr lang="en-US" sz="600" kern="0" dirty="0">
              <a:solidFill>
                <a:prstClr val="black"/>
              </a:solidFill>
              <a:latin typeface="EY interstate light"/>
            </a:endParaRPr>
          </a:p>
        </p:txBody>
      </p:sp>
      <p:sp>
        <p:nvSpPr>
          <p:cNvPr id="127" name="Rectangle 126">
            <a:extLst>
              <a:ext uri="{FF2B5EF4-FFF2-40B4-BE49-F238E27FC236}">
                <a16:creationId xmlns:a16="http://schemas.microsoft.com/office/drawing/2014/main" id="{2B4814CE-A728-4BB4-A210-B5CE92E355ED}"/>
              </a:ext>
            </a:extLst>
          </p:cNvPr>
          <p:cNvSpPr/>
          <p:nvPr/>
        </p:nvSpPr>
        <p:spPr bwMode="auto">
          <a:xfrm>
            <a:off x="5809370" y="5682850"/>
            <a:ext cx="59760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12.4. </a:t>
            </a:r>
            <a:r>
              <a:rPr lang="en-US" sz="600" dirty="0">
                <a:solidFill>
                  <a:srgbClr val="000000"/>
                </a:solidFill>
                <a:latin typeface="EY interstate light"/>
                <a:cs typeface="Arial"/>
              </a:rPr>
              <a:t>boost monitoring tool utilization to improve monitoring and incident management process</a:t>
            </a:r>
            <a:endParaRPr lang="en-US" sz="600" kern="0" dirty="0">
              <a:solidFill>
                <a:prstClr val="black"/>
              </a:solidFill>
              <a:latin typeface="EY interstate light"/>
            </a:endParaRPr>
          </a:p>
        </p:txBody>
      </p:sp>
      <p:sp>
        <p:nvSpPr>
          <p:cNvPr id="128" name="Rectangle 127">
            <a:extLst>
              <a:ext uri="{FF2B5EF4-FFF2-40B4-BE49-F238E27FC236}">
                <a16:creationId xmlns:a16="http://schemas.microsoft.com/office/drawing/2014/main" id="{11631C57-55C7-4A22-8324-55A64EE846E8}"/>
              </a:ext>
            </a:extLst>
          </p:cNvPr>
          <p:cNvSpPr/>
          <p:nvPr/>
        </p:nvSpPr>
        <p:spPr bwMode="auto">
          <a:xfrm>
            <a:off x="8216899" y="5940000"/>
            <a:ext cx="357470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12.5 Use</a:t>
            </a:r>
            <a:r>
              <a:rPr lang="en-US" sz="600" dirty="0">
                <a:solidFill>
                  <a:srgbClr val="000000"/>
                </a:solidFill>
                <a:latin typeface="EY interstate light"/>
                <a:cs typeface="Arial"/>
              </a:rPr>
              <a:t> shared repository to track documents for post-mortem and root-causes analysis regarding production disruption</a:t>
            </a:r>
            <a:endParaRPr lang="en-US" sz="600" kern="0" dirty="0">
              <a:solidFill>
                <a:prstClr val="black"/>
              </a:solidFill>
              <a:latin typeface="EY interstate light"/>
            </a:endParaRPr>
          </a:p>
        </p:txBody>
      </p:sp>
      <p:sp>
        <p:nvSpPr>
          <p:cNvPr id="35" name="Rectangle 34">
            <a:extLst>
              <a:ext uri="{FF2B5EF4-FFF2-40B4-BE49-F238E27FC236}">
                <a16:creationId xmlns:a16="http://schemas.microsoft.com/office/drawing/2014/main" id="{11DA6311-9352-434D-8F30-53EFE8EB2DEA}"/>
              </a:ext>
            </a:extLst>
          </p:cNvPr>
          <p:cNvSpPr/>
          <p:nvPr/>
        </p:nvSpPr>
        <p:spPr bwMode="auto">
          <a:xfrm>
            <a:off x="8229599" y="2549709"/>
            <a:ext cx="357471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solidFill>
                  <a:prstClr val="black"/>
                </a:solidFill>
                <a:latin typeface="EY interstate light"/>
              </a:rPr>
              <a:t>4.4. Implement an internal “audit” process to identify the presence of multiple backlogs. Carry out root cause analysis to document the issue and plan remediation actions </a:t>
            </a:r>
          </a:p>
        </p:txBody>
      </p:sp>
      <p:sp>
        <p:nvSpPr>
          <p:cNvPr id="36" name="AutoShape 1896">
            <a:extLst>
              <a:ext uri="{FF2B5EF4-FFF2-40B4-BE49-F238E27FC236}">
                <a16:creationId xmlns:a16="http://schemas.microsoft.com/office/drawing/2014/main" id="{4CB25FAF-34DF-439E-8F29-91116E1846CD}"/>
              </a:ext>
            </a:extLst>
          </p:cNvPr>
          <p:cNvSpPr>
            <a:spLocks noChangeArrowheads="1"/>
          </p:cNvSpPr>
          <p:nvPr/>
        </p:nvSpPr>
        <p:spPr bwMode="gray">
          <a:xfrm>
            <a:off x="369984" y="1114622"/>
            <a:ext cx="11623896" cy="341889"/>
          </a:xfrm>
          <a:prstGeom prst="chevron">
            <a:avLst/>
          </a:prstGeom>
          <a:solidFill>
            <a:srgbClr val="FFC000"/>
          </a:solidFill>
          <a:ln w="3175" algn="ctr">
            <a:noFill/>
            <a:miter lim="800000"/>
            <a:headEnd/>
            <a:tailEnd/>
          </a:ln>
          <a:effectLst/>
        </p:spPr>
        <p:txBody>
          <a:bodyPr lIns="34007" tIns="34007" rIns="34007" bIns="34007" anchor="ctr"/>
          <a:lstStyle/>
          <a:p>
            <a:pPr algn="ctr" defTabSz="863950" eaLnBrk="0" hangingPunct="0">
              <a:defRPr/>
            </a:pPr>
            <a:r>
              <a:rPr lang="en-GB" sz="945" b="1" dirty="0">
                <a:solidFill>
                  <a:srgbClr val="FFFFFF"/>
                </a:solidFill>
                <a:latin typeface="EYInterstate"/>
              </a:rPr>
              <a:t>Recommendations implementation</a:t>
            </a:r>
          </a:p>
        </p:txBody>
      </p:sp>
    </p:spTree>
    <p:extLst>
      <p:ext uri="{BB962C8B-B14F-4D97-AF65-F5344CB8AC3E}">
        <p14:creationId xmlns:p14="http://schemas.microsoft.com/office/powerpoint/2010/main" val="1165039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9603934"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chemeClr val="tx1"/>
                </a:solidFill>
                <a:latin typeface="EYInterstate"/>
                <a:ea typeface="EYInterstate" charset="0"/>
                <a:cs typeface="EYInterstate" charset="0"/>
              </a:rPr>
              <a:t>How we can Help You during this 6 months phase</a:t>
            </a:r>
            <a:endParaRPr lang="en-US" sz="2400" b="0" dirty="0">
              <a:solidFill>
                <a:schemeClr val="tx1"/>
              </a:solidFill>
              <a:latin typeface="EYInterstate"/>
              <a:ea typeface="EYInterstate" charset="0"/>
              <a:cs typeface="EYInterstate" charset="0"/>
            </a:endParaRPr>
          </a:p>
        </p:txBody>
      </p:sp>
      <p:cxnSp>
        <p:nvCxnSpPr>
          <p:cNvPr id="14" name="Straight Connector 13">
            <a:extLst>
              <a:ext uri="{FF2B5EF4-FFF2-40B4-BE49-F238E27FC236}">
                <a16:creationId xmlns:a16="http://schemas.microsoft.com/office/drawing/2014/main" id="{2A3B1068-4A91-4884-BB2B-45B94A4892D6}"/>
              </a:ext>
            </a:extLst>
          </p:cNvPr>
          <p:cNvCxnSpPr>
            <a:cxnSpLocks/>
          </p:cNvCxnSpPr>
          <p:nvPr/>
        </p:nvCxnSpPr>
        <p:spPr>
          <a:xfrm>
            <a:off x="577209" y="1428102"/>
            <a:ext cx="5151842" cy="0"/>
          </a:xfrm>
          <a:prstGeom prst="line">
            <a:avLst/>
          </a:prstGeom>
          <a:ln w="9525">
            <a:solidFill>
              <a:srgbClr val="8FAADC"/>
            </a:solidFill>
            <a:tailEnd type="none"/>
          </a:ln>
        </p:spPr>
        <p:style>
          <a:lnRef idx="1">
            <a:schemeClr val="accent1"/>
          </a:lnRef>
          <a:fillRef idx="0">
            <a:schemeClr val="accent1"/>
          </a:fillRef>
          <a:effectRef idx="0">
            <a:schemeClr val="accent1"/>
          </a:effectRef>
          <a:fontRef idx="minor">
            <a:schemeClr val="tx1"/>
          </a:fontRef>
        </p:style>
      </p:cxnSp>
      <p:sp>
        <p:nvSpPr>
          <p:cNvPr id="15" name="Rettangolo 7">
            <a:extLst>
              <a:ext uri="{FF2B5EF4-FFF2-40B4-BE49-F238E27FC236}">
                <a16:creationId xmlns:a16="http://schemas.microsoft.com/office/drawing/2014/main" id="{CE2E6E0C-6236-4453-B08E-CE6B787337CB}"/>
              </a:ext>
            </a:extLst>
          </p:cNvPr>
          <p:cNvSpPr/>
          <p:nvPr/>
        </p:nvSpPr>
        <p:spPr>
          <a:xfrm>
            <a:off x="1373942" y="1148685"/>
            <a:ext cx="3558376" cy="558835"/>
          </a:xfrm>
          <a:prstGeom prst="rect">
            <a:avLst/>
          </a:prstGeom>
          <a:solidFill>
            <a:srgbClr val="FFE700"/>
          </a:solidFill>
          <a:ln w="9525">
            <a:solidFill>
              <a:srgbClr val="8FAADC"/>
            </a:solidFill>
            <a:miter lim="800000"/>
            <a:headEnd/>
            <a:tailEnd/>
          </a:ln>
          <a:effectLst/>
        </p:spPr>
        <p:txBody>
          <a:bodyPr lIns="53972" rIns="53972" anchor="ctr"/>
          <a:lstStyle/>
          <a:p>
            <a:pPr algn="ctr" defTabSz="685457"/>
            <a:r>
              <a:rPr lang="en-US" sz="1200" b="1" dirty="0">
                <a:latin typeface="EY interstate light"/>
                <a:cs typeface="Arial" panose="020B0604020202020204" pitchFamily="34" charset="0"/>
              </a:rPr>
              <a:t>Option 1:</a:t>
            </a:r>
          </a:p>
          <a:p>
            <a:pPr algn="ctr" defTabSz="685457"/>
            <a:r>
              <a:rPr lang="en-US" sz="1200" b="1" dirty="0">
                <a:latin typeface="EY interstate light"/>
                <a:cs typeface="Arial" panose="020B0604020202020204" pitchFamily="34" charset="0"/>
              </a:rPr>
              <a:t> </a:t>
            </a:r>
            <a:r>
              <a:rPr lang="en-US" sz="1200" dirty="0">
                <a:latin typeface="EY interstate light"/>
                <a:cs typeface="Arial" panose="020B0604020202020204" pitchFamily="34" charset="0"/>
              </a:rPr>
              <a:t>EY leading Initiatives implementation with ad hoc team in place</a:t>
            </a:r>
          </a:p>
        </p:txBody>
      </p:sp>
      <p:cxnSp>
        <p:nvCxnSpPr>
          <p:cNvPr id="18" name="Straight Connector 17">
            <a:extLst>
              <a:ext uri="{FF2B5EF4-FFF2-40B4-BE49-F238E27FC236}">
                <a16:creationId xmlns:a16="http://schemas.microsoft.com/office/drawing/2014/main" id="{2EC01A18-578E-4026-9994-1A40EA3C3625}"/>
              </a:ext>
            </a:extLst>
          </p:cNvPr>
          <p:cNvCxnSpPr>
            <a:cxnSpLocks/>
          </p:cNvCxnSpPr>
          <p:nvPr/>
        </p:nvCxnSpPr>
        <p:spPr>
          <a:xfrm>
            <a:off x="6126278" y="1631271"/>
            <a:ext cx="0" cy="4593279"/>
          </a:xfrm>
          <a:prstGeom prst="line">
            <a:avLst/>
          </a:prstGeom>
          <a:ln w="9525">
            <a:solidFill>
              <a:schemeClr val="accent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323481B4-CD17-4240-90E2-1AF1D9E3364F}"/>
              </a:ext>
            </a:extLst>
          </p:cNvPr>
          <p:cNvSpPr/>
          <p:nvPr/>
        </p:nvSpPr>
        <p:spPr>
          <a:xfrm>
            <a:off x="292764" y="1872049"/>
            <a:ext cx="5720733" cy="4337434"/>
          </a:xfrm>
          <a:prstGeom prst="roundRect">
            <a:avLst>
              <a:gd name="adj" fmla="val 3761"/>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latin typeface="EY interstate light"/>
              </a:rPr>
              <a:t>Project Team</a:t>
            </a:r>
          </a:p>
        </p:txBody>
      </p:sp>
      <p:grpSp>
        <p:nvGrpSpPr>
          <p:cNvPr id="43" name="Group 42">
            <a:extLst>
              <a:ext uri="{FF2B5EF4-FFF2-40B4-BE49-F238E27FC236}">
                <a16:creationId xmlns:a16="http://schemas.microsoft.com/office/drawing/2014/main" id="{1E83E023-CDCE-472F-A3C4-AC7BA4455182}"/>
              </a:ext>
            </a:extLst>
          </p:cNvPr>
          <p:cNvGrpSpPr/>
          <p:nvPr/>
        </p:nvGrpSpPr>
        <p:grpSpPr>
          <a:xfrm>
            <a:off x="3229522" y="5154387"/>
            <a:ext cx="1990770" cy="616674"/>
            <a:chOff x="3169898" y="2045882"/>
            <a:chExt cx="1990770" cy="616674"/>
          </a:xfrm>
        </p:grpSpPr>
        <p:sp>
          <p:nvSpPr>
            <p:cNvPr id="44" name="Rectangle 43">
              <a:extLst>
                <a:ext uri="{FF2B5EF4-FFF2-40B4-BE49-F238E27FC236}">
                  <a16:creationId xmlns:a16="http://schemas.microsoft.com/office/drawing/2014/main" id="{4FB40731-7A4A-46D9-91E0-7E1C48736BF8}"/>
                </a:ext>
              </a:extLst>
            </p:cNvPr>
            <p:cNvSpPr/>
            <p:nvPr/>
          </p:nvSpPr>
          <p:spPr>
            <a:xfrm>
              <a:off x="3169898" y="2416335"/>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DevOps SME</a:t>
              </a:r>
            </a:p>
          </p:txBody>
        </p:sp>
        <p:pic>
          <p:nvPicPr>
            <p:cNvPr id="45" name="Graphic 44" descr="User with solid fill">
              <a:extLst>
                <a:ext uri="{FF2B5EF4-FFF2-40B4-BE49-F238E27FC236}">
                  <a16:creationId xmlns:a16="http://schemas.microsoft.com/office/drawing/2014/main" id="{260FF936-E1C2-46CC-BE49-292DFFE2A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9167" y="2045882"/>
              <a:ext cx="412232" cy="412232"/>
            </a:xfrm>
            <a:prstGeom prst="rect">
              <a:avLst/>
            </a:prstGeom>
          </p:spPr>
        </p:pic>
      </p:grpSp>
      <p:grpSp>
        <p:nvGrpSpPr>
          <p:cNvPr id="2" name="Group 1">
            <a:extLst>
              <a:ext uri="{FF2B5EF4-FFF2-40B4-BE49-F238E27FC236}">
                <a16:creationId xmlns:a16="http://schemas.microsoft.com/office/drawing/2014/main" id="{A1DB61F9-999D-4689-87BE-3E6598D08A1A}"/>
              </a:ext>
            </a:extLst>
          </p:cNvPr>
          <p:cNvGrpSpPr/>
          <p:nvPr/>
        </p:nvGrpSpPr>
        <p:grpSpPr>
          <a:xfrm>
            <a:off x="1377179" y="3704586"/>
            <a:ext cx="3542905" cy="655188"/>
            <a:chOff x="301271" y="3434411"/>
            <a:chExt cx="3542905" cy="655188"/>
          </a:xfrm>
        </p:grpSpPr>
        <p:sp>
          <p:nvSpPr>
            <p:cNvPr id="49" name="Rectangle 48">
              <a:extLst>
                <a:ext uri="{FF2B5EF4-FFF2-40B4-BE49-F238E27FC236}">
                  <a16:creationId xmlns:a16="http://schemas.microsoft.com/office/drawing/2014/main" id="{9FB0E7DB-3474-4ACB-BE4D-A36ED7373A75}"/>
                </a:ext>
              </a:extLst>
            </p:cNvPr>
            <p:cNvSpPr/>
            <p:nvPr/>
          </p:nvSpPr>
          <p:spPr>
            <a:xfrm>
              <a:off x="301271" y="3843378"/>
              <a:ext cx="3542905"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Quality Assurance</a:t>
              </a:r>
            </a:p>
          </p:txBody>
        </p:sp>
        <p:pic>
          <p:nvPicPr>
            <p:cNvPr id="50" name="Graphic 49" descr="User with solid fill">
              <a:extLst>
                <a:ext uri="{FF2B5EF4-FFF2-40B4-BE49-F238E27FC236}">
                  <a16:creationId xmlns:a16="http://schemas.microsoft.com/office/drawing/2014/main" id="{B62D1A91-3248-4B97-A3D8-669C9C3743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66608" y="3434411"/>
              <a:ext cx="412232" cy="412232"/>
            </a:xfrm>
            <a:prstGeom prst="rect">
              <a:avLst/>
            </a:prstGeom>
          </p:spPr>
        </p:pic>
      </p:grpSp>
      <p:cxnSp>
        <p:nvCxnSpPr>
          <p:cNvPr id="51" name="Straight Connector 50">
            <a:extLst>
              <a:ext uri="{FF2B5EF4-FFF2-40B4-BE49-F238E27FC236}">
                <a16:creationId xmlns:a16="http://schemas.microsoft.com/office/drawing/2014/main" id="{66635A39-69B9-4695-BB7F-1EB66E25CD8C}"/>
              </a:ext>
            </a:extLst>
          </p:cNvPr>
          <p:cNvCxnSpPr>
            <a:cxnSpLocks/>
          </p:cNvCxnSpPr>
          <p:nvPr/>
        </p:nvCxnSpPr>
        <p:spPr>
          <a:xfrm>
            <a:off x="369461" y="4614865"/>
            <a:ext cx="5547034" cy="0"/>
          </a:xfrm>
          <a:prstGeom prst="line">
            <a:avLst/>
          </a:prstGeom>
          <a:ln w="2222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DE05A729-AEEB-4B09-B3DF-589DEE6A1C3B}"/>
              </a:ext>
            </a:extLst>
          </p:cNvPr>
          <p:cNvGrpSpPr/>
          <p:nvPr/>
        </p:nvGrpSpPr>
        <p:grpSpPr>
          <a:xfrm>
            <a:off x="1984628" y="5154387"/>
            <a:ext cx="1990770" cy="616674"/>
            <a:chOff x="3169898" y="2045882"/>
            <a:chExt cx="1990770" cy="616674"/>
          </a:xfrm>
        </p:grpSpPr>
        <p:sp>
          <p:nvSpPr>
            <p:cNvPr id="64" name="Rectangle 63">
              <a:extLst>
                <a:ext uri="{FF2B5EF4-FFF2-40B4-BE49-F238E27FC236}">
                  <a16:creationId xmlns:a16="http://schemas.microsoft.com/office/drawing/2014/main" id="{DA3929B3-41B1-46D8-917D-5C844FCF2B67}"/>
                </a:ext>
              </a:extLst>
            </p:cNvPr>
            <p:cNvSpPr/>
            <p:nvPr/>
          </p:nvSpPr>
          <p:spPr>
            <a:xfrm>
              <a:off x="3169898" y="2416335"/>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Senior Architect</a:t>
              </a:r>
            </a:p>
          </p:txBody>
        </p:sp>
        <p:pic>
          <p:nvPicPr>
            <p:cNvPr id="65" name="Graphic 64" descr="User with solid fill">
              <a:extLst>
                <a:ext uri="{FF2B5EF4-FFF2-40B4-BE49-F238E27FC236}">
                  <a16:creationId xmlns:a16="http://schemas.microsoft.com/office/drawing/2014/main" id="{2AF2C936-B483-4384-9DE8-6F77118E73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9167" y="2045882"/>
              <a:ext cx="412232" cy="412232"/>
            </a:xfrm>
            <a:prstGeom prst="rect">
              <a:avLst/>
            </a:prstGeom>
          </p:spPr>
        </p:pic>
      </p:grpSp>
      <p:grpSp>
        <p:nvGrpSpPr>
          <p:cNvPr id="66" name="Group 65">
            <a:extLst>
              <a:ext uri="{FF2B5EF4-FFF2-40B4-BE49-F238E27FC236}">
                <a16:creationId xmlns:a16="http://schemas.microsoft.com/office/drawing/2014/main" id="{01CC0C41-F803-4E3B-B55D-EA849C620FB0}"/>
              </a:ext>
            </a:extLst>
          </p:cNvPr>
          <p:cNvGrpSpPr/>
          <p:nvPr/>
        </p:nvGrpSpPr>
        <p:grpSpPr>
          <a:xfrm>
            <a:off x="4474415" y="5154387"/>
            <a:ext cx="1990770" cy="616674"/>
            <a:chOff x="3169898" y="2045882"/>
            <a:chExt cx="1990770" cy="616674"/>
          </a:xfrm>
        </p:grpSpPr>
        <p:sp>
          <p:nvSpPr>
            <p:cNvPr id="67" name="Rectangle 66">
              <a:extLst>
                <a:ext uri="{FF2B5EF4-FFF2-40B4-BE49-F238E27FC236}">
                  <a16:creationId xmlns:a16="http://schemas.microsoft.com/office/drawing/2014/main" id="{68027DB0-20A6-4FC4-B8A1-591C053FDD3B}"/>
                </a:ext>
              </a:extLst>
            </p:cNvPr>
            <p:cNvSpPr/>
            <p:nvPr/>
          </p:nvSpPr>
          <p:spPr>
            <a:xfrm>
              <a:off x="3169898" y="2416335"/>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Test Expert</a:t>
              </a:r>
              <a:endParaRPr lang="en-US" sz="1000" kern="0" dirty="0">
                <a:solidFill>
                  <a:srgbClr val="000000"/>
                </a:solidFill>
                <a:latin typeface="EYInterstate Light" panose="02000506000000020004" pitchFamily="2" charset="0"/>
              </a:endParaRPr>
            </a:p>
          </p:txBody>
        </p:sp>
        <p:pic>
          <p:nvPicPr>
            <p:cNvPr id="68" name="Graphic 67" descr="User with solid fill">
              <a:extLst>
                <a:ext uri="{FF2B5EF4-FFF2-40B4-BE49-F238E27FC236}">
                  <a16:creationId xmlns:a16="http://schemas.microsoft.com/office/drawing/2014/main" id="{8B182959-B598-4BDA-934D-560907F92B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9167" y="2045882"/>
              <a:ext cx="412232" cy="412232"/>
            </a:xfrm>
            <a:prstGeom prst="rect">
              <a:avLst/>
            </a:prstGeom>
          </p:spPr>
        </p:pic>
      </p:grpSp>
      <p:cxnSp>
        <p:nvCxnSpPr>
          <p:cNvPr id="69" name="Straight Connector 68">
            <a:extLst>
              <a:ext uri="{FF2B5EF4-FFF2-40B4-BE49-F238E27FC236}">
                <a16:creationId xmlns:a16="http://schemas.microsoft.com/office/drawing/2014/main" id="{7FB711FC-7A92-41B0-9FD8-E2E6D841FF51}"/>
              </a:ext>
            </a:extLst>
          </p:cNvPr>
          <p:cNvCxnSpPr>
            <a:cxnSpLocks/>
          </p:cNvCxnSpPr>
          <p:nvPr/>
        </p:nvCxnSpPr>
        <p:spPr>
          <a:xfrm>
            <a:off x="6493227" y="1428102"/>
            <a:ext cx="5151842" cy="0"/>
          </a:xfrm>
          <a:prstGeom prst="line">
            <a:avLst/>
          </a:prstGeom>
          <a:ln w="9525">
            <a:solidFill>
              <a:srgbClr val="8FAADC"/>
            </a:solidFill>
            <a:tailEnd type="none"/>
          </a:ln>
        </p:spPr>
        <p:style>
          <a:lnRef idx="1">
            <a:schemeClr val="accent1"/>
          </a:lnRef>
          <a:fillRef idx="0">
            <a:schemeClr val="accent1"/>
          </a:fillRef>
          <a:effectRef idx="0">
            <a:schemeClr val="accent1"/>
          </a:effectRef>
          <a:fontRef idx="minor">
            <a:schemeClr val="tx1"/>
          </a:fontRef>
        </p:style>
      </p:cxnSp>
      <p:sp>
        <p:nvSpPr>
          <p:cNvPr id="70" name="Rettangolo 7">
            <a:extLst>
              <a:ext uri="{FF2B5EF4-FFF2-40B4-BE49-F238E27FC236}">
                <a16:creationId xmlns:a16="http://schemas.microsoft.com/office/drawing/2014/main" id="{85CE1960-FB1C-4B07-90B9-9878AB348DA9}"/>
              </a:ext>
            </a:extLst>
          </p:cNvPr>
          <p:cNvSpPr/>
          <p:nvPr/>
        </p:nvSpPr>
        <p:spPr>
          <a:xfrm>
            <a:off x="7289960" y="1148685"/>
            <a:ext cx="3558376" cy="558835"/>
          </a:xfrm>
          <a:prstGeom prst="rect">
            <a:avLst/>
          </a:prstGeom>
          <a:solidFill>
            <a:srgbClr val="FFE700"/>
          </a:solidFill>
          <a:ln w="9525">
            <a:solidFill>
              <a:srgbClr val="8FAADC"/>
            </a:solidFill>
            <a:miter lim="800000"/>
            <a:headEnd/>
            <a:tailEnd/>
          </a:ln>
          <a:effectLst/>
        </p:spPr>
        <p:txBody>
          <a:bodyPr lIns="53972" rIns="53972" anchor="ctr"/>
          <a:lstStyle/>
          <a:p>
            <a:pPr algn="ctr" defTabSz="685457"/>
            <a:r>
              <a:rPr lang="en-US" sz="1200" b="1" dirty="0">
                <a:latin typeface="EY interstate light"/>
                <a:cs typeface="Arial" panose="020B0604020202020204" pitchFamily="34" charset="0"/>
              </a:rPr>
              <a:t>Option 2:</a:t>
            </a:r>
          </a:p>
          <a:p>
            <a:pPr algn="ctr" defTabSz="685457"/>
            <a:r>
              <a:rPr lang="en-US" sz="1200" dirty="0">
                <a:latin typeface="EY interstate light"/>
                <a:cs typeface="Arial" panose="020B0604020202020204" pitchFamily="34" charset="0"/>
              </a:rPr>
              <a:t>EY providing ad hoc SMEs as per </a:t>
            </a:r>
            <a:r>
              <a:rPr lang="en-US" sz="1200" dirty="0" err="1">
                <a:latin typeface="EY interstate light"/>
                <a:cs typeface="Arial" panose="020B0604020202020204" pitchFamily="34" charset="0"/>
              </a:rPr>
              <a:t>CompanyA</a:t>
            </a:r>
            <a:r>
              <a:rPr lang="en-US" sz="1200" dirty="0">
                <a:latin typeface="EY interstate light"/>
                <a:cs typeface="Arial" panose="020B0604020202020204" pitchFamily="34" charset="0"/>
              </a:rPr>
              <a:t> needs</a:t>
            </a:r>
          </a:p>
        </p:txBody>
      </p:sp>
      <p:grpSp>
        <p:nvGrpSpPr>
          <p:cNvPr id="95" name="Group 94">
            <a:extLst>
              <a:ext uri="{FF2B5EF4-FFF2-40B4-BE49-F238E27FC236}">
                <a16:creationId xmlns:a16="http://schemas.microsoft.com/office/drawing/2014/main" id="{3E69B045-9944-43E9-B909-6E2E8DA3BBCD}"/>
              </a:ext>
            </a:extLst>
          </p:cNvPr>
          <p:cNvGrpSpPr/>
          <p:nvPr/>
        </p:nvGrpSpPr>
        <p:grpSpPr>
          <a:xfrm>
            <a:off x="2153246" y="2293436"/>
            <a:ext cx="1990770" cy="616674"/>
            <a:chOff x="2032273" y="1414251"/>
            <a:chExt cx="1990770" cy="616674"/>
          </a:xfrm>
        </p:grpSpPr>
        <p:sp>
          <p:nvSpPr>
            <p:cNvPr id="96" name="Rectangle 95">
              <a:extLst>
                <a:ext uri="{FF2B5EF4-FFF2-40B4-BE49-F238E27FC236}">
                  <a16:creationId xmlns:a16="http://schemas.microsoft.com/office/drawing/2014/main" id="{339E8063-2F1A-4D61-9E20-4DFE2FE2E1B6}"/>
                </a:ext>
              </a:extLst>
            </p:cNvPr>
            <p:cNvSpPr/>
            <p:nvPr/>
          </p:nvSpPr>
          <p:spPr>
            <a:xfrm>
              <a:off x="2032273" y="1784704"/>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PM</a:t>
              </a:r>
            </a:p>
          </p:txBody>
        </p:sp>
        <p:pic>
          <p:nvPicPr>
            <p:cNvPr id="97" name="Graphic 96" descr="User with solid fill">
              <a:extLst>
                <a:ext uri="{FF2B5EF4-FFF2-40B4-BE49-F238E27FC236}">
                  <a16:creationId xmlns:a16="http://schemas.microsoft.com/office/drawing/2014/main" id="{A900E7FC-D4B8-4DCE-A230-32A7D2D9E3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542" y="1414251"/>
              <a:ext cx="412232" cy="412232"/>
            </a:xfrm>
            <a:prstGeom prst="rect">
              <a:avLst/>
            </a:prstGeom>
          </p:spPr>
        </p:pic>
      </p:grpSp>
      <p:sp>
        <p:nvSpPr>
          <p:cNvPr id="94" name="Rectangle: Rounded Corners 93">
            <a:extLst>
              <a:ext uri="{FF2B5EF4-FFF2-40B4-BE49-F238E27FC236}">
                <a16:creationId xmlns:a16="http://schemas.microsoft.com/office/drawing/2014/main" id="{DF93B32C-334D-4C88-871E-3A430F50BB8F}"/>
              </a:ext>
            </a:extLst>
          </p:cNvPr>
          <p:cNvSpPr/>
          <p:nvPr/>
        </p:nvSpPr>
        <p:spPr>
          <a:xfrm>
            <a:off x="6238761" y="1872050"/>
            <a:ext cx="5660775" cy="4337435"/>
          </a:xfrm>
          <a:prstGeom prst="roundRect">
            <a:avLst>
              <a:gd name="adj" fmla="val 3761"/>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600" dirty="0">
              <a:solidFill>
                <a:schemeClr val="tx1"/>
              </a:solidFill>
              <a:latin typeface="EY interstate light"/>
            </a:endParaRPr>
          </a:p>
        </p:txBody>
      </p:sp>
      <p:grpSp>
        <p:nvGrpSpPr>
          <p:cNvPr id="98" name="Group 97">
            <a:extLst>
              <a:ext uri="{FF2B5EF4-FFF2-40B4-BE49-F238E27FC236}">
                <a16:creationId xmlns:a16="http://schemas.microsoft.com/office/drawing/2014/main" id="{F3D640CB-65D2-4459-8AF0-8ABD4D510F37}"/>
              </a:ext>
            </a:extLst>
          </p:cNvPr>
          <p:cNvGrpSpPr/>
          <p:nvPr/>
        </p:nvGrpSpPr>
        <p:grpSpPr>
          <a:xfrm>
            <a:off x="739734" y="5154387"/>
            <a:ext cx="1990770" cy="616674"/>
            <a:chOff x="3169898" y="2045882"/>
            <a:chExt cx="1990770" cy="616674"/>
          </a:xfrm>
        </p:grpSpPr>
        <p:sp>
          <p:nvSpPr>
            <p:cNvPr id="99" name="Rectangle 98">
              <a:extLst>
                <a:ext uri="{FF2B5EF4-FFF2-40B4-BE49-F238E27FC236}">
                  <a16:creationId xmlns:a16="http://schemas.microsoft.com/office/drawing/2014/main" id="{6130BBEB-5398-441D-82C7-980BF3E477B6}"/>
                </a:ext>
              </a:extLst>
            </p:cNvPr>
            <p:cNvSpPr/>
            <p:nvPr/>
          </p:nvSpPr>
          <p:spPr>
            <a:xfrm>
              <a:off x="3169898" y="2416335"/>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Agile Coach</a:t>
              </a:r>
            </a:p>
          </p:txBody>
        </p:sp>
        <p:pic>
          <p:nvPicPr>
            <p:cNvPr id="100" name="Graphic 99" descr="User with solid fill">
              <a:extLst>
                <a:ext uri="{FF2B5EF4-FFF2-40B4-BE49-F238E27FC236}">
                  <a16:creationId xmlns:a16="http://schemas.microsoft.com/office/drawing/2014/main" id="{5DC94B06-4907-43F6-8459-F45297DA1B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9167" y="2045882"/>
              <a:ext cx="412232" cy="412232"/>
            </a:xfrm>
            <a:prstGeom prst="rect">
              <a:avLst/>
            </a:prstGeom>
          </p:spPr>
        </p:pic>
      </p:grpSp>
      <p:grpSp>
        <p:nvGrpSpPr>
          <p:cNvPr id="276" name="Group 275">
            <a:extLst>
              <a:ext uri="{FF2B5EF4-FFF2-40B4-BE49-F238E27FC236}">
                <a16:creationId xmlns:a16="http://schemas.microsoft.com/office/drawing/2014/main" id="{2509FD0F-563C-4B47-9C34-35CC6CF27E5F}"/>
              </a:ext>
            </a:extLst>
          </p:cNvPr>
          <p:cNvGrpSpPr/>
          <p:nvPr/>
        </p:nvGrpSpPr>
        <p:grpSpPr>
          <a:xfrm>
            <a:off x="363424" y="2963843"/>
            <a:ext cx="1990770" cy="616674"/>
            <a:chOff x="363424" y="2963843"/>
            <a:chExt cx="1990770" cy="616674"/>
          </a:xfrm>
        </p:grpSpPr>
        <p:sp>
          <p:nvSpPr>
            <p:cNvPr id="116" name="Rectangle 115">
              <a:extLst>
                <a:ext uri="{FF2B5EF4-FFF2-40B4-BE49-F238E27FC236}">
                  <a16:creationId xmlns:a16="http://schemas.microsoft.com/office/drawing/2014/main" id="{439667FA-1B3F-43B9-89EC-BC22E33FBE38}"/>
                </a:ext>
              </a:extLst>
            </p:cNvPr>
            <p:cNvSpPr/>
            <p:nvPr/>
          </p:nvSpPr>
          <p:spPr>
            <a:xfrm>
              <a:off x="363424" y="3334296"/>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Consultant</a:t>
              </a:r>
            </a:p>
          </p:txBody>
        </p:sp>
        <p:pic>
          <p:nvPicPr>
            <p:cNvPr id="117" name="Graphic 116" descr="User with solid fill">
              <a:extLst>
                <a:ext uri="{FF2B5EF4-FFF2-40B4-BE49-F238E27FC236}">
                  <a16:creationId xmlns:a16="http://schemas.microsoft.com/office/drawing/2014/main" id="{0D30C168-94EA-48C7-8C34-B2F5D9F41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693" y="2963843"/>
              <a:ext cx="412232" cy="412232"/>
            </a:xfrm>
            <a:prstGeom prst="rect">
              <a:avLst/>
            </a:prstGeom>
          </p:spPr>
        </p:pic>
      </p:grpSp>
      <p:grpSp>
        <p:nvGrpSpPr>
          <p:cNvPr id="278" name="Group 277">
            <a:extLst>
              <a:ext uri="{FF2B5EF4-FFF2-40B4-BE49-F238E27FC236}">
                <a16:creationId xmlns:a16="http://schemas.microsoft.com/office/drawing/2014/main" id="{6AFBDA10-DCFA-4F9E-A0BE-A43E690F9E78}"/>
              </a:ext>
            </a:extLst>
          </p:cNvPr>
          <p:cNvGrpSpPr/>
          <p:nvPr/>
        </p:nvGrpSpPr>
        <p:grpSpPr>
          <a:xfrm>
            <a:off x="2665512" y="2963843"/>
            <a:ext cx="1990770" cy="616674"/>
            <a:chOff x="2665512" y="2963843"/>
            <a:chExt cx="1990770" cy="616674"/>
          </a:xfrm>
        </p:grpSpPr>
        <p:sp>
          <p:nvSpPr>
            <p:cNvPr id="119" name="Rectangle 118">
              <a:extLst>
                <a:ext uri="{FF2B5EF4-FFF2-40B4-BE49-F238E27FC236}">
                  <a16:creationId xmlns:a16="http://schemas.microsoft.com/office/drawing/2014/main" id="{8A5A8B96-922A-4174-8DB9-FACF803A337B}"/>
                </a:ext>
              </a:extLst>
            </p:cNvPr>
            <p:cNvSpPr/>
            <p:nvPr/>
          </p:nvSpPr>
          <p:spPr>
            <a:xfrm>
              <a:off x="2665512" y="3334296"/>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Consultant</a:t>
              </a:r>
            </a:p>
          </p:txBody>
        </p:sp>
        <p:pic>
          <p:nvPicPr>
            <p:cNvPr id="120" name="Graphic 119" descr="User with solid fill">
              <a:extLst>
                <a:ext uri="{FF2B5EF4-FFF2-40B4-BE49-F238E27FC236}">
                  <a16:creationId xmlns:a16="http://schemas.microsoft.com/office/drawing/2014/main" id="{51951212-8809-4761-9A53-5B5D457449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4781" y="2963843"/>
              <a:ext cx="412232" cy="412232"/>
            </a:xfrm>
            <a:prstGeom prst="rect">
              <a:avLst/>
            </a:prstGeom>
          </p:spPr>
        </p:pic>
      </p:grpSp>
      <p:grpSp>
        <p:nvGrpSpPr>
          <p:cNvPr id="277" name="Group 276">
            <a:extLst>
              <a:ext uri="{FF2B5EF4-FFF2-40B4-BE49-F238E27FC236}">
                <a16:creationId xmlns:a16="http://schemas.microsoft.com/office/drawing/2014/main" id="{D72B856E-B5E1-49A0-9E76-819A0979468D}"/>
              </a:ext>
            </a:extLst>
          </p:cNvPr>
          <p:cNvGrpSpPr/>
          <p:nvPr/>
        </p:nvGrpSpPr>
        <p:grpSpPr>
          <a:xfrm>
            <a:off x="1514468" y="2963843"/>
            <a:ext cx="1990770" cy="616674"/>
            <a:chOff x="1514468" y="2963843"/>
            <a:chExt cx="1990770" cy="616674"/>
          </a:xfrm>
        </p:grpSpPr>
        <p:sp>
          <p:nvSpPr>
            <p:cNvPr id="126" name="Rectangle 125">
              <a:extLst>
                <a:ext uri="{FF2B5EF4-FFF2-40B4-BE49-F238E27FC236}">
                  <a16:creationId xmlns:a16="http://schemas.microsoft.com/office/drawing/2014/main" id="{197912F7-EC65-440D-8FA5-C1350694A549}"/>
                </a:ext>
              </a:extLst>
            </p:cNvPr>
            <p:cNvSpPr/>
            <p:nvPr/>
          </p:nvSpPr>
          <p:spPr>
            <a:xfrm>
              <a:off x="1514468" y="3334296"/>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Consultant</a:t>
              </a:r>
            </a:p>
          </p:txBody>
        </p:sp>
        <p:pic>
          <p:nvPicPr>
            <p:cNvPr id="127" name="Graphic 126" descr="User with solid fill">
              <a:extLst>
                <a:ext uri="{FF2B5EF4-FFF2-40B4-BE49-F238E27FC236}">
                  <a16:creationId xmlns:a16="http://schemas.microsoft.com/office/drawing/2014/main" id="{F187F64C-67ED-4272-8BF3-362C18A423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3737" y="2963843"/>
              <a:ext cx="412232" cy="412232"/>
            </a:xfrm>
            <a:prstGeom prst="rect">
              <a:avLst/>
            </a:prstGeom>
          </p:spPr>
        </p:pic>
      </p:grpSp>
      <p:grpSp>
        <p:nvGrpSpPr>
          <p:cNvPr id="279" name="Group 278">
            <a:extLst>
              <a:ext uri="{FF2B5EF4-FFF2-40B4-BE49-F238E27FC236}">
                <a16:creationId xmlns:a16="http://schemas.microsoft.com/office/drawing/2014/main" id="{6AD6C81A-BB30-4E8A-BE94-7867D3D93AFC}"/>
              </a:ext>
            </a:extLst>
          </p:cNvPr>
          <p:cNvGrpSpPr/>
          <p:nvPr/>
        </p:nvGrpSpPr>
        <p:grpSpPr>
          <a:xfrm>
            <a:off x="3816555" y="2963843"/>
            <a:ext cx="1990770" cy="616674"/>
            <a:chOff x="3816555" y="2963843"/>
            <a:chExt cx="1990770" cy="616674"/>
          </a:xfrm>
        </p:grpSpPr>
        <p:sp>
          <p:nvSpPr>
            <p:cNvPr id="129" name="Rectangle 128">
              <a:extLst>
                <a:ext uri="{FF2B5EF4-FFF2-40B4-BE49-F238E27FC236}">
                  <a16:creationId xmlns:a16="http://schemas.microsoft.com/office/drawing/2014/main" id="{185DA5F2-3CC2-4A0C-9DF0-FD302B571818}"/>
                </a:ext>
              </a:extLst>
            </p:cNvPr>
            <p:cNvSpPr/>
            <p:nvPr/>
          </p:nvSpPr>
          <p:spPr>
            <a:xfrm>
              <a:off x="3816555" y="3334296"/>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Consultant</a:t>
              </a:r>
            </a:p>
          </p:txBody>
        </p:sp>
        <p:pic>
          <p:nvPicPr>
            <p:cNvPr id="130" name="Graphic 129" descr="User with solid fill">
              <a:extLst>
                <a:ext uri="{FF2B5EF4-FFF2-40B4-BE49-F238E27FC236}">
                  <a16:creationId xmlns:a16="http://schemas.microsoft.com/office/drawing/2014/main" id="{82DC6E06-9F7A-4C8B-A3B1-FAD906B166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05824" y="2963843"/>
              <a:ext cx="412232" cy="412232"/>
            </a:xfrm>
            <a:prstGeom prst="rect">
              <a:avLst/>
            </a:prstGeom>
          </p:spPr>
        </p:pic>
      </p:grpSp>
      <p:sp>
        <p:nvSpPr>
          <p:cNvPr id="131" name="Rectangle 130">
            <a:extLst>
              <a:ext uri="{FF2B5EF4-FFF2-40B4-BE49-F238E27FC236}">
                <a16:creationId xmlns:a16="http://schemas.microsoft.com/office/drawing/2014/main" id="{CE66BC64-C69B-4CBC-A67D-F3BC98A46A62}"/>
              </a:ext>
            </a:extLst>
          </p:cNvPr>
          <p:cNvSpPr/>
          <p:nvPr/>
        </p:nvSpPr>
        <p:spPr>
          <a:xfrm>
            <a:off x="352359" y="4681249"/>
            <a:ext cx="1990770" cy="338554"/>
          </a:xfrm>
          <a:prstGeom prst="rect">
            <a:avLst/>
          </a:prstGeom>
          <a:noFill/>
        </p:spPr>
        <p:txBody>
          <a:bodyPr wrap="square">
            <a:spAutoFit/>
          </a:bodyPr>
          <a:lstStyle/>
          <a:p>
            <a:pPr marL="0" lvl="3">
              <a:spcAft>
                <a:spcPts val="300"/>
              </a:spcAft>
              <a:buClr>
                <a:srgbClr val="0476CB"/>
              </a:buClr>
              <a:buSzPct val="100000"/>
              <a:tabLst>
                <a:tab pos="1412875" algn="l"/>
                <a:tab pos="2828925" algn="l"/>
                <a:tab pos="4086225" algn="r"/>
              </a:tabLst>
              <a:defRPr/>
            </a:pPr>
            <a:r>
              <a:rPr lang="en-US" sz="1600" b="1" dirty="0">
                <a:latin typeface="EY interstate light"/>
              </a:rPr>
              <a:t>SME</a:t>
            </a:r>
          </a:p>
        </p:txBody>
      </p:sp>
      <p:grpSp>
        <p:nvGrpSpPr>
          <p:cNvPr id="275" name="Group 274">
            <a:extLst>
              <a:ext uri="{FF2B5EF4-FFF2-40B4-BE49-F238E27FC236}">
                <a16:creationId xmlns:a16="http://schemas.microsoft.com/office/drawing/2014/main" id="{817DFDEE-4AF0-42E0-84F6-55A729F5F5B9}"/>
              </a:ext>
            </a:extLst>
          </p:cNvPr>
          <p:cNvGrpSpPr/>
          <p:nvPr/>
        </p:nvGrpSpPr>
        <p:grpSpPr>
          <a:xfrm>
            <a:off x="5784796" y="1839691"/>
            <a:ext cx="5931151" cy="877691"/>
            <a:chOff x="5784796" y="1839691"/>
            <a:chExt cx="5931151" cy="877691"/>
          </a:xfrm>
        </p:grpSpPr>
        <p:grpSp>
          <p:nvGrpSpPr>
            <p:cNvPr id="40" name="Group 39">
              <a:extLst>
                <a:ext uri="{FF2B5EF4-FFF2-40B4-BE49-F238E27FC236}">
                  <a16:creationId xmlns:a16="http://schemas.microsoft.com/office/drawing/2014/main" id="{D5CB041E-8597-49B5-9312-2D971D16BC71}"/>
                </a:ext>
              </a:extLst>
            </p:cNvPr>
            <p:cNvGrpSpPr/>
            <p:nvPr/>
          </p:nvGrpSpPr>
          <p:grpSpPr>
            <a:xfrm>
              <a:off x="5784796" y="2100708"/>
              <a:ext cx="1990770" cy="616674"/>
              <a:chOff x="2032273" y="1414251"/>
              <a:chExt cx="1990770" cy="616674"/>
            </a:xfrm>
          </p:grpSpPr>
          <p:sp>
            <p:nvSpPr>
              <p:cNvPr id="41" name="Rectangle 40">
                <a:extLst>
                  <a:ext uri="{FF2B5EF4-FFF2-40B4-BE49-F238E27FC236}">
                    <a16:creationId xmlns:a16="http://schemas.microsoft.com/office/drawing/2014/main" id="{5EB79F2C-AB4D-4A37-B69A-59A98B95310A}"/>
                  </a:ext>
                </a:extLst>
              </p:cNvPr>
              <p:cNvSpPr/>
              <p:nvPr/>
            </p:nvSpPr>
            <p:spPr>
              <a:xfrm>
                <a:off x="2032273" y="1784704"/>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a:latin typeface="EY interstate light"/>
                    <a:cs typeface="Arial" panose="020B0604020202020204" pitchFamily="34" charset="0"/>
                  </a:rPr>
                  <a:t>PM</a:t>
                </a:r>
              </a:p>
            </p:txBody>
          </p:sp>
          <p:pic>
            <p:nvPicPr>
              <p:cNvPr id="42" name="Graphic 41" descr="User with solid fill">
                <a:extLst>
                  <a:ext uri="{FF2B5EF4-FFF2-40B4-BE49-F238E27FC236}">
                    <a16:creationId xmlns:a16="http://schemas.microsoft.com/office/drawing/2014/main" id="{8235ED64-7849-4D58-B8E4-508F6D2D90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542" y="1414251"/>
                <a:ext cx="412232" cy="412232"/>
              </a:xfrm>
              <a:prstGeom prst="rect">
                <a:avLst/>
              </a:prstGeom>
            </p:spPr>
          </p:pic>
        </p:grpSp>
        <p:sp>
          <p:nvSpPr>
            <p:cNvPr id="3" name="TextBox 2">
              <a:extLst>
                <a:ext uri="{FF2B5EF4-FFF2-40B4-BE49-F238E27FC236}">
                  <a16:creationId xmlns:a16="http://schemas.microsoft.com/office/drawing/2014/main" id="{D550CF72-F098-4AEA-AA06-C85948409024}"/>
                </a:ext>
              </a:extLst>
            </p:cNvPr>
            <p:cNvSpPr txBox="1"/>
            <p:nvPr/>
          </p:nvSpPr>
          <p:spPr>
            <a:xfrm>
              <a:off x="7249694" y="2208990"/>
              <a:ext cx="3648653" cy="400110"/>
            </a:xfrm>
            <a:prstGeom prst="rect">
              <a:avLst/>
            </a:prstGeom>
            <a:noFill/>
          </p:spPr>
          <p:txBody>
            <a:bodyPr wrap="square" rtlCol="0">
              <a:spAutoFit/>
            </a:bodyPr>
            <a:lstStyle/>
            <a:p>
              <a:r>
                <a:rPr lang="en-US" sz="1000" dirty="0">
                  <a:latin typeface="EY interstate light"/>
                  <a:cs typeface="Arial" panose="020B0604020202020204" pitchFamily="34" charset="0"/>
                </a:rPr>
                <a:t>Support </a:t>
              </a:r>
              <a:r>
                <a:rPr lang="en-US" sz="1000" dirty="0" err="1">
                  <a:latin typeface="EY interstate light"/>
                  <a:cs typeface="Arial" panose="020B0604020202020204" pitchFamily="34" charset="0"/>
                </a:rPr>
                <a:t>CompanyA</a:t>
              </a:r>
              <a:r>
                <a:rPr lang="en-US" sz="1000" dirty="0">
                  <a:latin typeface="EY interstate light"/>
                  <a:cs typeface="Arial" panose="020B0604020202020204" pitchFamily="34" charset="0"/>
                </a:rPr>
                <a:t> in the detailed plan execution, ensuring timeline is respected and activities carrying on timely</a:t>
              </a:r>
            </a:p>
          </p:txBody>
        </p:sp>
        <p:cxnSp>
          <p:nvCxnSpPr>
            <p:cNvPr id="87" name="Straight Connector 86">
              <a:extLst>
                <a:ext uri="{FF2B5EF4-FFF2-40B4-BE49-F238E27FC236}">
                  <a16:creationId xmlns:a16="http://schemas.microsoft.com/office/drawing/2014/main" id="{8E045F4F-C101-46C1-A68B-5FE78B9C54C4}"/>
                </a:ext>
              </a:extLst>
            </p:cNvPr>
            <p:cNvCxnSpPr>
              <a:cxnSpLocks/>
            </p:cNvCxnSpPr>
            <p:nvPr/>
          </p:nvCxnSpPr>
          <p:spPr>
            <a:xfrm>
              <a:off x="7279974" y="2196262"/>
              <a:ext cx="0" cy="425567"/>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F39B292-A3ED-47D4-A287-9A8DF1137586}"/>
                </a:ext>
              </a:extLst>
            </p:cNvPr>
            <p:cNvGrpSpPr/>
            <p:nvPr/>
          </p:nvGrpSpPr>
          <p:grpSpPr>
            <a:xfrm>
              <a:off x="11081936" y="2177529"/>
              <a:ext cx="634011" cy="463032"/>
              <a:chOff x="10793704" y="2370476"/>
              <a:chExt cx="634011" cy="463032"/>
            </a:xfrm>
          </p:grpSpPr>
          <p:sp>
            <p:nvSpPr>
              <p:cNvPr id="133" name="Rectangle 132">
                <a:extLst>
                  <a:ext uri="{FF2B5EF4-FFF2-40B4-BE49-F238E27FC236}">
                    <a16:creationId xmlns:a16="http://schemas.microsoft.com/office/drawing/2014/main" id="{D885DA2E-31F3-4D95-99EF-41437786CFFE}"/>
                  </a:ext>
                </a:extLst>
              </p:cNvPr>
              <p:cNvSpPr/>
              <p:nvPr/>
            </p:nvSpPr>
            <p:spPr>
              <a:xfrm>
                <a:off x="10793704"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1</a:t>
                </a:r>
              </a:p>
            </p:txBody>
          </p:sp>
          <p:sp>
            <p:nvSpPr>
              <p:cNvPr id="134" name="Rectangle 133">
                <a:extLst>
                  <a:ext uri="{FF2B5EF4-FFF2-40B4-BE49-F238E27FC236}">
                    <a16:creationId xmlns:a16="http://schemas.microsoft.com/office/drawing/2014/main" id="{1061FCB2-9131-4014-8BD5-6F204073C363}"/>
                  </a:ext>
                </a:extLst>
              </p:cNvPr>
              <p:cNvSpPr/>
              <p:nvPr/>
            </p:nvSpPr>
            <p:spPr>
              <a:xfrm>
                <a:off x="10957041"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2</a:t>
                </a:r>
              </a:p>
            </p:txBody>
          </p:sp>
          <p:sp>
            <p:nvSpPr>
              <p:cNvPr id="135" name="Rectangle 134">
                <a:extLst>
                  <a:ext uri="{FF2B5EF4-FFF2-40B4-BE49-F238E27FC236}">
                    <a16:creationId xmlns:a16="http://schemas.microsoft.com/office/drawing/2014/main" id="{7ED7E7A6-4C70-42C5-833F-B9D492AB5A28}"/>
                  </a:ext>
                </a:extLst>
              </p:cNvPr>
              <p:cNvSpPr/>
              <p:nvPr/>
            </p:nvSpPr>
            <p:spPr>
              <a:xfrm>
                <a:off x="11120378"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3</a:t>
                </a:r>
              </a:p>
            </p:txBody>
          </p:sp>
          <p:sp>
            <p:nvSpPr>
              <p:cNvPr id="136" name="Rectangle 135">
                <a:extLst>
                  <a:ext uri="{FF2B5EF4-FFF2-40B4-BE49-F238E27FC236}">
                    <a16:creationId xmlns:a16="http://schemas.microsoft.com/office/drawing/2014/main" id="{06EE1374-F5B2-4D95-A3CF-C01EAC5910BC}"/>
                  </a:ext>
                </a:extLst>
              </p:cNvPr>
              <p:cNvSpPr/>
              <p:nvPr/>
            </p:nvSpPr>
            <p:spPr>
              <a:xfrm>
                <a:off x="11283715"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4</a:t>
                </a:r>
              </a:p>
            </p:txBody>
          </p:sp>
          <p:sp>
            <p:nvSpPr>
              <p:cNvPr id="143" name="Rectangle 142">
                <a:extLst>
                  <a:ext uri="{FF2B5EF4-FFF2-40B4-BE49-F238E27FC236}">
                    <a16:creationId xmlns:a16="http://schemas.microsoft.com/office/drawing/2014/main" id="{032D90C6-2D88-4F33-8781-1A10BC4BFB57}"/>
                  </a:ext>
                </a:extLst>
              </p:cNvPr>
              <p:cNvSpPr/>
              <p:nvPr/>
            </p:nvSpPr>
            <p:spPr>
              <a:xfrm>
                <a:off x="10793704"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5</a:t>
                </a:r>
              </a:p>
            </p:txBody>
          </p:sp>
          <p:sp>
            <p:nvSpPr>
              <p:cNvPr id="144" name="Rectangle 143">
                <a:extLst>
                  <a:ext uri="{FF2B5EF4-FFF2-40B4-BE49-F238E27FC236}">
                    <a16:creationId xmlns:a16="http://schemas.microsoft.com/office/drawing/2014/main" id="{C4D5A6D9-A6DA-43BC-B83F-AC40FEAC2DD5}"/>
                  </a:ext>
                </a:extLst>
              </p:cNvPr>
              <p:cNvSpPr/>
              <p:nvPr/>
            </p:nvSpPr>
            <p:spPr>
              <a:xfrm>
                <a:off x="10957041"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6</a:t>
                </a:r>
              </a:p>
            </p:txBody>
          </p:sp>
          <p:sp>
            <p:nvSpPr>
              <p:cNvPr id="145" name="Rectangle 144">
                <a:extLst>
                  <a:ext uri="{FF2B5EF4-FFF2-40B4-BE49-F238E27FC236}">
                    <a16:creationId xmlns:a16="http://schemas.microsoft.com/office/drawing/2014/main" id="{C5503A82-7B37-40AB-92BB-72F69E45E53A}"/>
                  </a:ext>
                </a:extLst>
              </p:cNvPr>
              <p:cNvSpPr/>
              <p:nvPr/>
            </p:nvSpPr>
            <p:spPr>
              <a:xfrm>
                <a:off x="11120378"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7</a:t>
                </a:r>
              </a:p>
            </p:txBody>
          </p:sp>
          <p:sp>
            <p:nvSpPr>
              <p:cNvPr id="146" name="Rectangle 145">
                <a:extLst>
                  <a:ext uri="{FF2B5EF4-FFF2-40B4-BE49-F238E27FC236}">
                    <a16:creationId xmlns:a16="http://schemas.microsoft.com/office/drawing/2014/main" id="{A8C7AF62-DAB1-4D12-8E7D-0D0CE3DF4CBA}"/>
                  </a:ext>
                </a:extLst>
              </p:cNvPr>
              <p:cNvSpPr/>
              <p:nvPr/>
            </p:nvSpPr>
            <p:spPr>
              <a:xfrm>
                <a:off x="11283715"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8</a:t>
                </a:r>
              </a:p>
            </p:txBody>
          </p:sp>
          <p:sp>
            <p:nvSpPr>
              <p:cNvPr id="147" name="Rectangle 146">
                <a:extLst>
                  <a:ext uri="{FF2B5EF4-FFF2-40B4-BE49-F238E27FC236}">
                    <a16:creationId xmlns:a16="http://schemas.microsoft.com/office/drawing/2014/main" id="{648B5893-CB06-47E7-A996-53713E9E1A51}"/>
                  </a:ext>
                </a:extLst>
              </p:cNvPr>
              <p:cNvSpPr/>
              <p:nvPr/>
            </p:nvSpPr>
            <p:spPr>
              <a:xfrm>
                <a:off x="10793704"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9</a:t>
                </a:r>
              </a:p>
            </p:txBody>
          </p:sp>
          <p:sp>
            <p:nvSpPr>
              <p:cNvPr id="148" name="Rectangle 147">
                <a:extLst>
                  <a:ext uri="{FF2B5EF4-FFF2-40B4-BE49-F238E27FC236}">
                    <a16:creationId xmlns:a16="http://schemas.microsoft.com/office/drawing/2014/main" id="{39F7501B-805C-4108-9F6B-12E092AFD135}"/>
                  </a:ext>
                </a:extLst>
              </p:cNvPr>
              <p:cNvSpPr/>
              <p:nvPr/>
            </p:nvSpPr>
            <p:spPr>
              <a:xfrm>
                <a:off x="10957041"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10</a:t>
                </a:r>
              </a:p>
            </p:txBody>
          </p:sp>
          <p:sp>
            <p:nvSpPr>
              <p:cNvPr id="149" name="Rectangle 148">
                <a:extLst>
                  <a:ext uri="{FF2B5EF4-FFF2-40B4-BE49-F238E27FC236}">
                    <a16:creationId xmlns:a16="http://schemas.microsoft.com/office/drawing/2014/main" id="{9F616C14-8E00-49E9-A50E-954FB0DBC30C}"/>
                  </a:ext>
                </a:extLst>
              </p:cNvPr>
              <p:cNvSpPr/>
              <p:nvPr/>
            </p:nvSpPr>
            <p:spPr>
              <a:xfrm>
                <a:off x="11120378"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11</a:t>
                </a:r>
              </a:p>
            </p:txBody>
          </p:sp>
          <p:sp>
            <p:nvSpPr>
              <p:cNvPr id="150" name="Rectangle 149">
                <a:extLst>
                  <a:ext uri="{FF2B5EF4-FFF2-40B4-BE49-F238E27FC236}">
                    <a16:creationId xmlns:a16="http://schemas.microsoft.com/office/drawing/2014/main" id="{A389D3C8-D955-49F1-A57C-24DAF822F3D2}"/>
                  </a:ext>
                </a:extLst>
              </p:cNvPr>
              <p:cNvSpPr/>
              <p:nvPr/>
            </p:nvSpPr>
            <p:spPr>
              <a:xfrm>
                <a:off x="11283715"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EY interstate light"/>
                  </a:rPr>
                  <a:t>12</a:t>
                </a:r>
              </a:p>
            </p:txBody>
          </p:sp>
        </p:grpSp>
        <p:sp>
          <p:nvSpPr>
            <p:cNvPr id="162" name="Rettangolo 7">
              <a:extLst>
                <a:ext uri="{FF2B5EF4-FFF2-40B4-BE49-F238E27FC236}">
                  <a16:creationId xmlns:a16="http://schemas.microsoft.com/office/drawing/2014/main" id="{7AE7516B-4F40-4A03-9E27-D470346BA94B}"/>
                </a:ext>
              </a:extLst>
            </p:cNvPr>
            <p:cNvSpPr/>
            <p:nvPr/>
          </p:nvSpPr>
          <p:spPr>
            <a:xfrm>
              <a:off x="8394120" y="1839691"/>
              <a:ext cx="1439959" cy="361609"/>
            </a:xfrm>
            <a:prstGeom prst="rect">
              <a:avLst/>
            </a:prstGeom>
            <a:noFill/>
            <a:ln w="9525">
              <a:noFill/>
              <a:miter lim="800000"/>
              <a:headEnd/>
              <a:tailEnd/>
            </a:ln>
            <a:effectLst/>
          </p:spPr>
          <p:txBody>
            <a:bodyPr lIns="53972" rIns="53972" anchor="ctr"/>
            <a:lstStyle/>
            <a:p>
              <a:pPr algn="ctr" defTabSz="685457"/>
              <a:r>
                <a:rPr lang="en-US" sz="1400" i="1" u="sng">
                  <a:solidFill>
                    <a:schemeClr val="tx1"/>
                  </a:solidFill>
                  <a:latin typeface="EY interstate light"/>
                </a:rPr>
                <a:t>Key activities</a:t>
              </a:r>
            </a:p>
          </p:txBody>
        </p:sp>
      </p:grpSp>
      <p:grpSp>
        <p:nvGrpSpPr>
          <p:cNvPr id="273" name="Group 272">
            <a:extLst>
              <a:ext uri="{FF2B5EF4-FFF2-40B4-BE49-F238E27FC236}">
                <a16:creationId xmlns:a16="http://schemas.microsoft.com/office/drawing/2014/main" id="{02249F40-7DF8-4A15-A897-54B7DF4C935B}"/>
              </a:ext>
            </a:extLst>
          </p:cNvPr>
          <p:cNvGrpSpPr/>
          <p:nvPr/>
        </p:nvGrpSpPr>
        <p:grpSpPr>
          <a:xfrm>
            <a:off x="5784796" y="3258194"/>
            <a:ext cx="5931151" cy="624369"/>
            <a:chOff x="5784796" y="3258194"/>
            <a:chExt cx="5931151" cy="624369"/>
          </a:xfrm>
        </p:grpSpPr>
        <p:sp>
          <p:nvSpPr>
            <p:cNvPr id="38" name="TextBox 37">
              <a:extLst>
                <a:ext uri="{FF2B5EF4-FFF2-40B4-BE49-F238E27FC236}">
                  <a16:creationId xmlns:a16="http://schemas.microsoft.com/office/drawing/2014/main" id="{81120C66-C104-451E-BF66-7036DE7B84EE}"/>
                </a:ext>
              </a:extLst>
            </p:cNvPr>
            <p:cNvSpPr txBox="1"/>
            <p:nvPr/>
          </p:nvSpPr>
          <p:spPr>
            <a:xfrm>
              <a:off x="7249694" y="3293379"/>
              <a:ext cx="3648653" cy="553998"/>
            </a:xfrm>
            <a:prstGeom prst="rect">
              <a:avLst/>
            </a:prstGeom>
            <a:noFill/>
          </p:spPr>
          <p:txBody>
            <a:bodyPr wrap="square" rtlCol="0">
              <a:spAutoFit/>
            </a:bodyPr>
            <a:lstStyle>
              <a:defPPr>
                <a:defRPr lang="en-US"/>
              </a:defPPr>
              <a:lvl1pPr>
                <a:defRPr sz="1100">
                  <a:latin typeface="EY interstate light"/>
                  <a:cs typeface="Arial" panose="020B0604020202020204" pitchFamily="34" charset="0"/>
                </a:defRPr>
              </a:lvl1pPr>
            </a:lstStyle>
            <a:p>
              <a:r>
                <a:rPr lang="en-US" sz="1000" dirty="0"/>
                <a:t>Identify best platforms/ repositories/ tools utilized/designed in the market; review/design RACI matrix with necessary roles for each organization area</a:t>
              </a:r>
            </a:p>
          </p:txBody>
        </p:sp>
        <p:grpSp>
          <p:nvGrpSpPr>
            <p:cNvPr id="55" name="Group 54">
              <a:extLst>
                <a:ext uri="{FF2B5EF4-FFF2-40B4-BE49-F238E27FC236}">
                  <a16:creationId xmlns:a16="http://schemas.microsoft.com/office/drawing/2014/main" id="{D61625B3-F94B-415C-80E5-2B0D2562EA1A}"/>
                </a:ext>
              </a:extLst>
            </p:cNvPr>
            <p:cNvGrpSpPr/>
            <p:nvPr/>
          </p:nvGrpSpPr>
          <p:grpSpPr>
            <a:xfrm>
              <a:off x="5784796" y="3258194"/>
              <a:ext cx="1990770" cy="624369"/>
              <a:chOff x="2032273" y="1414251"/>
              <a:chExt cx="1990770" cy="624369"/>
            </a:xfrm>
          </p:grpSpPr>
          <p:sp>
            <p:nvSpPr>
              <p:cNvPr id="56" name="Rectangle 55">
                <a:extLst>
                  <a:ext uri="{FF2B5EF4-FFF2-40B4-BE49-F238E27FC236}">
                    <a16:creationId xmlns:a16="http://schemas.microsoft.com/office/drawing/2014/main" id="{B6DBB91B-C891-4699-99FC-BA2402DDEEAD}"/>
                  </a:ext>
                </a:extLst>
              </p:cNvPr>
              <p:cNvSpPr/>
              <p:nvPr/>
            </p:nvSpPr>
            <p:spPr>
              <a:xfrm>
                <a:off x="2032273" y="1784704"/>
                <a:ext cx="1990770" cy="253916"/>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a:latin typeface="EY interstate light"/>
                    <a:cs typeface="Arial" panose="020B0604020202020204" pitchFamily="34" charset="0"/>
                  </a:rPr>
                  <a:t>Safe Agilist</a:t>
                </a:r>
                <a:endParaRPr lang="en-US" sz="1000" dirty="0">
                  <a:latin typeface="EY interstate light"/>
                  <a:cs typeface="Arial" panose="020B0604020202020204" pitchFamily="34" charset="0"/>
                </a:endParaRPr>
              </a:p>
            </p:txBody>
          </p:sp>
          <p:pic>
            <p:nvPicPr>
              <p:cNvPr id="57" name="Graphic 56" descr="User with solid fill">
                <a:extLst>
                  <a:ext uri="{FF2B5EF4-FFF2-40B4-BE49-F238E27FC236}">
                    <a16:creationId xmlns:a16="http://schemas.microsoft.com/office/drawing/2014/main" id="{30B46418-DD31-4A76-9EE7-9B63430C8C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542" y="1414251"/>
                <a:ext cx="412232" cy="412232"/>
              </a:xfrm>
              <a:prstGeom prst="rect">
                <a:avLst/>
              </a:prstGeom>
            </p:spPr>
          </p:pic>
        </p:grpSp>
        <p:cxnSp>
          <p:nvCxnSpPr>
            <p:cNvPr id="88" name="Straight Connector 87">
              <a:extLst>
                <a:ext uri="{FF2B5EF4-FFF2-40B4-BE49-F238E27FC236}">
                  <a16:creationId xmlns:a16="http://schemas.microsoft.com/office/drawing/2014/main" id="{87E853BA-4905-44BC-9B4B-4C367012F650}"/>
                </a:ext>
              </a:extLst>
            </p:cNvPr>
            <p:cNvCxnSpPr>
              <a:cxnSpLocks/>
            </p:cNvCxnSpPr>
            <p:nvPr/>
          </p:nvCxnSpPr>
          <p:spPr>
            <a:xfrm>
              <a:off x="7279974" y="3357595"/>
              <a:ext cx="0" cy="425567"/>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107A4175-8BA3-420E-8C19-0F1C938D9B26}"/>
                </a:ext>
              </a:extLst>
            </p:cNvPr>
            <p:cNvGrpSpPr/>
            <p:nvPr/>
          </p:nvGrpSpPr>
          <p:grpSpPr>
            <a:xfrm>
              <a:off x="11081936" y="3338862"/>
              <a:ext cx="634011" cy="463032"/>
              <a:chOff x="10793704" y="2370476"/>
              <a:chExt cx="634011" cy="463032"/>
            </a:xfrm>
          </p:grpSpPr>
          <p:sp>
            <p:nvSpPr>
              <p:cNvPr id="106" name="Rectangle 105">
                <a:extLst>
                  <a:ext uri="{FF2B5EF4-FFF2-40B4-BE49-F238E27FC236}">
                    <a16:creationId xmlns:a16="http://schemas.microsoft.com/office/drawing/2014/main" id="{E983222F-CF27-4FA4-A00F-AEDC26158318}"/>
                  </a:ext>
                </a:extLst>
              </p:cNvPr>
              <p:cNvSpPr/>
              <p:nvPr/>
            </p:nvSpPr>
            <p:spPr>
              <a:xfrm>
                <a:off x="10793704"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1</a:t>
                </a:r>
              </a:p>
            </p:txBody>
          </p:sp>
          <p:sp>
            <p:nvSpPr>
              <p:cNvPr id="107" name="Rectangle 106">
                <a:extLst>
                  <a:ext uri="{FF2B5EF4-FFF2-40B4-BE49-F238E27FC236}">
                    <a16:creationId xmlns:a16="http://schemas.microsoft.com/office/drawing/2014/main" id="{BB0813FE-BC8C-45E4-B15E-54F6B3D79ACE}"/>
                  </a:ext>
                </a:extLst>
              </p:cNvPr>
              <p:cNvSpPr/>
              <p:nvPr/>
            </p:nvSpPr>
            <p:spPr>
              <a:xfrm>
                <a:off x="10957041"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2</a:t>
                </a:r>
              </a:p>
            </p:txBody>
          </p:sp>
          <p:sp>
            <p:nvSpPr>
              <p:cNvPr id="108" name="Rectangle 107">
                <a:extLst>
                  <a:ext uri="{FF2B5EF4-FFF2-40B4-BE49-F238E27FC236}">
                    <a16:creationId xmlns:a16="http://schemas.microsoft.com/office/drawing/2014/main" id="{5222E5C4-38C1-4158-9578-227D8FF4F10B}"/>
                  </a:ext>
                </a:extLst>
              </p:cNvPr>
              <p:cNvSpPr/>
              <p:nvPr/>
            </p:nvSpPr>
            <p:spPr>
              <a:xfrm>
                <a:off x="11120378"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3</a:t>
                </a:r>
              </a:p>
            </p:txBody>
          </p:sp>
          <p:sp>
            <p:nvSpPr>
              <p:cNvPr id="109" name="Rectangle 108">
                <a:extLst>
                  <a:ext uri="{FF2B5EF4-FFF2-40B4-BE49-F238E27FC236}">
                    <a16:creationId xmlns:a16="http://schemas.microsoft.com/office/drawing/2014/main" id="{63505413-E039-4B7E-B512-38A766C7E42B}"/>
                  </a:ext>
                </a:extLst>
              </p:cNvPr>
              <p:cNvSpPr/>
              <p:nvPr/>
            </p:nvSpPr>
            <p:spPr>
              <a:xfrm>
                <a:off x="11283715"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4</a:t>
                </a:r>
              </a:p>
            </p:txBody>
          </p:sp>
          <p:sp>
            <p:nvSpPr>
              <p:cNvPr id="110" name="Rectangle 109">
                <a:extLst>
                  <a:ext uri="{FF2B5EF4-FFF2-40B4-BE49-F238E27FC236}">
                    <a16:creationId xmlns:a16="http://schemas.microsoft.com/office/drawing/2014/main" id="{2576D29A-2CE4-4F63-9919-1BDB0190DC9A}"/>
                  </a:ext>
                </a:extLst>
              </p:cNvPr>
              <p:cNvSpPr/>
              <p:nvPr/>
            </p:nvSpPr>
            <p:spPr>
              <a:xfrm>
                <a:off x="10793704"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5</a:t>
                </a:r>
              </a:p>
            </p:txBody>
          </p:sp>
          <p:sp>
            <p:nvSpPr>
              <p:cNvPr id="111" name="Rectangle 110">
                <a:extLst>
                  <a:ext uri="{FF2B5EF4-FFF2-40B4-BE49-F238E27FC236}">
                    <a16:creationId xmlns:a16="http://schemas.microsoft.com/office/drawing/2014/main" id="{C4A117BF-A2BF-4182-8C4F-6CF32CDB21EA}"/>
                  </a:ext>
                </a:extLst>
              </p:cNvPr>
              <p:cNvSpPr/>
              <p:nvPr/>
            </p:nvSpPr>
            <p:spPr>
              <a:xfrm>
                <a:off x="10957041"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6</a:t>
                </a:r>
              </a:p>
            </p:txBody>
          </p:sp>
          <p:sp>
            <p:nvSpPr>
              <p:cNvPr id="112" name="Rectangle 111">
                <a:extLst>
                  <a:ext uri="{FF2B5EF4-FFF2-40B4-BE49-F238E27FC236}">
                    <a16:creationId xmlns:a16="http://schemas.microsoft.com/office/drawing/2014/main" id="{EFDE6BF7-EF26-45F1-B96E-4AE24B9270D9}"/>
                  </a:ext>
                </a:extLst>
              </p:cNvPr>
              <p:cNvSpPr/>
              <p:nvPr/>
            </p:nvSpPr>
            <p:spPr>
              <a:xfrm>
                <a:off x="11120378"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7</a:t>
                </a:r>
              </a:p>
            </p:txBody>
          </p:sp>
          <p:sp>
            <p:nvSpPr>
              <p:cNvPr id="113" name="Rectangle 112">
                <a:extLst>
                  <a:ext uri="{FF2B5EF4-FFF2-40B4-BE49-F238E27FC236}">
                    <a16:creationId xmlns:a16="http://schemas.microsoft.com/office/drawing/2014/main" id="{2CB7185F-063E-4184-9455-0B751DF3F42B}"/>
                  </a:ext>
                </a:extLst>
              </p:cNvPr>
              <p:cNvSpPr/>
              <p:nvPr/>
            </p:nvSpPr>
            <p:spPr>
              <a:xfrm>
                <a:off x="11283715"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8</a:t>
                </a:r>
              </a:p>
            </p:txBody>
          </p:sp>
          <p:sp>
            <p:nvSpPr>
              <p:cNvPr id="114" name="Rectangle 113">
                <a:extLst>
                  <a:ext uri="{FF2B5EF4-FFF2-40B4-BE49-F238E27FC236}">
                    <a16:creationId xmlns:a16="http://schemas.microsoft.com/office/drawing/2014/main" id="{24C5240C-C41F-4787-800A-C7EE4B43BC83}"/>
                  </a:ext>
                </a:extLst>
              </p:cNvPr>
              <p:cNvSpPr/>
              <p:nvPr/>
            </p:nvSpPr>
            <p:spPr>
              <a:xfrm>
                <a:off x="10793704"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9</a:t>
                </a:r>
              </a:p>
            </p:txBody>
          </p:sp>
          <p:sp>
            <p:nvSpPr>
              <p:cNvPr id="121" name="Rectangle 120">
                <a:extLst>
                  <a:ext uri="{FF2B5EF4-FFF2-40B4-BE49-F238E27FC236}">
                    <a16:creationId xmlns:a16="http://schemas.microsoft.com/office/drawing/2014/main" id="{F7E2A70B-4DB8-4FC2-940D-3542FC0D3C5A}"/>
                  </a:ext>
                </a:extLst>
              </p:cNvPr>
              <p:cNvSpPr/>
              <p:nvPr/>
            </p:nvSpPr>
            <p:spPr>
              <a:xfrm>
                <a:off x="10957041"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10</a:t>
                </a:r>
              </a:p>
            </p:txBody>
          </p:sp>
          <p:sp>
            <p:nvSpPr>
              <p:cNvPr id="122" name="Rectangle 121">
                <a:extLst>
                  <a:ext uri="{FF2B5EF4-FFF2-40B4-BE49-F238E27FC236}">
                    <a16:creationId xmlns:a16="http://schemas.microsoft.com/office/drawing/2014/main" id="{CE11975E-BDEE-4439-93A6-FE4836259223}"/>
                  </a:ext>
                </a:extLst>
              </p:cNvPr>
              <p:cNvSpPr/>
              <p:nvPr/>
            </p:nvSpPr>
            <p:spPr>
              <a:xfrm>
                <a:off x="11120378"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11</a:t>
                </a:r>
              </a:p>
            </p:txBody>
          </p:sp>
          <p:sp>
            <p:nvSpPr>
              <p:cNvPr id="123" name="Rectangle 122">
                <a:extLst>
                  <a:ext uri="{FF2B5EF4-FFF2-40B4-BE49-F238E27FC236}">
                    <a16:creationId xmlns:a16="http://schemas.microsoft.com/office/drawing/2014/main" id="{5F9A6912-792B-44FF-84A6-DB86C59A929A}"/>
                  </a:ext>
                </a:extLst>
              </p:cNvPr>
              <p:cNvSpPr/>
              <p:nvPr/>
            </p:nvSpPr>
            <p:spPr>
              <a:xfrm>
                <a:off x="11283715"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12</a:t>
                </a:r>
              </a:p>
            </p:txBody>
          </p:sp>
        </p:grpSp>
      </p:grpSp>
      <p:grpSp>
        <p:nvGrpSpPr>
          <p:cNvPr id="272" name="Group 271">
            <a:extLst>
              <a:ext uri="{FF2B5EF4-FFF2-40B4-BE49-F238E27FC236}">
                <a16:creationId xmlns:a16="http://schemas.microsoft.com/office/drawing/2014/main" id="{6024E8D0-BADF-4CA6-B220-B0AEFFDB5223}"/>
              </a:ext>
            </a:extLst>
          </p:cNvPr>
          <p:cNvGrpSpPr/>
          <p:nvPr/>
        </p:nvGrpSpPr>
        <p:grpSpPr>
          <a:xfrm>
            <a:off x="5784796" y="3844632"/>
            <a:ext cx="5931151" cy="616674"/>
            <a:chOff x="5784796" y="3844632"/>
            <a:chExt cx="5931151" cy="616674"/>
          </a:xfrm>
        </p:grpSpPr>
        <p:grpSp>
          <p:nvGrpSpPr>
            <p:cNvPr id="39" name="Group 38">
              <a:extLst>
                <a:ext uri="{FF2B5EF4-FFF2-40B4-BE49-F238E27FC236}">
                  <a16:creationId xmlns:a16="http://schemas.microsoft.com/office/drawing/2014/main" id="{57A08935-5134-487F-A7FD-FC982D7EA7ED}"/>
                </a:ext>
              </a:extLst>
            </p:cNvPr>
            <p:cNvGrpSpPr/>
            <p:nvPr/>
          </p:nvGrpSpPr>
          <p:grpSpPr>
            <a:xfrm>
              <a:off x="5784796" y="3844632"/>
              <a:ext cx="1990770" cy="616674"/>
              <a:chOff x="2032273" y="1414251"/>
              <a:chExt cx="1990770" cy="616674"/>
            </a:xfrm>
          </p:grpSpPr>
          <p:sp>
            <p:nvSpPr>
              <p:cNvPr id="52" name="Rectangle 51">
                <a:extLst>
                  <a:ext uri="{FF2B5EF4-FFF2-40B4-BE49-F238E27FC236}">
                    <a16:creationId xmlns:a16="http://schemas.microsoft.com/office/drawing/2014/main" id="{EA494E2D-8B6F-40A8-B873-40CE8153714B}"/>
                  </a:ext>
                </a:extLst>
              </p:cNvPr>
              <p:cNvSpPr/>
              <p:nvPr/>
            </p:nvSpPr>
            <p:spPr>
              <a:xfrm>
                <a:off x="2032273" y="1784704"/>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Agile Coach</a:t>
                </a:r>
              </a:p>
            </p:txBody>
          </p:sp>
          <p:pic>
            <p:nvPicPr>
              <p:cNvPr id="53" name="Graphic 52" descr="User with solid fill">
                <a:extLst>
                  <a:ext uri="{FF2B5EF4-FFF2-40B4-BE49-F238E27FC236}">
                    <a16:creationId xmlns:a16="http://schemas.microsoft.com/office/drawing/2014/main" id="{8DE2B1B0-9B16-49CC-9B66-548D95734B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542" y="1414251"/>
                <a:ext cx="412232" cy="412232"/>
              </a:xfrm>
              <a:prstGeom prst="rect">
                <a:avLst/>
              </a:prstGeom>
            </p:spPr>
          </p:pic>
        </p:grpSp>
        <p:sp>
          <p:nvSpPr>
            <p:cNvPr id="72" name="TextBox 71">
              <a:extLst>
                <a:ext uri="{FF2B5EF4-FFF2-40B4-BE49-F238E27FC236}">
                  <a16:creationId xmlns:a16="http://schemas.microsoft.com/office/drawing/2014/main" id="{75CECC93-73FD-4036-A8B1-C6514675563F}"/>
                </a:ext>
              </a:extLst>
            </p:cNvPr>
            <p:cNvSpPr txBox="1"/>
            <p:nvPr/>
          </p:nvSpPr>
          <p:spPr>
            <a:xfrm>
              <a:off x="7249694" y="3952914"/>
              <a:ext cx="3648653" cy="400110"/>
            </a:xfrm>
            <a:prstGeom prst="rect">
              <a:avLst/>
            </a:prstGeom>
            <a:noFill/>
          </p:spPr>
          <p:txBody>
            <a:bodyPr wrap="square" rtlCol="0">
              <a:spAutoFit/>
            </a:bodyPr>
            <a:lstStyle>
              <a:defPPr>
                <a:defRPr lang="en-US"/>
              </a:defPPr>
              <a:lvl1pPr>
                <a:defRPr sz="1100">
                  <a:latin typeface="EY interstate light"/>
                  <a:cs typeface="Arial" panose="020B0604020202020204" pitchFamily="34" charset="0"/>
                </a:defRPr>
              </a:lvl1pPr>
            </a:lstStyle>
            <a:p>
              <a:r>
                <a:rPr lang="en-US" sz="1000" dirty="0"/>
                <a:t>Assess and define skills/knowledge gaps, and setup ad hoc training plans throughout the organization</a:t>
              </a:r>
            </a:p>
          </p:txBody>
        </p:sp>
        <p:cxnSp>
          <p:nvCxnSpPr>
            <p:cNvPr id="90" name="Straight Connector 89">
              <a:extLst>
                <a:ext uri="{FF2B5EF4-FFF2-40B4-BE49-F238E27FC236}">
                  <a16:creationId xmlns:a16="http://schemas.microsoft.com/office/drawing/2014/main" id="{6E0391AD-48A8-4AE7-8EE2-A9255B439246}"/>
                </a:ext>
              </a:extLst>
            </p:cNvPr>
            <p:cNvCxnSpPr>
              <a:cxnSpLocks/>
            </p:cNvCxnSpPr>
            <p:nvPr/>
          </p:nvCxnSpPr>
          <p:spPr>
            <a:xfrm>
              <a:off x="7279974" y="3940186"/>
              <a:ext cx="0" cy="425567"/>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0202B792-A638-4CC5-885A-8C19936BF1D7}"/>
                </a:ext>
              </a:extLst>
            </p:cNvPr>
            <p:cNvGrpSpPr/>
            <p:nvPr/>
          </p:nvGrpSpPr>
          <p:grpSpPr>
            <a:xfrm>
              <a:off x="11081936" y="3921453"/>
              <a:ext cx="634011" cy="463032"/>
              <a:chOff x="10793704" y="2370476"/>
              <a:chExt cx="634011" cy="463032"/>
            </a:xfrm>
          </p:grpSpPr>
          <p:sp>
            <p:nvSpPr>
              <p:cNvPr id="132" name="Rectangle 131">
                <a:extLst>
                  <a:ext uri="{FF2B5EF4-FFF2-40B4-BE49-F238E27FC236}">
                    <a16:creationId xmlns:a16="http://schemas.microsoft.com/office/drawing/2014/main" id="{1A4A8873-4072-4788-BDBB-71971CA61299}"/>
                  </a:ext>
                </a:extLst>
              </p:cNvPr>
              <p:cNvSpPr/>
              <p:nvPr/>
            </p:nvSpPr>
            <p:spPr>
              <a:xfrm>
                <a:off x="10793704"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a:t>
                </a:r>
              </a:p>
            </p:txBody>
          </p:sp>
          <p:sp>
            <p:nvSpPr>
              <p:cNvPr id="137" name="Rectangle 136">
                <a:extLst>
                  <a:ext uri="{FF2B5EF4-FFF2-40B4-BE49-F238E27FC236}">
                    <a16:creationId xmlns:a16="http://schemas.microsoft.com/office/drawing/2014/main" id="{C4EE7585-03F1-418B-9EF5-322E30BE2E11}"/>
                  </a:ext>
                </a:extLst>
              </p:cNvPr>
              <p:cNvSpPr/>
              <p:nvPr/>
            </p:nvSpPr>
            <p:spPr>
              <a:xfrm>
                <a:off x="10957041"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2</a:t>
                </a:r>
              </a:p>
            </p:txBody>
          </p:sp>
          <p:sp>
            <p:nvSpPr>
              <p:cNvPr id="138" name="Rectangle 137">
                <a:extLst>
                  <a:ext uri="{FF2B5EF4-FFF2-40B4-BE49-F238E27FC236}">
                    <a16:creationId xmlns:a16="http://schemas.microsoft.com/office/drawing/2014/main" id="{4A7AE117-F433-4D48-BF04-5E1CE188CD32}"/>
                  </a:ext>
                </a:extLst>
              </p:cNvPr>
              <p:cNvSpPr/>
              <p:nvPr/>
            </p:nvSpPr>
            <p:spPr>
              <a:xfrm>
                <a:off x="11120378"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3</a:t>
                </a:r>
              </a:p>
            </p:txBody>
          </p:sp>
          <p:sp>
            <p:nvSpPr>
              <p:cNvPr id="139" name="Rectangle 138">
                <a:extLst>
                  <a:ext uri="{FF2B5EF4-FFF2-40B4-BE49-F238E27FC236}">
                    <a16:creationId xmlns:a16="http://schemas.microsoft.com/office/drawing/2014/main" id="{AF50E440-5A52-467F-9DDF-439BCEA473E9}"/>
                  </a:ext>
                </a:extLst>
              </p:cNvPr>
              <p:cNvSpPr/>
              <p:nvPr/>
            </p:nvSpPr>
            <p:spPr>
              <a:xfrm>
                <a:off x="11283715"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4</a:t>
                </a:r>
              </a:p>
            </p:txBody>
          </p:sp>
          <p:sp>
            <p:nvSpPr>
              <p:cNvPr id="140" name="Rectangle 139">
                <a:extLst>
                  <a:ext uri="{FF2B5EF4-FFF2-40B4-BE49-F238E27FC236}">
                    <a16:creationId xmlns:a16="http://schemas.microsoft.com/office/drawing/2014/main" id="{3EF0731A-557B-4BE0-86E2-50C3110B9691}"/>
                  </a:ext>
                </a:extLst>
              </p:cNvPr>
              <p:cNvSpPr/>
              <p:nvPr/>
            </p:nvSpPr>
            <p:spPr>
              <a:xfrm>
                <a:off x="10793704"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5</a:t>
                </a:r>
              </a:p>
            </p:txBody>
          </p:sp>
          <p:sp>
            <p:nvSpPr>
              <p:cNvPr id="141" name="Rectangle 140">
                <a:extLst>
                  <a:ext uri="{FF2B5EF4-FFF2-40B4-BE49-F238E27FC236}">
                    <a16:creationId xmlns:a16="http://schemas.microsoft.com/office/drawing/2014/main" id="{F8E94091-61D0-4851-A596-3EAE629BBF0C}"/>
                  </a:ext>
                </a:extLst>
              </p:cNvPr>
              <p:cNvSpPr/>
              <p:nvPr/>
            </p:nvSpPr>
            <p:spPr>
              <a:xfrm>
                <a:off x="10957041"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6</a:t>
                </a:r>
              </a:p>
            </p:txBody>
          </p:sp>
          <p:sp>
            <p:nvSpPr>
              <p:cNvPr id="142" name="Rectangle 141">
                <a:extLst>
                  <a:ext uri="{FF2B5EF4-FFF2-40B4-BE49-F238E27FC236}">
                    <a16:creationId xmlns:a16="http://schemas.microsoft.com/office/drawing/2014/main" id="{48CCE2AA-5095-411F-89E3-DB30271765F8}"/>
                  </a:ext>
                </a:extLst>
              </p:cNvPr>
              <p:cNvSpPr/>
              <p:nvPr/>
            </p:nvSpPr>
            <p:spPr>
              <a:xfrm>
                <a:off x="11120378"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7</a:t>
                </a:r>
              </a:p>
            </p:txBody>
          </p:sp>
          <p:sp>
            <p:nvSpPr>
              <p:cNvPr id="151" name="Rectangle 150">
                <a:extLst>
                  <a:ext uri="{FF2B5EF4-FFF2-40B4-BE49-F238E27FC236}">
                    <a16:creationId xmlns:a16="http://schemas.microsoft.com/office/drawing/2014/main" id="{399E0681-7C94-43E0-90AC-9239B805206C}"/>
                  </a:ext>
                </a:extLst>
              </p:cNvPr>
              <p:cNvSpPr/>
              <p:nvPr/>
            </p:nvSpPr>
            <p:spPr>
              <a:xfrm>
                <a:off x="11283715"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8</a:t>
                </a:r>
              </a:p>
            </p:txBody>
          </p:sp>
          <p:sp>
            <p:nvSpPr>
              <p:cNvPr id="152" name="Rectangle 151">
                <a:extLst>
                  <a:ext uri="{FF2B5EF4-FFF2-40B4-BE49-F238E27FC236}">
                    <a16:creationId xmlns:a16="http://schemas.microsoft.com/office/drawing/2014/main" id="{4EFD9B91-9484-4AD0-AC44-3D3C9F032C71}"/>
                  </a:ext>
                </a:extLst>
              </p:cNvPr>
              <p:cNvSpPr/>
              <p:nvPr/>
            </p:nvSpPr>
            <p:spPr>
              <a:xfrm>
                <a:off x="10793704"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9</a:t>
                </a:r>
              </a:p>
            </p:txBody>
          </p:sp>
          <p:sp>
            <p:nvSpPr>
              <p:cNvPr id="153" name="Rectangle 152">
                <a:extLst>
                  <a:ext uri="{FF2B5EF4-FFF2-40B4-BE49-F238E27FC236}">
                    <a16:creationId xmlns:a16="http://schemas.microsoft.com/office/drawing/2014/main" id="{A4FE251B-11CC-46C0-87AF-6F2CFEB6FD9D}"/>
                  </a:ext>
                </a:extLst>
              </p:cNvPr>
              <p:cNvSpPr/>
              <p:nvPr/>
            </p:nvSpPr>
            <p:spPr>
              <a:xfrm>
                <a:off x="10957041"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10</a:t>
                </a:r>
              </a:p>
            </p:txBody>
          </p:sp>
          <p:sp>
            <p:nvSpPr>
              <p:cNvPr id="156" name="Rectangle 155">
                <a:extLst>
                  <a:ext uri="{FF2B5EF4-FFF2-40B4-BE49-F238E27FC236}">
                    <a16:creationId xmlns:a16="http://schemas.microsoft.com/office/drawing/2014/main" id="{85CAD639-6980-4B29-B48C-47A1A13D74B3}"/>
                  </a:ext>
                </a:extLst>
              </p:cNvPr>
              <p:cNvSpPr/>
              <p:nvPr/>
            </p:nvSpPr>
            <p:spPr>
              <a:xfrm>
                <a:off x="11120378"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11</a:t>
                </a:r>
              </a:p>
            </p:txBody>
          </p:sp>
          <p:sp>
            <p:nvSpPr>
              <p:cNvPr id="157" name="Rectangle 156">
                <a:extLst>
                  <a:ext uri="{FF2B5EF4-FFF2-40B4-BE49-F238E27FC236}">
                    <a16:creationId xmlns:a16="http://schemas.microsoft.com/office/drawing/2014/main" id="{287A01BC-1076-4E0D-AB8E-E60035813144}"/>
                  </a:ext>
                </a:extLst>
              </p:cNvPr>
              <p:cNvSpPr/>
              <p:nvPr/>
            </p:nvSpPr>
            <p:spPr>
              <a:xfrm>
                <a:off x="11283715"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12</a:t>
                </a:r>
              </a:p>
            </p:txBody>
          </p:sp>
        </p:grpSp>
      </p:grpSp>
      <p:grpSp>
        <p:nvGrpSpPr>
          <p:cNvPr id="271" name="Group 270">
            <a:extLst>
              <a:ext uri="{FF2B5EF4-FFF2-40B4-BE49-F238E27FC236}">
                <a16:creationId xmlns:a16="http://schemas.microsoft.com/office/drawing/2014/main" id="{94D756C0-4DEA-4C07-B84B-D68BE632941F}"/>
              </a:ext>
            </a:extLst>
          </p:cNvPr>
          <p:cNvGrpSpPr/>
          <p:nvPr/>
        </p:nvGrpSpPr>
        <p:grpSpPr>
          <a:xfrm>
            <a:off x="5784796" y="4423375"/>
            <a:ext cx="5931151" cy="616674"/>
            <a:chOff x="5784796" y="4423375"/>
            <a:chExt cx="5931151" cy="616674"/>
          </a:xfrm>
        </p:grpSpPr>
        <p:grpSp>
          <p:nvGrpSpPr>
            <p:cNvPr id="73" name="Group 72">
              <a:extLst>
                <a:ext uri="{FF2B5EF4-FFF2-40B4-BE49-F238E27FC236}">
                  <a16:creationId xmlns:a16="http://schemas.microsoft.com/office/drawing/2014/main" id="{46D1AFD4-A429-418C-957E-566748E10540}"/>
                </a:ext>
              </a:extLst>
            </p:cNvPr>
            <p:cNvGrpSpPr/>
            <p:nvPr/>
          </p:nvGrpSpPr>
          <p:grpSpPr>
            <a:xfrm>
              <a:off x="5784796" y="4423375"/>
              <a:ext cx="1990770" cy="616674"/>
              <a:chOff x="2039893" y="1414251"/>
              <a:chExt cx="1990770" cy="616674"/>
            </a:xfrm>
          </p:grpSpPr>
          <p:sp>
            <p:nvSpPr>
              <p:cNvPr id="74" name="Rectangle 73">
                <a:extLst>
                  <a:ext uri="{FF2B5EF4-FFF2-40B4-BE49-F238E27FC236}">
                    <a16:creationId xmlns:a16="http://schemas.microsoft.com/office/drawing/2014/main" id="{DBDC3FBC-A542-4B2E-9629-F8001E2DD3C3}"/>
                  </a:ext>
                </a:extLst>
              </p:cNvPr>
              <p:cNvSpPr/>
              <p:nvPr/>
            </p:nvSpPr>
            <p:spPr>
              <a:xfrm>
                <a:off x="2039893" y="1784704"/>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DevOps SME</a:t>
                </a:r>
              </a:p>
            </p:txBody>
          </p:sp>
          <p:pic>
            <p:nvPicPr>
              <p:cNvPr id="75" name="Graphic 74" descr="User with solid fill">
                <a:extLst>
                  <a:ext uri="{FF2B5EF4-FFF2-40B4-BE49-F238E27FC236}">
                    <a16:creationId xmlns:a16="http://schemas.microsoft.com/office/drawing/2014/main" id="{E31D908B-6229-4885-8635-1B164D2BD4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9162" y="1414251"/>
                <a:ext cx="412232" cy="412232"/>
              </a:xfrm>
              <a:prstGeom prst="rect">
                <a:avLst/>
              </a:prstGeom>
            </p:spPr>
          </p:pic>
        </p:grpSp>
        <p:sp>
          <p:nvSpPr>
            <p:cNvPr id="79" name="TextBox 78">
              <a:extLst>
                <a:ext uri="{FF2B5EF4-FFF2-40B4-BE49-F238E27FC236}">
                  <a16:creationId xmlns:a16="http://schemas.microsoft.com/office/drawing/2014/main" id="{3B164E4F-1FF0-471E-AAD2-78A9181929FF}"/>
                </a:ext>
              </a:extLst>
            </p:cNvPr>
            <p:cNvSpPr txBox="1"/>
            <p:nvPr/>
          </p:nvSpPr>
          <p:spPr>
            <a:xfrm>
              <a:off x="7249694" y="4454713"/>
              <a:ext cx="3648653" cy="553998"/>
            </a:xfrm>
            <a:prstGeom prst="rect">
              <a:avLst/>
            </a:prstGeom>
            <a:noFill/>
          </p:spPr>
          <p:txBody>
            <a:bodyPr wrap="square" rtlCol="0">
              <a:spAutoFit/>
            </a:bodyPr>
            <a:lstStyle>
              <a:defPPr>
                <a:defRPr lang="en-US"/>
              </a:defPPr>
              <a:lvl1pPr>
                <a:defRPr sz="1100">
                  <a:latin typeface="EY interstate light"/>
                  <a:cs typeface="Arial" panose="020B0604020202020204" pitchFamily="34" charset="0"/>
                </a:defRPr>
              </a:lvl1pPr>
            </a:lstStyle>
            <a:p>
              <a:r>
                <a:rPr lang="en-US" sz="1000" dirty="0"/>
                <a:t>Design and implement </a:t>
              </a:r>
              <a:r>
                <a:rPr lang="en-US" sz="1000" dirty="0" err="1"/>
                <a:t>CompanyA</a:t>
              </a:r>
              <a:r>
                <a:rPr lang="en-US" sz="1000" dirty="0"/>
                <a:t> DevOps pipeline configuration including automation and E2E software development process management</a:t>
              </a:r>
            </a:p>
          </p:txBody>
        </p:sp>
        <p:cxnSp>
          <p:nvCxnSpPr>
            <p:cNvPr id="92" name="Straight Connector 91">
              <a:extLst>
                <a:ext uri="{FF2B5EF4-FFF2-40B4-BE49-F238E27FC236}">
                  <a16:creationId xmlns:a16="http://schemas.microsoft.com/office/drawing/2014/main" id="{FAD1307D-6632-47A7-9A51-A0FDB4E39A2A}"/>
                </a:ext>
              </a:extLst>
            </p:cNvPr>
            <p:cNvCxnSpPr>
              <a:cxnSpLocks/>
            </p:cNvCxnSpPr>
            <p:nvPr/>
          </p:nvCxnSpPr>
          <p:spPr>
            <a:xfrm>
              <a:off x="7279974" y="4534169"/>
              <a:ext cx="0" cy="425567"/>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AEDF283F-A86B-4E15-874E-C2CEE7D58429}"/>
                </a:ext>
              </a:extLst>
            </p:cNvPr>
            <p:cNvGrpSpPr/>
            <p:nvPr/>
          </p:nvGrpSpPr>
          <p:grpSpPr>
            <a:xfrm>
              <a:off x="11081936" y="4500196"/>
              <a:ext cx="634011" cy="463032"/>
              <a:chOff x="10793704" y="2370476"/>
              <a:chExt cx="634011" cy="463032"/>
            </a:xfrm>
          </p:grpSpPr>
          <p:sp>
            <p:nvSpPr>
              <p:cNvPr id="163" name="Rectangle 162">
                <a:extLst>
                  <a:ext uri="{FF2B5EF4-FFF2-40B4-BE49-F238E27FC236}">
                    <a16:creationId xmlns:a16="http://schemas.microsoft.com/office/drawing/2014/main" id="{EB5D3C0E-9085-4E3F-9255-E5ED69F50C66}"/>
                  </a:ext>
                </a:extLst>
              </p:cNvPr>
              <p:cNvSpPr/>
              <p:nvPr/>
            </p:nvSpPr>
            <p:spPr>
              <a:xfrm>
                <a:off x="10793704"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a:t>
                </a:r>
              </a:p>
            </p:txBody>
          </p:sp>
          <p:sp>
            <p:nvSpPr>
              <p:cNvPr id="164" name="Rectangle 163">
                <a:extLst>
                  <a:ext uri="{FF2B5EF4-FFF2-40B4-BE49-F238E27FC236}">
                    <a16:creationId xmlns:a16="http://schemas.microsoft.com/office/drawing/2014/main" id="{7BB750B9-A434-48FA-AB5E-89154CBBDB88}"/>
                  </a:ext>
                </a:extLst>
              </p:cNvPr>
              <p:cNvSpPr/>
              <p:nvPr/>
            </p:nvSpPr>
            <p:spPr>
              <a:xfrm>
                <a:off x="10957041"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2</a:t>
                </a:r>
              </a:p>
            </p:txBody>
          </p:sp>
          <p:sp>
            <p:nvSpPr>
              <p:cNvPr id="165" name="Rectangle 164">
                <a:extLst>
                  <a:ext uri="{FF2B5EF4-FFF2-40B4-BE49-F238E27FC236}">
                    <a16:creationId xmlns:a16="http://schemas.microsoft.com/office/drawing/2014/main" id="{DAB3F058-1364-4FFD-8EBE-06AD8965977A}"/>
                  </a:ext>
                </a:extLst>
              </p:cNvPr>
              <p:cNvSpPr/>
              <p:nvPr/>
            </p:nvSpPr>
            <p:spPr>
              <a:xfrm>
                <a:off x="11120378"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3</a:t>
                </a:r>
              </a:p>
            </p:txBody>
          </p:sp>
          <p:sp>
            <p:nvSpPr>
              <p:cNvPr id="166" name="Rectangle 165">
                <a:extLst>
                  <a:ext uri="{FF2B5EF4-FFF2-40B4-BE49-F238E27FC236}">
                    <a16:creationId xmlns:a16="http://schemas.microsoft.com/office/drawing/2014/main" id="{BC2F7894-4D3D-4683-BF6D-B1A111249009}"/>
                  </a:ext>
                </a:extLst>
              </p:cNvPr>
              <p:cNvSpPr/>
              <p:nvPr/>
            </p:nvSpPr>
            <p:spPr>
              <a:xfrm>
                <a:off x="11283715"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4</a:t>
                </a:r>
              </a:p>
            </p:txBody>
          </p:sp>
          <p:sp>
            <p:nvSpPr>
              <p:cNvPr id="167" name="Rectangle 166">
                <a:extLst>
                  <a:ext uri="{FF2B5EF4-FFF2-40B4-BE49-F238E27FC236}">
                    <a16:creationId xmlns:a16="http://schemas.microsoft.com/office/drawing/2014/main" id="{EA117BDC-3009-47F9-857B-2D95DEF0744A}"/>
                  </a:ext>
                </a:extLst>
              </p:cNvPr>
              <p:cNvSpPr/>
              <p:nvPr/>
            </p:nvSpPr>
            <p:spPr>
              <a:xfrm>
                <a:off x="10793704"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5</a:t>
                </a:r>
              </a:p>
            </p:txBody>
          </p:sp>
          <p:sp>
            <p:nvSpPr>
              <p:cNvPr id="168" name="Rectangle 167">
                <a:extLst>
                  <a:ext uri="{FF2B5EF4-FFF2-40B4-BE49-F238E27FC236}">
                    <a16:creationId xmlns:a16="http://schemas.microsoft.com/office/drawing/2014/main" id="{B299DB80-93A9-4928-8002-A5104A109E19}"/>
                  </a:ext>
                </a:extLst>
              </p:cNvPr>
              <p:cNvSpPr/>
              <p:nvPr/>
            </p:nvSpPr>
            <p:spPr>
              <a:xfrm>
                <a:off x="10957041"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6</a:t>
                </a:r>
              </a:p>
            </p:txBody>
          </p:sp>
          <p:sp>
            <p:nvSpPr>
              <p:cNvPr id="169" name="Rectangle 168">
                <a:extLst>
                  <a:ext uri="{FF2B5EF4-FFF2-40B4-BE49-F238E27FC236}">
                    <a16:creationId xmlns:a16="http://schemas.microsoft.com/office/drawing/2014/main" id="{94F0C44E-EF4A-4BB9-A799-F831207D18A3}"/>
                  </a:ext>
                </a:extLst>
              </p:cNvPr>
              <p:cNvSpPr/>
              <p:nvPr/>
            </p:nvSpPr>
            <p:spPr>
              <a:xfrm>
                <a:off x="11120378"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7</a:t>
                </a:r>
              </a:p>
            </p:txBody>
          </p:sp>
          <p:sp>
            <p:nvSpPr>
              <p:cNvPr id="170" name="Rectangle 169">
                <a:extLst>
                  <a:ext uri="{FF2B5EF4-FFF2-40B4-BE49-F238E27FC236}">
                    <a16:creationId xmlns:a16="http://schemas.microsoft.com/office/drawing/2014/main" id="{CF54DC5B-142E-4A78-B084-5FBAB59F6289}"/>
                  </a:ext>
                </a:extLst>
              </p:cNvPr>
              <p:cNvSpPr/>
              <p:nvPr/>
            </p:nvSpPr>
            <p:spPr>
              <a:xfrm>
                <a:off x="11283715"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8</a:t>
                </a:r>
              </a:p>
            </p:txBody>
          </p:sp>
          <p:sp>
            <p:nvSpPr>
              <p:cNvPr id="171" name="Rectangle 170">
                <a:extLst>
                  <a:ext uri="{FF2B5EF4-FFF2-40B4-BE49-F238E27FC236}">
                    <a16:creationId xmlns:a16="http://schemas.microsoft.com/office/drawing/2014/main" id="{BB706D4B-544E-4F2A-B315-A15EE98ABF7B}"/>
                  </a:ext>
                </a:extLst>
              </p:cNvPr>
              <p:cNvSpPr/>
              <p:nvPr/>
            </p:nvSpPr>
            <p:spPr>
              <a:xfrm>
                <a:off x="10793704"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9</a:t>
                </a:r>
              </a:p>
            </p:txBody>
          </p:sp>
          <p:sp>
            <p:nvSpPr>
              <p:cNvPr id="172" name="Rectangle 171">
                <a:extLst>
                  <a:ext uri="{FF2B5EF4-FFF2-40B4-BE49-F238E27FC236}">
                    <a16:creationId xmlns:a16="http://schemas.microsoft.com/office/drawing/2014/main" id="{CF2CD61E-A7B5-48BC-A1BF-ABE28D64D044}"/>
                  </a:ext>
                </a:extLst>
              </p:cNvPr>
              <p:cNvSpPr/>
              <p:nvPr/>
            </p:nvSpPr>
            <p:spPr>
              <a:xfrm>
                <a:off x="10957041"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10</a:t>
                </a:r>
              </a:p>
            </p:txBody>
          </p:sp>
          <p:sp>
            <p:nvSpPr>
              <p:cNvPr id="173" name="Rectangle 172">
                <a:extLst>
                  <a:ext uri="{FF2B5EF4-FFF2-40B4-BE49-F238E27FC236}">
                    <a16:creationId xmlns:a16="http://schemas.microsoft.com/office/drawing/2014/main" id="{E58D9DE5-F314-43E1-B5D3-14F067A06384}"/>
                  </a:ext>
                </a:extLst>
              </p:cNvPr>
              <p:cNvSpPr/>
              <p:nvPr/>
            </p:nvSpPr>
            <p:spPr>
              <a:xfrm>
                <a:off x="11120378"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11</a:t>
                </a:r>
              </a:p>
            </p:txBody>
          </p:sp>
          <p:sp>
            <p:nvSpPr>
              <p:cNvPr id="174" name="Rectangle 173">
                <a:extLst>
                  <a:ext uri="{FF2B5EF4-FFF2-40B4-BE49-F238E27FC236}">
                    <a16:creationId xmlns:a16="http://schemas.microsoft.com/office/drawing/2014/main" id="{7A14DC76-44F3-458B-AAFE-C4AD28D1675E}"/>
                  </a:ext>
                </a:extLst>
              </p:cNvPr>
              <p:cNvSpPr/>
              <p:nvPr/>
            </p:nvSpPr>
            <p:spPr>
              <a:xfrm>
                <a:off x="11283715"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12</a:t>
                </a:r>
              </a:p>
            </p:txBody>
          </p:sp>
        </p:grpSp>
      </p:grpSp>
      <p:grpSp>
        <p:nvGrpSpPr>
          <p:cNvPr id="270" name="Group 269">
            <a:extLst>
              <a:ext uri="{FF2B5EF4-FFF2-40B4-BE49-F238E27FC236}">
                <a16:creationId xmlns:a16="http://schemas.microsoft.com/office/drawing/2014/main" id="{28FCA43E-F0EB-4C52-833A-90EE88FF3A58}"/>
              </a:ext>
            </a:extLst>
          </p:cNvPr>
          <p:cNvGrpSpPr/>
          <p:nvPr/>
        </p:nvGrpSpPr>
        <p:grpSpPr>
          <a:xfrm>
            <a:off x="5784796" y="5002118"/>
            <a:ext cx="5931151" cy="616674"/>
            <a:chOff x="5784796" y="5002118"/>
            <a:chExt cx="5931151" cy="616674"/>
          </a:xfrm>
        </p:grpSpPr>
        <p:grpSp>
          <p:nvGrpSpPr>
            <p:cNvPr id="7" name="Group 6">
              <a:extLst>
                <a:ext uri="{FF2B5EF4-FFF2-40B4-BE49-F238E27FC236}">
                  <a16:creationId xmlns:a16="http://schemas.microsoft.com/office/drawing/2014/main" id="{A87B7CAF-C2E6-4C5E-BEC8-42E740106956}"/>
                </a:ext>
              </a:extLst>
            </p:cNvPr>
            <p:cNvGrpSpPr/>
            <p:nvPr/>
          </p:nvGrpSpPr>
          <p:grpSpPr>
            <a:xfrm>
              <a:off x="5784796" y="5002118"/>
              <a:ext cx="1990770" cy="616674"/>
              <a:chOff x="5794957" y="5002118"/>
              <a:chExt cx="1990770" cy="616674"/>
            </a:xfrm>
          </p:grpSpPr>
          <p:sp>
            <p:nvSpPr>
              <p:cNvPr id="81" name="Rectangle 80">
                <a:extLst>
                  <a:ext uri="{FF2B5EF4-FFF2-40B4-BE49-F238E27FC236}">
                    <a16:creationId xmlns:a16="http://schemas.microsoft.com/office/drawing/2014/main" id="{2FECF83E-B924-4A1D-88C8-4C29DECBC197}"/>
                  </a:ext>
                </a:extLst>
              </p:cNvPr>
              <p:cNvSpPr/>
              <p:nvPr/>
            </p:nvSpPr>
            <p:spPr>
              <a:xfrm>
                <a:off x="5794957" y="5372571"/>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Test Expert</a:t>
                </a:r>
              </a:p>
            </p:txBody>
          </p:sp>
          <p:pic>
            <p:nvPicPr>
              <p:cNvPr id="82" name="Graphic 81" descr="User with solid fill">
                <a:extLst>
                  <a:ext uri="{FF2B5EF4-FFF2-40B4-BE49-F238E27FC236}">
                    <a16:creationId xmlns:a16="http://schemas.microsoft.com/office/drawing/2014/main" id="{47876EE6-3DA5-42C3-9094-5882E6EE97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4226" y="5002118"/>
                <a:ext cx="412232" cy="412232"/>
              </a:xfrm>
              <a:prstGeom prst="rect">
                <a:avLst/>
              </a:prstGeom>
            </p:spPr>
          </p:pic>
        </p:grpSp>
        <p:sp>
          <p:nvSpPr>
            <p:cNvPr id="86" name="TextBox 85">
              <a:extLst>
                <a:ext uri="{FF2B5EF4-FFF2-40B4-BE49-F238E27FC236}">
                  <a16:creationId xmlns:a16="http://schemas.microsoft.com/office/drawing/2014/main" id="{5A3FFFA1-954F-4100-9292-9547D378C8F8}"/>
                </a:ext>
              </a:extLst>
            </p:cNvPr>
            <p:cNvSpPr txBox="1"/>
            <p:nvPr/>
          </p:nvSpPr>
          <p:spPr>
            <a:xfrm>
              <a:off x="7249694" y="5033456"/>
              <a:ext cx="3648653" cy="553998"/>
            </a:xfrm>
            <a:prstGeom prst="rect">
              <a:avLst/>
            </a:prstGeom>
            <a:noFill/>
          </p:spPr>
          <p:txBody>
            <a:bodyPr wrap="square" rtlCol="0">
              <a:spAutoFit/>
            </a:bodyPr>
            <a:lstStyle>
              <a:defPPr>
                <a:defRPr lang="en-US"/>
              </a:defPPr>
              <a:lvl1pPr>
                <a:defRPr sz="1100">
                  <a:latin typeface="EY interstate light"/>
                  <a:cs typeface="Arial" panose="020B0604020202020204" pitchFamily="34" charset="0"/>
                </a:defRPr>
              </a:lvl1pPr>
            </a:lstStyle>
            <a:p>
              <a:r>
                <a:rPr lang="en-US" sz="1000" dirty="0"/>
                <a:t>Support </a:t>
              </a:r>
              <a:r>
                <a:rPr lang="en-US" sz="1000" dirty="0" err="1"/>
                <a:t>CompanyA</a:t>
              </a:r>
              <a:r>
                <a:rPr lang="en-US" sz="1000" dirty="0"/>
                <a:t> to</a:t>
              </a:r>
              <a:r>
                <a:rPr lang="en-US" sz="1000" kern="1200" noProof="0" dirty="0">
                  <a:solidFill>
                    <a:sysClr val="windowText" lastClr="000000"/>
                  </a:solidFill>
                  <a:latin typeface="EYInterstate Light"/>
                  <a:ea typeface="+mn-ea"/>
                  <a:cs typeface="+mn-cs"/>
                </a:rPr>
                <a:t> </a:t>
              </a:r>
              <a:r>
                <a:rPr lang="en-US" sz="1000" dirty="0"/>
                <a:t>set up a portfolio-based test automation strategy adopting a risk-based test approach tailored on </a:t>
              </a:r>
              <a:r>
                <a:rPr lang="en-US" sz="1000" dirty="0" err="1"/>
                <a:t>CompanyA</a:t>
              </a:r>
              <a:r>
                <a:rPr lang="en-US" sz="1000" dirty="0"/>
                <a:t> specific needs</a:t>
              </a:r>
            </a:p>
          </p:txBody>
        </p:sp>
        <p:cxnSp>
          <p:nvCxnSpPr>
            <p:cNvPr id="93" name="Straight Connector 92">
              <a:extLst>
                <a:ext uri="{FF2B5EF4-FFF2-40B4-BE49-F238E27FC236}">
                  <a16:creationId xmlns:a16="http://schemas.microsoft.com/office/drawing/2014/main" id="{C151AFD9-8372-402B-A21F-4790ACA6DF88}"/>
                </a:ext>
              </a:extLst>
            </p:cNvPr>
            <p:cNvCxnSpPr>
              <a:cxnSpLocks/>
            </p:cNvCxnSpPr>
            <p:nvPr/>
          </p:nvCxnSpPr>
          <p:spPr>
            <a:xfrm>
              <a:off x="7279974" y="5097672"/>
              <a:ext cx="0" cy="425567"/>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557FB36-1F58-4953-B87A-06B14D72F4F4}"/>
                </a:ext>
              </a:extLst>
            </p:cNvPr>
            <p:cNvGrpSpPr/>
            <p:nvPr/>
          </p:nvGrpSpPr>
          <p:grpSpPr>
            <a:xfrm>
              <a:off x="11081936" y="5078939"/>
              <a:ext cx="634011" cy="463032"/>
              <a:chOff x="11081936" y="5078939"/>
              <a:chExt cx="634011" cy="463032"/>
            </a:xfrm>
          </p:grpSpPr>
          <p:sp>
            <p:nvSpPr>
              <p:cNvPr id="176" name="Rectangle 175">
                <a:extLst>
                  <a:ext uri="{FF2B5EF4-FFF2-40B4-BE49-F238E27FC236}">
                    <a16:creationId xmlns:a16="http://schemas.microsoft.com/office/drawing/2014/main" id="{0CE22BB1-42FA-44AB-B0B8-34F6419815FD}"/>
                  </a:ext>
                </a:extLst>
              </p:cNvPr>
              <p:cNvSpPr/>
              <p:nvPr/>
            </p:nvSpPr>
            <p:spPr>
              <a:xfrm>
                <a:off x="11081936" y="5078939"/>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a:t>
                </a:r>
              </a:p>
            </p:txBody>
          </p:sp>
          <p:sp>
            <p:nvSpPr>
              <p:cNvPr id="177" name="Rectangle 176">
                <a:extLst>
                  <a:ext uri="{FF2B5EF4-FFF2-40B4-BE49-F238E27FC236}">
                    <a16:creationId xmlns:a16="http://schemas.microsoft.com/office/drawing/2014/main" id="{D904E63E-8694-4A0A-B9E6-F87B24C29B2C}"/>
                  </a:ext>
                </a:extLst>
              </p:cNvPr>
              <p:cNvSpPr/>
              <p:nvPr/>
            </p:nvSpPr>
            <p:spPr>
              <a:xfrm>
                <a:off x="11245273" y="5078939"/>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2</a:t>
                </a:r>
              </a:p>
            </p:txBody>
          </p:sp>
          <p:sp>
            <p:nvSpPr>
              <p:cNvPr id="178" name="Rectangle 177">
                <a:extLst>
                  <a:ext uri="{FF2B5EF4-FFF2-40B4-BE49-F238E27FC236}">
                    <a16:creationId xmlns:a16="http://schemas.microsoft.com/office/drawing/2014/main" id="{9F01E2C8-8BFA-44B4-A516-44EE1E2A2AF6}"/>
                  </a:ext>
                </a:extLst>
              </p:cNvPr>
              <p:cNvSpPr/>
              <p:nvPr/>
            </p:nvSpPr>
            <p:spPr>
              <a:xfrm>
                <a:off x="11408610" y="5078939"/>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3</a:t>
                </a:r>
              </a:p>
            </p:txBody>
          </p:sp>
          <p:sp>
            <p:nvSpPr>
              <p:cNvPr id="179" name="Rectangle 178">
                <a:extLst>
                  <a:ext uri="{FF2B5EF4-FFF2-40B4-BE49-F238E27FC236}">
                    <a16:creationId xmlns:a16="http://schemas.microsoft.com/office/drawing/2014/main" id="{9D5DE126-DF15-4BC3-838A-24A6E2420953}"/>
                  </a:ext>
                </a:extLst>
              </p:cNvPr>
              <p:cNvSpPr/>
              <p:nvPr/>
            </p:nvSpPr>
            <p:spPr>
              <a:xfrm>
                <a:off x="11571947" y="5078939"/>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4</a:t>
                </a:r>
              </a:p>
            </p:txBody>
          </p:sp>
          <p:sp>
            <p:nvSpPr>
              <p:cNvPr id="180" name="Rectangle 179">
                <a:extLst>
                  <a:ext uri="{FF2B5EF4-FFF2-40B4-BE49-F238E27FC236}">
                    <a16:creationId xmlns:a16="http://schemas.microsoft.com/office/drawing/2014/main" id="{4570DFF1-BA10-43D4-B431-DC69F0248D10}"/>
                  </a:ext>
                </a:extLst>
              </p:cNvPr>
              <p:cNvSpPr/>
              <p:nvPr/>
            </p:nvSpPr>
            <p:spPr>
              <a:xfrm>
                <a:off x="11081936" y="5238455"/>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5</a:t>
                </a:r>
              </a:p>
            </p:txBody>
          </p:sp>
          <p:sp>
            <p:nvSpPr>
              <p:cNvPr id="181" name="Rectangle 180">
                <a:extLst>
                  <a:ext uri="{FF2B5EF4-FFF2-40B4-BE49-F238E27FC236}">
                    <a16:creationId xmlns:a16="http://schemas.microsoft.com/office/drawing/2014/main" id="{75248A91-A8C5-44EA-A253-324B7F2F6219}"/>
                  </a:ext>
                </a:extLst>
              </p:cNvPr>
              <p:cNvSpPr/>
              <p:nvPr/>
            </p:nvSpPr>
            <p:spPr>
              <a:xfrm>
                <a:off x="11245273" y="5238455"/>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6</a:t>
                </a:r>
              </a:p>
            </p:txBody>
          </p:sp>
          <p:sp>
            <p:nvSpPr>
              <p:cNvPr id="182" name="Rectangle 181">
                <a:extLst>
                  <a:ext uri="{FF2B5EF4-FFF2-40B4-BE49-F238E27FC236}">
                    <a16:creationId xmlns:a16="http://schemas.microsoft.com/office/drawing/2014/main" id="{05A1F1D6-07F1-44D1-81AA-260E814B9398}"/>
                  </a:ext>
                </a:extLst>
              </p:cNvPr>
              <p:cNvSpPr/>
              <p:nvPr/>
            </p:nvSpPr>
            <p:spPr>
              <a:xfrm>
                <a:off x="11408610" y="5238455"/>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7</a:t>
                </a:r>
              </a:p>
            </p:txBody>
          </p:sp>
          <p:sp>
            <p:nvSpPr>
              <p:cNvPr id="183" name="Rectangle 182">
                <a:extLst>
                  <a:ext uri="{FF2B5EF4-FFF2-40B4-BE49-F238E27FC236}">
                    <a16:creationId xmlns:a16="http://schemas.microsoft.com/office/drawing/2014/main" id="{A082DC3E-C337-4A9E-9450-45E2E2C040CF}"/>
                  </a:ext>
                </a:extLst>
              </p:cNvPr>
              <p:cNvSpPr/>
              <p:nvPr/>
            </p:nvSpPr>
            <p:spPr>
              <a:xfrm>
                <a:off x="11571947" y="5238455"/>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8</a:t>
                </a:r>
              </a:p>
            </p:txBody>
          </p:sp>
          <p:sp>
            <p:nvSpPr>
              <p:cNvPr id="184" name="Rectangle 183">
                <a:extLst>
                  <a:ext uri="{FF2B5EF4-FFF2-40B4-BE49-F238E27FC236}">
                    <a16:creationId xmlns:a16="http://schemas.microsoft.com/office/drawing/2014/main" id="{242A8C19-D876-4D07-B6D6-926080F35F50}"/>
                  </a:ext>
                </a:extLst>
              </p:cNvPr>
              <p:cNvSpPr/>
              <p:nvPr/>
            </p:nvSpPr>
            <p:spPr>
              <a:xfrm>
                <a:off x="11081936" y="5397971"/>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9</a:t>
                </a:r>
              </a:p>
            </p:txBody>
          </p:sp>
          <p:sp>
            <p:nvSpPr>
              <p:cNvPr id="185" name="Rectangle 184">
                <a:extLst>
                  <a:ext uri="{FF2B5EF4-FFF2-40B4-BE49-F238E27FC236}">
                    <a16:creationId xmlns:a16="http://schemas.microsoft.com/office/drawing/2014/main" id="{394E96F8-C7AB-4B98-AE8B-818C382F3B0A}"/>
                  </a:ext>
                </a:extLst>
              </p:cNvPr>
              <p:cNvSpPr/>
              <p:nvPr/>
            </p:nvSpPr>
            <p:spPr>
              <a:xfrm>
                <a:off x="11245273" y="5397971"/>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10</a:t>
                </a:r>
              </a:p>
            </p:txBody>
          </p:sp>
          <p:sp>
            <p:nvSpPr>
              <p:cNvPr id="186" name="Rectangle 185">
                <a:extLst>
                  <a:ext uri="{FF2B5EF4-FFF2-40B4-BE49-F238E27FC236}">
                    <a16:creationId xmlns:a16="http://schemas.microsoft.com/office/drawing/2014/main" id="{A6F9267E-7296-45DA-A8D0-AE9584748A5C}"/>
                  </a:ext>
                </a:extLst>
              </p:cNvPr>
              <p:cNvSpPr/>
              <p:nvPr/>
            </p:nvSpPr>
            <p:spPr>
              <a:xfrm>
                <a:off x="11408610" y="5397971"/>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11</a:t>
                </a:r>
              </a:p>
            </p:txBody>
          </p:sp>
          <p:sp>
            <p:nvSpPr>
              <p:cNvPr id="187" name="Rectangle 186">
                <a:extLst>
                  <a:ext uri="{FF2B5EF4-FFF2-40B4-BE49-F238E27FC236}">
                    <a16:creationId xmlns:a16="http://schemas.microsoft.com/office/drawing/2014/main" id="{E8961A49-D2C6-4B33-82DD-51758BBBACB8}"/>
                  </a:ext>
                </a:extLst>
              </p:cNvPr>
              <p:cNvSpPr/>
              <p:nvPr/>
            </p:nvSpPr>
            <p:spPr>
              <a:xfrm>
                <a:off x="11571947" y="5397971"/>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12</a:t>
                </a:r>
              </a:p>
            </p:txBody>
          </p:sp>
        </p:grpSp>
      </p:grpSp>
      <p:grpSp>
        <p:nvGrpSpPr>
          <p:cNvPr id="274" name="Group 273">
            <a:extLst>
              <a:ext uri="{FF2B5EF4-FFF2-40B4-BE49-F238E27FC236}">
                <a16:creationId xmlns:a16="http://schemas.microsoft.com/office/drawing/2014/main" id="{A873706A-4219-4821-9F07-97547DEF371D}"/>
              </a:ext>
            </a:extLst>
          </p:cNvPr>
          <p:cNvGrpSpPr/>
          <p:nvPr/>
        </p:nvGrpSpPr>
        <p:grpSpPr>
          <a:xfrm>
            <a:off x="5784796" y="2679451"/>
            <a:ext cx="5931151" cy="616674"/>
            <a:chOff x="5784796" y="2679451"/>
            <a:chExt cx="5931151" cy="616674"/>
          </a:xfrm>
        </p:grpSpPr>
        <p:grpSp>
          <p:nvGrpSpPr>
            <p:cNvPr id="154" name="Group 153">
              <a:extLst>
                <a:ext uri="{FF2B5EF4-FFF2-40B4-BE49-F238E27FC236}">
                  <a16:creationId xmlns:a16="http://schemas.microsoft.com/office/drawing/2014/main" id="{CFE6A81D-47CD-4D62-86A5-9CC4EE98FEA7}"/>
                </a:ext>
              </a:extLst>
            </p:cNvPr>
            <p:cNvGrpSpPr/>
            <p:nvPr/>
          </p:nvGrpSpPr>
          <p:grpSpPr>
            <a:xfrm>
              <a:off x="5784796" y="2679451"/>
              <a:ext cx="1990770" cy="616674"/>
              <a:chOff x="3169898" y="2045882"/>
              <a:chExt cx="1990770" cy="616674"/>
            </a:xfrm>
          </p:grpSpPr>
          <p:sp>
            <p:nvSpPr>
              <p:cNvPr id="155" name="Rectangle 154">
                <a:extLst>
                  <a:ext uri="{FF2B5EF4-FFF2-40B4-BE49-F238E27FC236}">
                    <a16:creationId xmlns:a16="http://schemas.microsoft.com/office/drawing/2014/main" id="{0D5746F5-B268-43F7-A642-1E70605407B9}"/>
                  </a:ext>
                </a:extLst>
              </p:cNvPr>
              <p:cNvSpPr/>
              <p:nvPr/>
            </p:nvSpPr>
            <p:spPr>
              <a:xfrm>
                <a:off x="3169898" y="2416335"/>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Consultant</a:t>
                </a:r>
              </a:p>
            </p:txBody>
          </p:sp>
          <p:pic>
            <p:nvPicPr>
              <p:cNvPr id="159" name="Graphic 158" descr="User with solid fill">
                <a:extLst>
                  <a:ext uri="{FF2B5EF4-FFF2-40B4-BE49-F238E27FC236}">
                    <a16:creationId xmlns:a16="http://schemas.microsoft.com/office/drawing/2014/main" id="{1A6ECF16-53D6-4E30-A6B4-0953CA8CF3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9167" y="2045882"/>
                <a:ext cx="412232" cy="412232"/>
              </a:xfrm>
              <a:prstGeom prst="rect">
                <a:avLst/>
              </a:prstGeom>
            </p:spPr>
          </p:pic>
        </p:grpSp>
        <p:sp>
          <p:nvSpPr>
            <p:cNvPr id="160" name="TextBox 159">
              <a:extLst>
                <a:ext uri="{FF2B5EF4-FFF2-40B4-BE49-F238E27FC236}">
                  <a16:creationId xmlns:a16="http://schemas.microsoft.com/office/drawing/2014/main" id="{57A59480-EBDE-4C34-9932-F359A02B2CDB}"/>
                </a:ext>
              </a:extLst>
            </p:cNvPr>
            <p:cNvSpPr txBox="1"/>
            <p:nvPr/>
          </p:nvSpPr>
          <p:spPr>
            <a:xfrm>
              <a:off x="7249694" y="2787733"/>
              <a:ext cx="3648653" cy="400110"/>
            </a:xfrm>
            <a:prstGeom prst="rect">
              <a:avLst/>
            </a:prstGeom>
            <a:noFill/>
          </p:spPr>
          <p:txBody>
            <a:bodyPr wrap="square" rtlCol="0">
              <a:spAutoFit/>
            </a:bodyPr>
            <a:lstStyle/>
            <a:p>
              <a:r>
                <a:rPr lang="en-US" sz="1000" dirty="0">
                  <a:latin typeface="EY interstate light"/>
                  <a:cs typeface="Arial" panose="020B0604020202020204" pitchFamily="34" charset="0"/>
                </a:rPr>
                <a:t>Follow activities execution, support </a:t>
              </a:r>
              <a:r>
                <a:rPr lang="en-US" sz="1000" dirty="0" err="1">
                  <a:latin typeface="EY interstate light"/>
                  <a:cs typeface="Arial" panose="020B0604020202020204" pitchFamily="34" charset="0"/>
                </a:rPr>
                <a:t>CompanyA</a:t>
              </a:r>
              <a:r>
                <a:rPr lang="en-US" sz="1000" dirty="0">
                  <a:latin typeface="EY interstate light"/>
                  <a:cs typeface="Arial" panose="020B0604020202020204" pitchFamily="34" charset="0"/>
                </a:rPr>
                <a:t> and PM in daily activities and meetings organization and governance</a:t>
              </a:r>
            </a:p>
          </p:txBody>
        </p:sp>
        <p:cxnSp>
          <p:nvCxnSpPr>
            <p:cNvPr id="161" name="Straight Connector 160">
              <a:extLst>
                <a:ext uri="{FF2B5EF4-FFF2-40B4-BE49-F238E27FC236}">
                  <a16:creationId xmlns:a16="http://schemas.microsoft.com/office/drawing/2014/main" id="{B1AE8E25-AD5A-4D63-BBEC-43504ABB13FE}"/>
                </a:ext>
              </a:extLst>
            </p:cNvPr>
            <p:cNvCxnSpPr>
              <a:cxnSpLocks/>
            </p:cNvCxnSpPr>
            <p:nvPr/>
          </p:nvCxnSpPr>
          <p:spPr>
            <a:xfrm>
              <a:off x="7279974" y="2775005"/>
              <a:ext cx="0" cy="425567"/>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8F78A82E-F373-47BA-B356-23061AF02A14}"/>
                </a:ext>
              </a:extLst>
            </p:cNvPr>
            <p:cNvGrpSpPr/>
            <p:nvPr/>
          </p:nvGrpSpPr>
          <p:grpSpPr>
            <a:xfrm>
              <a:off x="11081936" y="2756272"/>
              <a:ext cx="634011" cy="463032"/>
              <a:chOff x="10793704" y="2370476"/>
              <a:chExt cx="634011" cy="463032"/>
            </a:xfrm>
          </p:grpSpPr>
          <p:sp>
            <p:nvSpPr>
              <p:cNvPr id="189" name="Rectangle 188">
                <a:extLst>
                  <a:ext uri="{FF2B5EF4-FFF2-40B4-BE49-F238E27FC236}">
                    <a16:creationId xmlns:a16="http://schemas.microsoft.com/office/drawing/2014/main" id="{C80F9D10-5C5C-41BD-81A2-754746589651}"/>
                  </a:ext>
                </a:extLst>
              </p:cNvPr>
              <p:cNvSpPr/>
              <p:nvPr/>
            </p:nvSpPr>
            <p:spPr>
              <a:xfrm>
                <a:off x="10793704"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1</a:t>
                </a:r>
              </a:p>
            </p:txBody>
          </p:sp>
          <p:sp>
            <p:nvSpPr>
              <p:cNvPr id="190" name="Rectangle 189">
                <a:extLst>
                  <a:ext uri="{FF2B5EF4-FFF2-40B4-BE49-F238E27FC236}">
                    <a16:creationId xmlns:a16="http://schemas.microsoft.com/office/drawing/2014/main" id="{8A6432EB-9F03-4D68-B638-4D2074DD9F73}"/>
                  </a:ext>
                </a:extLst>
              </p:cNvPr>
              <p:cNvSpPr/>
              <p:nvPr/>
            </p:nvSpPr>
            <p:spPr>
              <a:xfrm>
                <a:off x="10957041"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2</a:t>
                </a:r>
              </a:p>
            </p:txBody>
          </p:sp>
          <p:sp>
            <p:nvSpPr>
              <p:cNvPr id="191" name="Rectangle 190">
                <a:extLst>
                  <a:ext uri="{FF2B5EF4-FFF2-40B4-BE49-F238E27FC236}">
                    <a16:creationId xmlns:a16="http://schemas.microsoft.com/office/drawing/2014/main" id="{DD263D18-48E5-418B-9458-FA9088B8108F}"/>
                  </a:ext>
                </a:extLst>
              </p:cNvPr>
              <p:cNvSpPr/>
              <p:nvPr/>
            </p:nvSpPr>
            <p:spPr>
              <a:xfrm>
                <a:off x="11120378"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3</a:t>
                </a:r>
              </a:p>
            </p:txBody>
          </p:sp>
          <p:sp>
            <p:nvSpPr>
              <p:cNvPr id="192" name="Rectangle 191">
                <a:extLst>
                  <a:ext uri="{FF2B5EF4-FFF2-40B4-BE49-F238E27FC236}">
                    <a16:creationId xmlns:a16="http://schemas.microsoft.com/office/drawing/2014/main" id="{6547F1AF-08EA-4860-88CB-64761D98A92C}"/>
                  </a:ext>
                </a:extLst>
              </p:cNvPr>
              <p:cNvSpPr/>
              <p:nvPr/>
            </p:nvSpPr>
            <p:spPr>
              <a:xfrm>
                <a:off x="11283715"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4</a:t>
                </a:r>
              </a:p>
            </p:txBody>
          </p:sp>
          <p:sp>
            <p:nvSpPr>
              <p:cNvPr id="193" name="Rectangle 192">
                <a:extLst>
                  <a:ext uri="{FF2B5EF4-FFF2-40B4-BE49-F238E27FC236}">
                    <a16:creationId xmlns:a16="http://schemas.microsoft.com/office/drawing/2014/main" id="{461A2DD3-16D1-44FC-8E41-FA0BF8481AB8}"/>
                  </a:ext>
                </a:extLst>
              </p:cNvPr>
              <p:cNvSpPr/>
              <p:nvPr/>
            </p:nvSpPr>
            <p:spPr>
              <a:xfrm>
                <a:off x="10793704"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5</a:t>
                </a:r>
              </a:p>
            </p:txBody>
          </p:sp>
          <p:sp>
            <p:nvSpPr>
              <p:cNvPr id="194" name="Rectangle 193">
                <a:extLst>
                  <a:ext uri="{FF2B5EF4-FFF2-40B4-BE49-F238E27FC236}">
                    <a16:creationId xmlns:a16="http://schemas.microsoft.com/office/drawing/2014/main" id="{B4EBBAC6-DA21-4534-ADF3-F30404E622F8}"/>
                  </a:ext>
                </a:extLst>
              </p:cNvPr>
              <p:cNvSpPr/>
              <p:nvPr/>
            </p:nvSpPr>
            <p:spPr>
              <a:xfrm>
                <a:off x="10957041"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6</a:t>
                </a:r>
              </a:p>
            </p:txBody>
          </p:sp>
          <p:sp>
            <p:nvSpPr>
              <p:cNvPr id="195" name="Rectangle 194">
                <a:extLst>
                  <a:ext uri="{FF2B5EF4-FFF2-40B4-BE49-F238E27FC236}">
                    <a16:creationId xmlns:a16="http://schemas.microsoft.com/office/drawing/2014/main" id="{E4A819F5-8EC7-4994-815F-93C422EA541B}"/>
                  </a:ext>
                </a:extLst>
              </p:cNvPr>
              <p:cNvSpPr/>
              <p:nvPr/>
            </p:nvSpPr>
            <p:spPr>
              <a:xfrm>
                <a:off x="11120378"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7</a:t>
                </a:r>
              </a:p>
            </p:txBody>
          </p:sp>
          <p:sp>
            <p:nvSpPr>
              <p:cNvPr id="196" name="Rectangle 195">
                <a:extLst>
                  <a:ext uri="{FF2B5EF4-FFF2-40B4-BE49-F238E27FC236}">
                    <a16:creationId xmlns:a16="http://schemas.microsoft.com/office/drawing/2014/main" id="{3F3741E4-FC13-4DBB-A581-472704BC74E5}"/>
                  </a:ext>
                </a:extLst>
              </p:cNvPr>
              <p:cNvSpPr/>
              <p:nvPr/>
            </p:nvSpPr>
            <p:spPr>
              <a:xfrm>
                <a:off x="11283715"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8</a:t>
                </a:r>
              </a:p>
            </p:txBody>
          </p:sp>
          <p:sp>
            <p:nvSpPr>
              <p:cNvPr id="197" name="Rectangle 196">
                <a:extLst>
                  <a:ext uri="{FF2B5EF4-FFF2-40B4-BE49-F238E27FC236}">
                    <a16:creationId xmlns:a16="http://schemas.microsoft.com/office/drawing/2014/main" id="{3A828930-F455-4A02-904F-E53FCAFA802A}"/>
                  </a:ext>
                </a:extLst>
              </p:cNvPr>
              <p:cNvSpPr/>
              <p:nvPr/>
            </p:nvSpPr>
            <p:spPr>
              <a:xfrm>
                <a:off x="10793704"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9</a:t>
                </a:r>
              </a:p>
            </p:txBody>
          </p:sp>
          <p:sp>
            <p:nvSpPr>
              <p:cNvPr id="198" name="Rectangle 197">
                <a:extLst>
                  <a:ext uri="{FF2B5EF4-FFF2-40B4-BE49-F238E27FC236}">
                    <a16:creationId xmlns:a16="http://schemas.microsoft.com/office/drawing/2014/main" id="{FA98D97E-DB6B-4E29-9C7D-5CF7446A96A4}"/>
                  </a:ext>
                </a:extLst>
              </p:cNvPr>
              <p:cNvSpPr/>
              <p:nvPr/>
            </p:nvSpPr>
            <p:spPr>
              <a:xfrm>
                <a:off x="10957041"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10</a:t>
                </a:r>
              </a:p>
            </p:txBody>
          </p:sp>
          <p:sp>
            <p:nvSpPr>
              <p:cNvPr id="199" name="Rectangle 198">
                <a:extLst>
                  <a:ext uri="{FF2B5EF4-FFF2-40B4-BE49-F238E27FC236}">
                    <a16:creationId xmlns:a16="http://schemas.microsoft.com/office/drawing/2014/main" id="{353EF547-2ECF-4566-B286-02E8831933C5}"/>
                  </a:ext>
                </a:extLst>
              </p:cNvPr>
              <p:cNvSpPr/>
              <p:nvPr/>
            </p:nvSpPr>
            <p:spPr>
              <a:xfrm>
                <a:off x="11120378"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11</a:t>
                </a:r>
              </a:p>
            </p:txBody>
          </p:sp>
          <p:sp>
            <p:nvSpPr>
              <p:cNvPr id="200" name="Rectangle 199">
                <a:extLst>
                  <a:ext uri="{FF2B5EF4-FFF2-40B4-BE49-F238E27FC236}">
                    <a16:creationId xmlns:a16="http://schemas.microsoft.com/office/drawing/2014/main" id="{F73026DE-0C8D-4EED-BD53-49C7DBFE1077}"/>
                  </a:ext>
                </a:extLst>
              </p:cNvPr>
              <p:cNvSpPr/>
              <p:nvPr/>
            </p:nvSpPr>
            <p:spPr>
              <a:xfrm>
                <a:off x="11283715"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12</a:t>
                </a:r>
              </a:p>
            </p:txBody>
          </p:sp>
        </p:grpSp>
      </p:grpSp>
      <p:grpSp>
        <p:nvGrpSpPr>
          <p:cNvPr id="269" name="Group 268">
            <a:extLst>
              <a:ext uri="{FF2B5EF4-FFF2-40B4-BE49-F238E27FC236}">
                <a16:creationId xmlns:a16="http://schemas.microsoft.com/office/drawing/2014/main" id="{CD4DE411-C8FF-4E90-B261-50DA41EC6A8F}"/>
              </a:ext>
            </a:extLst>
          </p:cNvPr>
          <p:cNvGrpSpPr/>
          <p:nvPr/>
        </p:nvGrpSpPr>
        <p:grpSpPr>
          <a:xfrm>
            <a:off x="5784796" y="5580863"/>
            <a:ext cx="5931151" cy="616674"/>
            <a:chOff x="5784796" y="5580863"/>
            <a:chExt cx="5931151" cy="616674"/>
          </a:xfrm>
        </p:grpSpPr>
        <p:grpSp>
          <p:nvGrpSpPr>
            <p:cNvPr id="201" name="Group 200">
              <a:extLst>
                <a:ext uri="{FF2B5EF4-FFF2-40B4-BE49-F238E27FC236}">
                  <a16:creationId xmlns:a16="http://schemas.microsoft.com/office/drawing/2014/main" id="{F16D4085-DA16-4732-8AEE-B034A131175B}"/>
                </a:ext>
              </a:extLst>
            </p:cNvPr>
            <p:cNvGrpSpPr/>
            <p:nvPr/>
          </p:nvGrpSpPr>
          <p:grpSpPr>
            <a:xfrm>
              <a:off x="5784796" y="5580863"/>
              <a:ext cx="1990770" cy="616674"/>
              <a:chOff x="3169898" y="2045882"/>
              <a:chExt cx="1990770" cy="616674"/>
            </a:xfrm>
          </p:grpSpPr>
          <p:sp>
            <p:nvSpPr>
              <p:cNvPr id="202" name="Rectangle 201">
                <a:extLst>
                  <a:ext uri="{FF2B5EF4-FFF2-40B4-BE49-F238E27FC236}">
                    <a16:creationId xmlns:a16="http://schemas.microsoft.com/office/drawing/2014/main" id="{18C21F6B-435E-4833-9E5B-14C3C454D615}"/>
                  </a:ext>
                </a:extLst>
              </p:cNvPr>
              <p:cNvSpPr/>
              <p:nvPr/>
            </p:nvSpPr>
            <p:spPr>
              <a:xfrm>
                <a:off x="3169898" y="2416335"/>
                <a:ext cx="1990770" cy="246221"/>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Senior Architect</a:t>
                </a:r>
              </a:p>
            </p:txBody>
          </p:sp>
          <p:pic>
            <p:nvPicPr>
              <p:cNvPr id="203" name="Graphic 202" descr="User with solid fill">
                <a:extLst>
                  <a:ext uri="{FF2B5EF4-FFF2-40B4-BE49-F238E27FC236}">
                    <a16:creationId xmlns:a16="http://schemas.microsoft.com/office/drawing/2014/main" id="{C0049B9A-3300-42A1-A787-276BD7803F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9167" y="2045882"/>
                <a:ext cx="412232" cy="412232"/>
              </a:xfrm>
              <a:prstGeom prst="rect">
                <a:avLst/>
              </a:prstGeom>
            </p:spPr>
          </p:pic>
        </p:grpSp>
        <p:sp>
          <p:nvSpPr>
            <p:cNvPr id="204" name="TextBox 203">
              <a:extLst>
                <a:ext uri="{FF2B5EF4-FFF2-40B4-BE49-F238E27FC236}">
                  <a16:creationId xmlns:a16="http://schemas.microsoft.com/office/drawing/2014/main" id="{BB306319-F18C-4F12-A8DA-DE9D5F517711}"/>
                </a:ext>
              </a:extLst>
            </p:cNvPr>
            <p:cNvSpPr txBox="1"/>
            <p:nvPr/>
          </p:nvSpPr>
          <p:spPr>
            <a:xfrm>
              <a:off x="7249694" y="5630422"/>
              <a:ext cx="3648653" cy="553998"/>
            </a:xfrm>
            <a:prstGeom prst="rect">
              <a:avLst/>
            </a:prstGeom>
            <a:noFill/>
          </p:spPr>
          <p:txBody>
            <a:bodyPr wrap="square" rtlCol="0">
              <a:spAutoFit/>
            </a:bodyPr>
            <a:lstStyle>
              <a:defPPr>
                <a:defRPr lang="en-US"/>
              </a:defPPr>
              <a:lvl1pPr>
                <a:defRPr sz="1100">
                  <a:latin typeface="EY interstate light"/>
                  <a:cs typeface="Arial" panose="020B0604020202020204" pitchFamily="34" charset="0"/>
                </a:defRPr>
              </a:lvl1pPr>
            </a:lstStyle>
            <a:p>
              <a:r>
                <a:rPr lang="en-US" sz="1000" dirty="0"/>
                <a:t>Define standard process, templates and formal checklist to be adopted for the design and development of the architectural changes</a:t>
              </a:r>
            </a:p>
          </p:txBody>
        </p:sp>
        <p:cxnSp>
          <p:nvCxnSpPr>
            <p:cNvPr id="205" name="Straight Connector 204">
              <a:extLst>
                <a:ext uri="{FF2B5EF4-FFF2-40B4-BE49-F238E27FC236}">
                  <a16:creationId xmlns:a16="http://schemas.microsoft.com/office/drawing/2014/main" id="{952102D5-8BB8-4193-A1BF-EE08BF186FF5}"/>
                </a:ext>
              </a:extLst>
            </p:cNvPr>
            <p:cNvCxnSpPr>
              <a:cxnSpLocks/>
            </p:cNvCxnSpPr>
            <p:nvPr/>
          </p:nvCxnSpPr>
          <p:spPr>
            <a:xfrm>
              <a:off x="7279974" y="5691657"/>
              <a:ext cx="0" cy="425567"/>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206" name="Group 205">
              <a:extLst>
                <a:ext uri="{FF2B5EF4-FFF2-40B4-BE49-F238E27FC236}">
                  <a16:creationId xmlns:a16="http://schemas.microsoft.com/office/drawing/2014/main" id="{12C1615B-6001-4B8D-B91E-011678CC1B6F}"/>
                </a:ext>
              </a:extLst>
            </p:cNvPr>
            <p:cNvGrpSpPr/>
            <p:nvPr/>
          </p:nvGrpSpPr>
          <p:grpSpPr>
            <a:xfrm>
              <a:off x="11081936" y="5657684"/>
              <a:ext cx="634011" cy="463032"/>
              <a:chOff x="10793704" y="2370476"/>
              <a:chExt cx="634011" cy="463032"/>
            </a:xfrm>
          </p:grpSpPr>
          <p:sp>
            <p:nvSpPr>
              <p:cNvPr id="207" name="Rectangle 206">
                <a:extLst>
                  <a:ext uri="{FF2B5EF4-FFF2-40B4-BE49-F238E27FC236}">
                    <a16:creationId xmlns:a16="http://schemas.microsoft.com/office/drawing/2014/main" id="{81D68B4C-70DE-4DAC-81F9-52033FF56353}"/>
                  </a:ext>
                </a:extLst>
              </p:cNvPr>
              <p:cNvSpPr/>
              <p:nvPr/>
            </p:nvSpPr>
            <p:spPr>
              <a:xfrm>
                <a:off x="10793704"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a:t>
                </a:r>
              </a:p>
            </p:txBody>
          </p:sp>
          <p:sp>
            <p:nvSpPr>
              <p:cNvPr id="208" name="Rectangle 207">
                <a:extLst>
                  <a:ext uri="{FF2B5EF4-FFF2-40B4-BE49-F238E27FC236}">
                    <a16:creationId xmlns:a16="http://schemas.microsoft.com/office/drawing/2014/main" id="{B6614315-24CC-4E1A-8924-F8FF03A2E85D}"/>
                  </a:ext>
                </a:extLst>
              </p:cNvPr>
              <p:cNvSpPr/>
              <p:nvPr/>
            </p:nvSpPr>
            <p:spPr>
              <a:xfrm>
                <a:off x="10957041"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2</a:t>
                </a:r>
              </a:p>
            </p:txBody>
          </p:sp>
          <p:sp>
            <p:nvSpPr>
              <p:cNvPr id="209" name="Rectangle 208">
                <a:extLst>
                  <a:ext uri="{FF2B5EF4-FFF2-40B4-BE49-F238E27FC236}">
                    <a16:creationId xmlns:a16="http://schemas.microsoft.com/office/drawing/2014/main" id="{E6EFA74C-EBA6-44D7-BB72-3CD1FC28B90C}"/>
                  </a:ext>
                </a:extLst>
              </p:cNvPr>
              <p:cNvSpPr/>
              <p:nvPr/>
            </p:nvSpPr>
            <p:spPr>
              <a:xfrm>
                <a:off x="11120378"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3</a:t>
                </a:r>
              </a:p>
            </p:txBody>
          </p:sp>
          <p:sp>
            <p:nvSpPr>
              <p:cNvPr id="210" name="Rectangle 209">
                <a:extLst>
                  <a:ext uri="{FF2B5EF4-FFF2-40B4-BE49-F238E27FC236}">
                    <a16:creationId xmlns:a16="http://schemas.microsoft.com/office/drawing/2014/main" id="{1A46F411-F8EC-43A5-868C-B183C3697D7C}"/>
                  </a:ext>
                </a:extLst>
              </p:cNvPr>
              <p:cNvSpPr/>
              <p:nvPr/>
            </p:nvSpPr>
            <p:spPr>
              <a:xfrm>
                <a:off x="11283715" y="2370476"/>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4</a:t>
                </a:r>
              </a:p>
            </p:txBody>
          </p:sp>
          <p:sp>
            <p:nvSpPr>
              <p:cNvPr id="211" name="Rectangle 210">
                <a:extLst>
                  <a:ext uri="{FF2B5EF4-FFF2-40B4-BE49-F238E27FC236}">
                    <a16:creationId xmlns:a16="http://schemas.microsoft.com/office/drawing/2014/main" id="{A149AF31-24B0-4470-B5A3-79DCF7821366}"/>
                  </a:ext>
                </a:extLst>
              </p:cNvPr>
              <p:cNvSpPr/>
              <p:nvPr/>
            </p:nvSpPr>
            <p:spPr>
              <a:xfrm>
                <a:off x="10793704"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5</a:t>
                </a:r>
              </a:p>
            </p:txBody>
          </p:sp>
          <p:sp>
            <p:nvSpPr>
              <p:cNvPr id="212" name="Rectangle 211">
                <a:extLst>
                  <a:ext uri="{FF2B5EF4-FFF2-40B4-BE49-F238E27FC236}">
                    <a16:creationId xmlns:a16="http://schemas.microsoft.com/office/drawing/2014/main" id="{36DCF92F-B6D0-4E68-9070-D19FA759BB1A}"/>
                  </a:ext>
                </a:extLst>
              </p:cNvPr>
              <p:cNvSpPr/>
              <p:nvPr/>
            </p:nvSpPr>
            <p:spPr>
              <a:xfrm>
                <a:off x="10957041"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6</a:t>
                </a:r>
              </a:p>
            </p:txBody>
          </p:sp>
          <p:sp>
            <p:nvSpPr>
              <p:cNvPr id="213" name="Rectangle 212">
                <a:extLst>
                  <a:ext uri="{FF2B5EF4-FFF2-40B4-BE49-F238E27FC236}">
                    <a16:creationId xmlns:a16="http://schemas.microsoft.com/office/drawing/2014/main" id="{256C87F0-5A8F-4B0A-A62D-A46CD0DD2DB2}"/>
                  </a:ext>
                </a:extLst>
              </p:cNvPr>
              <p:cNvSpPr/>
              <p:nvPr/>
            </p:nvSpPr>
            <p:spPr>
              <a:xfrm>
                <a:off x="11120378"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7</a:t>
                </a:r>
              </a:p>
            </p:txBody>
          </p:sp>
          <p:sp>
            <p:nvSpPr>
              <p:cNvPr id="214" name="Rectangle 213">
                <a:extLst>
                  <a:ext uri="{FF2B5EF4-FFF2-40B4-BE49-F238E27FC236}">
                    <a16:creationId xmlns:a16="http://schemas.microsoft.com/office/drawing/2014/main" id="{5F942C1F-A024-4506-A35C-6C5F98EA6009}"/>
                  </a:ext>
                </a:extLst>
              </p:cNvPr>
              <p:cNvSpPr/>
              <p:nvPr/>
            </p:nvSpPr>
            <p:spPr>
              <a:xfrm>
                <a:off x="11283715" y="2529992"/>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tx1"/>
                    </a:solidFill>
                    <a:latin typeface="EY interstate light"/>
                  </a:rPr>
                  <a:t>8</a:t>
                </a:r>
              </a:p>
            </p:txBody>
          </p:sp>
          <p:sp>
            <p:nvSpPr>
              <p:cNvPr id="215" name="Rectangle 214">
                <a:extLst>
                  <a:ext uri="{FF2B5EF4-FFF2-40B4-BE49-F238E27FC236}">
                    <a16:creationId xmlns:a16="http://schemas.microsoft.com/office/drawing/2014/main" id="{995B9CE6-3B26-4F2A-81B4-CE48355D68C2}"/>
                  </a:ext>
                </a:extLst>
              </p:cNvPr>
              <p:cNvSpPr/>
              <p:nvPr/>
            </p:nvSpPr>
            <p:spPr>
              <a:xfrm>
                <a:off x="10793704"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9</a:t>
                </a:r>
              </a:p>
            </p:txBody>
          </p:sp>
          <p:sp>
            <p:nvSpPr>
              <p:cNvPr id="216" name="Rectangle 215">
                <a:extLst>
                  <a:ext uri="{FF2B5EF4-FFF2-40B4-BE49-F238E27FC236}">
                    <a16:creationId xmlns:a16="http://schemas.microsoft.com/office/drawing/2014/main" id="{1DEE04DE-0A59-4908-833A-5345231C893F}"/>
                  </a:ext>
                </a:extLst>
              </p:cNvPr>
              <p:cNvSpPr/>
              <p:nvPr/>
            </p:nvSpPr>
            <p:spPr>
              <a:xfrm>
                <a:off x="10957041"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10</a:t>
                </a:r>
              </a:p>
            </p:txBody>
          </p:sp>
          <p:sp>
            <p:nvSpPr>
              <p:cNvPr id="217" name="Rectangle 216">
                <a:extLst>
                  <a:ext uri="{FF2B5EF4-FFF2-40B4-BE49-F238E27FC236}">
                    <a16:creationId xmlns:a16="http://schemas.microsoft.com/office/drawing/2014/main" id="{0EB1D036-2A0E-45DF-A8BB-B0DAC6BF9EA3}"/>
                  </a:ext>
                </a:extLst>
              </p:cNvPr>
              <p:cNvSpPr/>
              <p:nvPr/>
            </p:nvSpPr>
            <p:spPr>
              <a:xfrm>
                <a:off x="11120378"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11</a:t>
                </a:r>
              </a:p>
            </p:txBody>
          </p:sp>
          <p:sp>
            <p:nvSpPr>
              <p:cNvPr id="218" name="Rectangle 217">
                <a:extLst>
                  <a:ext uri="{FF2B5EF4-FFF2-40B4-BE49-F238E27FC236}">
                    <a16:creationId xmlns:a16="http://schemas.microsoft.com/office/drawing/2014/main" id="{574BDBC0-8010-4394-8DA7-5D08B5F783B8}"/>
                  </a:ext>
                </a:extLst>
              </p:cNvPr>
              <p:cNvSpPr/>
              <p:nvPr/>
            </p:nvSpPr>
            <p:spPr>
              <a:xfrm>
                <a:off x="11283715" y="2689508"/>
                <a:ext cx="144000" cy="14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900" dirty="0">
                    <a:solidFill>
                      <a:schemeClr val="bg2">
                        <a:lumMod val="90000"/>
                      </a:schemeClr>
                    </a:solidFill>
                    <a:latin typeface="EY interstate light"/>
                  </a:rPr>
                  <a:t>12</a:t>
                </a:r>
              </a:p>
            </p:txBody>
          </p:sp>
        </p:grpSp>
      </p:grpSp>
      <p:grpSp>
        <p:nvGrpSpPr>
          <p:cNvPr id="23" name="Group 22">
            <a:extLst>
              <a:ext uri="{FF2B5EF4-FFF2-40B4-BE49-F238E27FC236}">
                <a16:creationId xmlns:a16="http://schemas.microsoft.com/office/drawing/2014/main" id="{F83E8FD9-A826-4FF8-B021-7688A80F13E9}"/>
              </a:ext>
            </a:extLst>
          </p:cNvPr>
          <p:cNvGrpSpPr/>
          <p:nvPr/>
        </p:nvGrpSpPr>
        <p:grpSpPr>
          <a:xfrm>
            <a:off x="83062" y="5150896"/>
            <a:ext cx="1402548" cy="664903"/>
            <a:chOff x="83062" y="5234786"/>
            <a:chExt cx="1402548" cy="664903"/>
          </a:xfrm>
        </p:grpSpPr>
        <p:sp>
          <p:nvSpPr>
            <p:cNvPr id="61" name="Rectangle 60">
              <a:extLst>
                <a:ext uri="{FF2B5EF4-FFF2-40B4-BE49-F238E27FC236}">
                  <a16:creationId xmlns:a16="http://schemas.microsoft.com/office/drawing/2014/main" id="{F4287EE3-BAAE-4002-B398-509F2A338A37}"/>
                </a:ext>
              </a:extLst>
            </p:cNvPr>
            <p:cNvSpPr/>
            <p:nvPr/>
          </p:nvSpPr>
          <p:spPr>
            <a:xfrm>
              <a:off x="83062" y="5632123"/>
              <a:ext cx="1402548" cy="267566"/>
            </a:xfrm>
            <a:prstGeom prst="rect">
              <a:avLst/>
            </a:prstGeom>
            <a:noFill/>
          </p:spPr>
          <p:txBody>
            <a:bodyPr wrap="square">
              <a:spAutoFit/>
            </a:bodyPr>
            <a:lstStyle/>
            <a:p>
              <a:pPr marL="1587" lvl="3" algn="ctr" defTabSz="1041400">
                <a:spcAft>
                  <a:spcPts val="300"/>
                </a:spcAft>
                <a:buClr>
                  <a:srgbClr val="0476CB"/>
                </a:buClr>
                <a:buSzPct val="100000"/>
                <a:tabLst>
                  <a:tab pos="1412875" algn="l"/>
                  <a:tab pos="2828925" algn="l"/>
                  <a:tab pos="4086225" algn="r"/>
                </a:tabLst>
                <a:defRPr/>
              </a:pPr>
              <a:r>
                <a:rPr lang="en-US" sz="1000" dirty="0">
                  <a:latin typeface="EY interstate light"/>
                  <a:cs typeface="Arial" panose="020B0604020202020204" pitchFamily="34" charset="0"/>
                </a:rPr>
                <a:t>Safe Agilist</a:t>
              </a:r>
            </a:p>
          </p:txBody>
        </p:sp>
        <p:pic>
          <p:nvPicPr>
            <p:cNvPr id="220" name="Graphic 219" descr="User with solid fill">
              <a:extLst>
                <a:ext uri="{FF2B5EF4-FFF2-40B4-BE49-F238E27FC236}">
                  <a16:creationId xmlns:a16="http://schemas.microsoft.com/office/drawing/2014/main" id="{0BC0063E-43BD-4BB2-BDE5-C9DAAA703A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823" y="5234786"/>
              <a:ext cx="412232" cy="412232"/>
            </a:xfrm>
            <a:prstGeom prst="rect">
              <a:avLst/>
            </a:prstGeom>
          </p:spPr>
        </p:pic>
      </p:grpSp>
    </p:spTree>
    <p:extLst>
      <p:ext uri="{BB962C8B-B14F-4D97-AF65-F5344CB8AC3E}">
        <p14:creationId xmlns:p14="http://schemas.microsoft.com/office/powerpoint/2010/main" val="268705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50AC72-3AF5-49D3-85BB-9D9DBAF240F4}"/>
              </a:ext>
            </a:extLst>
          </p:cNvPr>
          <p:cNvSpPr>
            <a:spLocks noGrp="1"/>
          </p:cNvSpPr>
          <p:nvPr>
            <p:ph type="body" sz="quarter" idx="13"/>
          </p:nvPr>
        </p:nvSpPr>
        <p:spPr>
          <a:xfrm>
            <a:off x="601003" y="3314700"/>
            <a:ext cx="6657635" cy="455613"/>
          </a:xfrm>
        </p:spPr>
        <p:txBody>
          <a:bodyPr/>
          <a:lstStyle/>
          <a:p>
            <a:r>
              <a:rPr lang="en-US" dirty="0"/>
              <a:t>Key recommendations deep dive</a:t>
            </a:r>
          </a:p>
        </p:txBody>
      </p:sp>
    </p:spTree>
    <p:extLst>
      <p:ext uri="{BB962C8B-B14F-4D97-AF65-F5344CB8AC3E}">
        <p14:creationId xmlns:p14="http://schemas.microsoft.com/office/powerpoint/2010/main" val="4102369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Box 9">
            <a:extLst>
              <a:ext uri="{FF2B5EF4-FFF2-40B4-BE49-F238E27FC236}">
                <a16:creationId xmlns:a16="http://schemas.microsoft.com/office/drawing/2014/main" id="{AFFE3242-4465-4C16-B7B7-4E4D47C0028A}"/>
              </a:ext>
            </a:extLst>
          </p:cNvPr>
          <p:cNvSpPr txBox="1">
            <a:spLocks noChangeArrowheads="1"/>
          </p:cNvSpPr>
          <p:nvPr/>
        </p:nvSpPr>
        <p:spPr bwMode="auto">
          <a:xfrm>
            <a:off x="6775067" y="1128487"/>
            <a:ext cx="1463494" cy="674949"/>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pic>
        <p:nvPicPr>
          <p:cNvPr id="79" name="Picture 78">
            <a:extLst>
              <a:ext uri="{FF2B5EF4-FFF2-40B4-BE49-F238E27FC236}">
                <a16:creationId xmlns:a16="http://schemas.microsoft.com/office/drawing/2014/main" id="{FF2B2009-4DB5-41F7-A052-A6740D850813}"/>
              </a:ext>
            </a:extLst>
          </p:cNvPr>
          <p:cNvPicPr>
            <a:picLocks noChangeAspect="1"/>
          </p:cNvPicPr>
          <p:nvPr/>
        </p:nvPicPr>
        <p:blipFill>
          <a:blip r:embed="rId2"/>
          <a:stretch>
            <a:fillRect/>
          </a:stretch>
        </p:blipFill>
        <p:spPr>
          <a:xfrm>
            <a:off x="6800733" y="1140478"/>
            <a:ext cx="1422291" cy="657187"/>
          </a:xfrm>
          <a:prstGeom prst="rect">
            <a:avLst/>
          </a:prstGeom>
        </p:spPr>
      </p:pic>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(1/12)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7199" y="1128487"/>
            <a:ext cx="6379200"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Recommendation</a:t>
            </a:r>
            <a:endParaRPr lang="en-US" sz="9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Setup platform/central repository to: collect needs coming from different sources, share technical knowledge and best practices, store test cases and defects root causes to create lesson learnt</a:t>
            </a:r>
          </a:p>
          <a:p>
            <a:pPr marL="117475" indent="-117475">
              <a:buClr>
                <a:srgbClr val="00644F"/>
              </a:buClr>
              <a:buFont typeface="Arial" pitchFamily="34" charset="0"/>
              <a:buChar char="►"/>
            </a:pPr>
            <a:endParaRPr lang="en-US" sz="900" dirty="0">
              <a:solidFill>
                <a:srgbClr val="000000"/>
              </a:solidFill>
              <a:latin typeface="EY interstate light"/>
              <a:cs typeface="Arial"/>
            </a:endParaRP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6347" y="3405713"/>
            <a:ext cx="6377353" cy="1417556"/>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Future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Set up and maintenance of a platform to collect all the needs emerging from different sources (e.g. UX, Complaints, Marketing, etc.) into a “single voice of the customers”. Track the “need of the costumer” through comprehensive documentation to have an overall view of needs that emerge through the platform</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Platform exploited as a common repository to map all useful technologies available within the company and for the sharing of technical knowledge and best practices in architecture design, software development and testing, postmortem documents and root cause analysis on detected issues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Repository shared across different Teams, Trains and even countries</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067" y="1864800"/>
            <a:ext cx="4248000" cy="2959200"/>
          </a:xfrm>
          <a:prstGeom prst="rect">
            <a:avLst/>
          </a:prstGeom>
          <a:noFill/>
          <a:ln w="9525">
            <a:solidFill>
              <a:srgbClr val="6699FF"/>
            </a:solidFill>
            <a:miter lim="800000"/>
            <a:headEnd/>
            <a:tailEnd/>
          </a:ln>
        </p:spPr>
        <p:txBody>
          <a:bodyPr anchor="t" anchorCtr="0"/>
          <a:lstStyle/>
          <a:p>
            <a:pPr marL="115888" indent="-115888">
              <a:spcBef>
                <a:spcPct val="5000"/>
              </a:spcBef>
              <a:spcAft>
                <a:spcPct val="5000"/>
              </a:spcAft>
              <a:buClr>
                <a:srgbClr val="00644F"/>
              </a:buClr>
            </a:pPr>
            <a:r>
              <a:rPr lang="en-US" sz="900" b="1" dirty="0">
                <a:solidFill>
                  <a:srgbClr val="000000"/>
                </a:solidFill>
                <a:latin typeface="EY interstate light"/>
                <a:cs typeface="Arial"/>
              </a:rPr>
              <a:t>Execution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(1.1) Implement Design Thinking (DT) sessions to design the new centralized platform which must comprehend the “Voice of the Customer” as well as the central repository for collecting company’s technological knowledge and best practices. The sessions must exploit a user-centered design approach and consequently must involve all interested stakeholders. Insights about the perimeter, costumer journey (i.e. the process), UX/UI, analytics and  information sources must be collected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(1.2) Execute a comprehensive technology assessment to evaluate the solution which better fits with Design requirements emerged from the DT session. The solution can be manual in a first phase and being automatized in a second phase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(1.3) Identify all information sources to feed the platform</a:t>
            </a:r>
            <a:r>
              <a:rPr lang="en-US" sz="900">
                <a:solidFill>
                  <a:srgbClr val="000000"/>
                </a:solidFill>
                <a:latin typeface="EY interstate light"/>
                <a:cs typeface="Arial"/>
              </a:rPr>
              <a:t>/repository</a:t>
            </a:r>
            <a:r>
              <a:rPr lang="en-US" sz="900" dirty="0">
                <a:solidFill>
                  <a:srgbClr val="000000"/>
                </a:solidFill>
                <a:latin typeface="EY interstate light"/>
                <a:cs typeface="Arial"/>
              </a:rPr>
              <a:t> and implement a technical feasibility assessment to understand how to manage/integrate them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(1.4) Detail processes and procedures steps for the platform usage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(1.5) Define MVP perimeter for the first launch of the Dashboard and plan its Agile execution (the perimeter can have constraints both in terms of functionalities or target audience)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(1.6) Plan the scaling up of the solution together with the training program</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5888" indent="-115888">
              <a:spcBef>
                <a:spcPct val="5000"/>
              </a:spcBef>
              <a:spcAft>
                <a:spcPct val="5000"/>
              </a:spcAft>
              <a:buClr>
                <a:srgbClr val="00644F"/>
              </a:buClr>
            </a:pPr>
            <a:endParaRPr lang="en-US" sz="900" b="1" dirty="0">
              <a:solidFill>
                <a:srgbClr val="000000"/>
              </a:solidFill>
              <a:latin typeface="EY interstate light"/>
              <a:cs typeface="Arial"/>
            </a:endParaRPr>
          </a:p>
          <a:p>
            <a:pPr marL="115888" indent="-115888">
              <a:spcBef>
                <a:spcPct val="5000"/>
              </a:spcBef>
              <a:spcAft>
                <a:spcPct val="5000"/>
              </a:spcAft>
              <a:buClr>
                <a:srgbClr val="00644F"/>
              </a:buClr>
            </a:pPr>
            <a:endParaRPr lang="en-US" sz="400" b="1"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b="1" dirty="0">
              <a:solidFill>
                <a:srgbClr val="000000"/>
              </a:solidFill>
              <a:latin typeface="EY interstate light"/>
              <a:cs typeface="Arial"/>
            </a:endParaRP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6347" y="1865849"/>
            <a:ext cx="6377353" cy="1485759"/>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Current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Absence of both structured processes and tools (e.g. a repository) for collecting and centralizing all customer needs. Those needs may arise from different sources which are often not properly managed due to their different entry channels and the misalignment of some organization areas with the </a:t>
            </a:r>
            <a:r>
              <a:rPr lang="en-US" sz="900" dirty="0" err="1">
                <a:solidFill>
                  <a:srgbClr val="000000"/>
                </a:solidFill>
                <a:latin typeface="EY interstate light"/>
                <a:cs typeface="Arial"/>
              </a:rPr>
              <a:t>SAFe</a:t>
            </a:r>
            <a:r>
              <a:rPr lang="en-US" sz="900" dirty="0">
                <a:solidFill>
                  <a:srgbClr val="000000"/>
                </a:solidFill>
                <a:latin typeface="EY interstate light"/>
                <a:cs typeface="Arial"/>
              </a:rPr>
              <a:t> practices  (e.g. requests from the Regulator, Stakeholders that bypass existing processes, Security related urgencies). This compromises the consolidation of a single centralized  “Voice of the Customer”</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As of today, is not present in </a:t>
            </a:r>
            <a:r>
              <a:rPr lang="en-US" sz="900" dirty="0" err="1">
                <a:solidFill>
                  <a:srgbClr val="000000"/>
                </a:solidFill>
                <a:latin typeface="EY interstate light"/>
                <a:cs typeface="Arial"/>
              </a:rPr>
              <a:t>CompanyA</a:t>
            </a:r>
            <a:r>
              <a:rPr lang="en-US" sz="900" dirty="0">
                <a:solidFill>
                  <a:srgbClr val="000000"/>
                </a:solidFill>
                <a:latin typeface="EY interstate light"/>
                <a:cs typeface="Arial"/>
              </a:rPr>
              <a:t> a central source of knowledge for solutions and technologies and a complete Service/Architecture Catalogue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There is a lack of standardization and missing tool to organize the documentation, no structured way to access repository</a:t>
            </a: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6347" y="4877373"/>
            <a:ext cx="3617687"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solidFill>
                <a:latin typeface="EY interstate light"/>
                <a:ea typeface="Calibri"/>
                <a:cs typeface="Arial" pitchFamily="34" charset="0"/>
              </a:rPr>
              <a:t>Metrics and KPIs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needs per month/year</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needs accepted/overall needs created per stream in a month</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Scope change = increase vs decrease (+/- variation)</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requirements approved (per month/year)</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 of requirement OOS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#estimated/planned needs (in USP)/#overall needs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 of CR over new increment requirement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#excluded needs (in USP) compared to the total needs</a:t>
            </a: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en-US" sz="800" dirty="0">
              <a:solidFill>
                <a:srgbClr val="000000"/>
              </a:solidFill>
              <a:latin typeface="EY interstate light"/>
              <a:cs typeface="Arial"/>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1200" y="4877373"/>
            <a:ext cx="3276000"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lumMod val="95000"/>
                    <a:lumOff val="5000"/>
                  </a:schemeClr>
                </a:solidFill>
                <a:latin typeface="EY interstate light"/>
                <a:ea typeface="Calibri"/>
                <a:cs typeface="Arial" pitchFamily="34" charset="0"/>
              </a:rPr>
              <a:t>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Jira (Backlog storage, PI work organization, Epics/Features/US prioritization, POs sign-off)</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Confluence (requirements collection, online documentation storage and link to connected tools/ platforms, POs sign-off)</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Mural (needs/ requirements prioritization)</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a:solidFill>
                  <a:srgbClr val="000000"/>
                </a:solidFill>
                <a:latin typeface="EY interstate light"/>
                <a:cs typeface="Arial"/>
              </a:rPr>
              <a:t>Miro </a:t>
            </a:r>
            <a:r>
              <a:rPr lang="en-US" sz="800" dirty="0">
                <a:solidFill>
                  <a:srgbClr val="000000"/>
                </a:solidFill>
                <a:latin typeface="EY interstate light"/>
                <a:cs typeface="Arial"/>
              </a:rPr>
              <a:t>(needs/ requirements prioritization)</a:t>
            </a:r>
            <a:endParaRPr lang="it-IT" sz="8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Lucid chart (needs/requirements diagramming, visualization</a:t>
            </a:r>
            <a:r>
              <a:rPr lang="en-US" sz="900" dirty="0">
                <a:solidFill>
                  <a:srgbClr val="000000"/>
                </a:solidFill>
                <a:latin typeface="EY interstate light"/>
                <a:cs typeface="Arial"/>
              </a:rPr>
              <a:t>) </a:t>
            </a:r>
          </a:p>
          <a:p>
            <a:pPr marL="114300" indent="-114300">
              <a:spcBef>
                <a:spcPct val="5000"/>
              </a:spcBef>
              <a:spcAft>
                <a:spcPct val="5000"/>
              </a:spcAft>
              <a:buClr>
                <a:srgbClr val="00644F"/>
              </a:buClr>
              <a:defRPr/>
            </a:pPr>
            <a:endParaRPr lang="en-US" sz="1000" b="1" baseline="0" dirty="0">
              <a:solidFill>
                <a:schemeClr val="tx1">
                  <a:lumMod val="95000"/>
                  <a:lumOff val="5000"/>
                </a:schemeClr>
              </a:solidFill>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5026" y="4877373"/>
            <a:ext cx="3688042" cy="1296000"/>
          </a:xfrm>
          <a:prstGeom prst="rect">
            <a:avLst/>
          </a:prstGeom>
          <a:noFill/>
          <a:ln w="9525">
            <a:solidFill>
              <a:srgbClr val="6699FF"/>
            </a:solidFill>
            <a:miter lim="800000"/>
            <a:headEnd/>
            <a:tailEnd/>
          </a:ln>
        </p:spPr>
        <p:txBody>
          <a:bodyPr/>
          <a:lstStyle/>
          <a:p>
            <a:pPr marL="115888" indent="-115888">
              <a:spcBef>
                <a:spcPct val="5000"/>
              </a:spcBef>
              <a:spcAft>
                <a:spcPct val="5000"/>
              </a:spcAft>
              <a:buClr>
                <a:srgbClr val="00644F"/>
              </a:buClr>
            </a:pPr>
            <a:r>
              <a:rPr lang="en-US" sz="900" b="1" dirty="0">
                <a:solidFill>
                  <a:srgbClr val="000000"/>
                </a:solidFill>
                <a:latin typeface="EY interstate light"/>
                <a:cs typeface="Arial"/>
              </a:rPr>
              <a:t>Key Assumptions / Considerations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 User Centered design approach is fundamental involving final users since the beginning in the execution of this activity</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Change management is core when adopting the new centralized platform, since a relevant shift in Teams daily work practices is required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An extensive training on the new solution usage and related procedures is mandatory for an effective implementation, together with a proper monitoring of the adoption level over time</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grpSp>
        <p:nvGrpSpPr>
          <p:cNvPr id="110" name="Group 109">
            <a:extLst>
              <a:ext uri="{FF2B5EF4-FFF2-40B4-BE49-F238E27FC236}">
                <a16:creationId xmlns:a16="http://schemas.microsoft.com/office/drawing/2014/main" id="{A7FE76DB-82E2-490D-AD8E-CFCC133AC8D0}"/>
              </a:ext>
            </a:extLst>
          </p:cNvPr>
          <p:cNvGrpSpPr/>
          <p:nvPr/>
        </p:nvGrpSpPr>
        <p:grpSpPr>
          <a:xfrm>
            <a:off x="11400690" y="1849559"/>
            <a:ext cx="900003" cy="4126820"/>
            <a:chOff x="11400690" y="1849559"/>
            <a:chExt cx="900003" cy="4126820"/>
          </a:xfrm>
        </p:grpSpPr>
        <p:sp>
          <p:nvSpPr>
            <p:cNvPr id="51" name="Rectangle 3">
              <a:extLst>
                <a:ext uri="{FF2B5EF4-FFF2-40B4-BE49-F238E27FC236}">
                  <a16:creationId xmlns:a16="http://schemas.microsoft.com/office/drawing/2014/main" id="{9B3CA921-5E17-4DF6-8004-4ABC46994790}"/>
                </a:ext>
              </a:extLst>
            </p:cNvPr>
            <p:cNvSpPr>
              <a:spLocks noChangeArrowheads="1"/>
            </p:cNvSpPr>
            <p:nvPr/>
          </p:nvSpPr>
          <p:spPr bwMode="auto">
            <a:xfrm>
              <a:off x="11400690" y="1849559"/>
              <a:ext cx="863549" cy="33226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Needs </a:t>
              </a:r>
            </a:p>
            <a:p>
              <a:pPr eaLnBrk="0" hangingPunct="0">
                <a:lnSpc>
                  <a:spcPct val="70000"/>
                </a:lnSpc>
              </a:pPr>
              <a:r>
                <a:rPr lang="en-US" sz="700" b="1" dirty="0">
                  <a:solidFill>
                    <a:srgbClr val="000000"/>
                  </a:solidFill>
                  <a:latin typeface="EY interstate light"/>
                  <a:cs typeface="Arial"/>
                </a:rPr>
                <a:t>identification &amp;prioritization</a:t>
              </a:r>
            </a:p>
          </p:txBody>
        </p:sp>
        <p:sp>
          <p:nvSpPr>
            <p:cNvPr id="52" name="Rectangle 3">
              <a:extLst>
                <a:ext uri="{FF2B5EF4-FFF2-40B4-BE49-F238E27FC236}">
                  <a16:creationId xmlns:a16="http://schemas.microsoft.com/office/drawing/2014/main" id="{261D8EC3-39AA-47CF-AD5F-FA35509E4EED}"/>
                </a:ext>
              </a:extLst>
            </p:cNvPr>
            <p:cNvSpPr>
              <a:spLocks noChangeArrowheads="1"/>
            </p:cNvSpPr>
            <p:nvPr/>
          </p:nvSpPr>
          <p:spPr bwMode="auto">
            <a:xfrm>
              <a:off x="11400690" y="2282282"/>
              <a:ext cx="900001" cy="313207"/>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Requirement collection &amp; </a:t>
              </a:r>
            </a:p>
            <a:p>
              <a:pPr eaLnBrk="0" hangingPunct="0">
                <a:lnSpc>
                  <a:spcPct val="70000"/>
                </a:lnSpc>
              </a:pPr>
              <a:r>
                <a:rPr lang="en-US" sz="700" b="1" dirty="0">
                  <a:solidFill>
                    <a:srgbClr val="000000"/>
                  </a:solidFill>
                  <a:latin typeface="EY interstate light"/>
                  <a:cs typeface="Arial"/>
                </a:rPr>
                <a:t>func analysis</a:t>
              </a:r>
            </a:p>
          </p:txBody>
        </p:sp>
        <p:sp>
          <p:nvSpPr>
            <p:cNvPr id="53" name="Rectangle 3">
              <a:extLst>
                <a:ext uri="{FF2B5EF4-FFF2-40B4-BE49-F238E27FC236}">
                  <a16:creationId xmlns:a16="http://schemas.microsoft.com/office/drawing/2014/main" id="{6C0A4980-988E-4BBC-8553-EC131E235EE3}"/>
                </a:ext>
              </a:extLst>
            </p:cNvPr>
            <p:cNvSpPr>
              <a:spLocks noChangeArrowheads="1"/>
            </p:cNvSpPr>
            <p:nvPr/>
          </p:nvSpPr>
          <p:spPr bwMode="auto">
            <a:xfrm>
              <a:off x="11400690" y="2705379"/>
              <a:ext cx="900001" cy="298487"/>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Test plan </a:t>
              </a:r>
            </a:p>
            <a:p>
              <a:pPr eaLnBrk="0" hangingPunct="0">
                <a:lnSpc>
                  <a:spcPct val="70000"/>
                </a:lnSpc>
              </a:pPr>
              <a:r>
                <a:rPr lang="en-GB" sz="700" b="1" dirty="0">
                  <a:solidFill>
                    <a:srgbClr val="000000"/>
                  </a:solidFill>
                  <a:latin typeface="EY interstate light"/>
                  <a:cs typeface="Arial"/>
                </a:rPr>
                <a:t>definition</a:t>
              </a:r>
            </a:p>
          </p:txBody>
        </p:sp>
        <p:sp>
          <p:nvSpPr>
            <p:cNvPr id="54" name="Rectangle 3">
              <a:extLst>
                <a:ext uri="{FF2B5EF4-FFF2-40B4-BE49-F238E27FC236}">
                  <a16:creationId xmlns:a16="http://schemas.microsoft.com/office/drawing/2014/main" id="{B2CC735F-F7E9-4CC2-BF9C-A3BD737C5C2C}"/>
                </a:ext>
              </a:extLst>
            </p:cNvPr>
            <p:cNvSpPr>
              <a:spLocks noChangeArrowheads="1"/>
            </p:cNvSpPr>
            <p:nvPr/>
          </p:nvSpPr>
          <p:spPr bwMode="auto">
            <a:xfrm>
              <a:off x="11400690" y="3132614"/>
              <a:ext cx="899999" cy="330568"/>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Architectural </a:t>
              </a:r>
            </a:p>
            <a:p>
              <a:pPr eaLnBrk="0" hangingPunct="0">
                <a:lnSpc>
                  <a:spcPct val="70000"/>
                </a:lnSpc>
              </a:pPr>
              <a:r>
                <a:rPr lang="en-GB" sz="700" b="1" dirty="0">
                  <a:solidFill>
                    <a:srgbClr val="000000"/>
                  </a:solidFill>
                  <a:latin typeface="EY interstate light"/>
                  <a:cs typeface="Arial"/>
                </a:rPr>
                <a:t>design</a:t>
              </a:r>
            </a:p>
          </p:txBody>
        </p:sp>
        <p:sp>
          <p:nvSpPr>
            <p:cNvPr id="55" name="Rectangle 3">
              <a:extLst>
                <a:ext uri="{FF2B5EF4-FFF2-40B4-BE49-F238E27FC236}">
                  <a16:creationId xmlns:a16="http://schemas.microsoft.com/office/drawing/2014/main" id="{FADD5832-6989-4EC8-8B6E-CC4E5508A35F}"/>
                </a:ext>
              </a:extLst>
            </p:cNvPr>
            <p:cNvSpPr>
              <a:spLocks noChangeArrowheads="1"/>
            </p:cNvSpPr>
            <p:nvPr/>
          </p:nvSpPr>
          <p:spPr bwMode="auto">
            <a:xfrm>
              <a:off x="11400690" y="3563641"/>
              <a:ext cx="900001" cy="354891"/>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Tech. analysis </a:t>
              </a:r>
            </a:p>
            <a:p>
              <a:pPr eaLnBrk="0" hangingPunct="0">
                <a:lnSpc>
                  <a:spcPct val="70000"/>
                </a:lnSpc>
              </a:pPr>
              <a:r>
                <a:rPr lang="en-GB" sz="700" b="1" dirty="0">
                  <a:solidFill>
                    <a:srgbClr val="000000"/>
                  </a:solidFill>
                  <a:latin typeface="EY interstate light"/>
                  <a:cs typeface="Arial"/>
                </a:rPr>
                <a:t>&amp; Software dev</a:t>
              </a:r>
            </a:p>
          </p:txBody>
        </p:sp>
        <p:sp>
          <p:nvSpPr>
            <p:cNvPr id="56" name="Rectangle 3">
              <a:extLst>
                <a:ext uri="{FF2B5EF4-FFF2-40B4-BE49-F238E27FC236}">
                  <a16:creationId xmlns:a16="http://schemas.microsoft.com/office/drawing/2014/main" id="{FDCE4497-8F31-45C2-938A-6FF54B12181A}"/>
                </a:ext>
              </a:extLst>
            </p:cNvPr>
            <p:cNvSpPr>
              <a:spLocks noChangeArrowheads="1"/>
            </p:cNvSpPr>
            <p:nvPr/>
          </p:nvSpPr>
          <p:spPr bwMode="auto">
            <a:xfrm>
              <a:off x="11400691" y="3981287"/>
              <a:ext cx="900001" cy="35489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Team env </a:t>
              </a:r>
            </a:p>
            <a:p>
              <a:pPr eaLnBrk="0" hangingPunct="0">
                <a:lnSpc>
                  <a:spcPct val="70000"/>
                </a:lnSpc>
              </a:pPr>
              <a:r>
                <a:rPr lang="en-US" sz="700" b="1" dirty="0">
                  <a:solidFill>
                    <a:srgbClr val="000000"/>
                  </a:solidFill>
                  <a:latin typeface="EY interstate light"/>
                  <a:cs typeface="Arial"/>
                </a:rPr>
                <a:t>testing &amp; </a:t>
              </a:r>
            </a:p>
            <a:p>
              <a:pPr eaLnBrk="0" hangingPunct="0">
                <a:lnSpc>
                  <a:spcPct val="70000"/>
                </a:lnSpc>
              </a:pPr>
              <a:r>
                <a:rPr lang="en-US" sz="700" b="1" dirty="0">
                  <a:solidFill>
                    <a:srgbClr val="000000"/>
                  </a:solidFill>
                  <a:latin typeface="EY interstate light"/>
                  <a:cs typeface="Arial"/>
                </a:rPr>
                <a:t>Integ testing</a:t>
              </a:r>
              <a:endParaRPr lang="en-GB" sz="700" b="1" dirty="0">
                <a:solidFill>
                  <a:srgbClr val="000000"/>
                </a:solidFill>
                <a:latin typeface="EY interstate light"/>
                <a:cs typeface="Arial"/>
              </a:endParaRPr>
            </a:p>
          </p:txBody>
        </p:sp>
        <p:sp>
          <p:nvSpPr>
            <p:cNvPr id="57" name="Rectangle 3">
              <a:extLst>
                <a:ext uri="{FF2B5EF4-FFF2-40B4-BE49-F238E27FC236}">
                  <a16:creationId xmlns:a16="http://schemas.microsoft.com/office/drawing/2014/main" id="{589DBE0F-7A9A-4425-ADAE-A24206C25C7C}"/>
                </a:ext>
              </a:extLst>
            </p:cNvPr>
            <p:cNvSpPr>
              <a:spLocks noChangeArrowheads="1"/>
            </p:cNvSpPr>
            <p:nvPr/>
          </p:nvSpPr>
          <p:spPr bwMode="auto">
            <a:xfrm>
              <a:off x="11400690" y="4436640"/>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Pre-delivery </a:t>
              </a:r>
            </a:p>
            <a:p>
              <a:pPr eaLnBrk="0" hangingPunct="0">
                <a:lnSpc>
                  <a:spcPct val="70000"/>
                </a:lnSpc>
              </a:pPr>
              <a:r>
                <a:rPr lang="en-GB" sz="700" b="1" dirty="0">
                  <a:solidFill>
                    <a:srgbClr val="000000"/>
                  </a:solidFill>
                  <a:latin typeface="EY interstate light"/>
                  <a:cs typeface="Arial"/>
                </a:rPr>
                <a:t>testing</a:t>
              </a:r>
            </a:p>
          </p:txBody>
        </p:sp>
        <p:sp>
          <p:nvSpPr>
            <p:cNvPr id="58" name="Rectangle 3">
              <a:extLst>
                <a:ext uri="{FF2B5EF4-FFF2-40B4-BE49-F238E27FC236}">
                  <a16:creationId xmlns:a16="http://schemas.microsoft.com/office/drawing/2014/main" id="{32FCEA75-9E04-4735-8E7D-1C2D94FF4CF9}"/>
                </a:ext>
              </a:extLst>
            </p:cNvPr>
            <p:cNvSpPr>
              <a:spLocks noChangeArrowheads="1"/>
            </p:cNvSpPr>
            <p:nvPr/>
          </p:nvSpPr>
          <p:spPr bwMode="auto">
            <a:xfrm>
              <a:off x="11400691" y="4834963"/>
              <a:ext cx="900002" cy="374811"/>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Prod release &amp; post Release</a:t>
              </a:r>
            </a:p>
            <a:p>
              <a:pPr eaLnBrk="0" hangingPunct="0">
                <a:lnSpc>
                  <a:spcPct val="70000"/>
                </a:lnSpc>
              </a:pPr>
              <a:r>
                <a:rPr lang="en-US" sz="700" b="1" dirty="0">
                  <a:solidFill>
                    <a:srgbClr val="000000"/>
                  </a:solidFill>
                  <a:latin typeface="EY interstate light"/>
                  <a:cs typeface="Arial"/>
                </a:rPr>
                <a:t> monitoring</a:t>
              </a:r>
            </a:p>
          </p:txBody>
        </p:sp>
        <p:sp>
          <p:nvSpPr>
            <p:cNvPr id="59" name="Rectangle 3">
              <a:extLst>
                <a:ext uri="{FF2B5EF4-FFF2-40B4-BE49-F238E27FC236}">
                  <a16:creationId xmlns:a16="http://schemas.microsoft.com/office/drawing/2014/main" id="{468BB6BF-9553-4187-9246-F44D9ADDE1E9}"/>
                </a:ext>
              </a:extLst>
            </p:cNvPr>
            <p:cNvSpPr>
              <a:spLocks noChangeArrowheads="1"/>
            </p:cNvSpPr>
            <p:nvPr/>
          </p:nvSpPr>
          <p:spPr bwMode="auto">
            <a:xfrm>
              <a:off x="11400690" y="5244247"/>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ROI </a:t>
              </a:r>
            </a:p>
            <a:p>
              <a:pPr eaLnBrk="0" hangingPunct="0">
                <a:lnSpc>
                  <a:spcPct val="70000"/>
                </a:lnSpc>
              </a:pPr>
              <a:r>
                <a:rPr lang="en-GB" sz="700" b="1" dirty="0">
                  <a:solidFill>
                    <a:srgbClr val="000000"/>
                  </a:solidFill>
                  <a:latin typeface="EY interstate light"/>
                  <a:cs typeface="Arial"/>
                </a:rPr>
                <a:t>Evaluation</a:t>
              </a:r>
            </a:p>
          </p:txBody>
        </p:sp>
        <p:sp>
          <p:nvSpPr>
            <p:cNvPr id="60" name="Rectangle 3">
              <a:extLst>
                <a:ext uri="{FF2B5EF4-FFF2-40B4-BE49-F238E27FC236}">
                  <a16:creationId xmlns:a16="http://schemas.microsoft.com/office/drawing/2014/main" id="{C14608C5-1948-4DBA-AEBF-5E466AE01F94}"/>
                </a:ext>
              </a:extLst>
            </p:cNvPr>
            <p:cNvSpPr>
              <a:spLocks noChangeArrowheads="1"/>
            </p:cNvSpPr>
            <p:nvPr/>
          </p:nvSpPr>
          <p:spPr bwMode="auto">
            <a:xfrm>
              <a:off x="11400690" y="5695023"/>
              <a:ext cx="899999" cy="281356"/>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Defects </a:t>
              </a:r>
            </a:p>
            <a:p>
              <a:pPr eaLnBrk="0" hangingPunct="0">
                <a:lnSpc>
                  <a:spcPct val="70000"/>
                </a:lnSpc>
              </a:pPr>
              <a:r>
                <a:rPr lang="en-GB" sz="700" b="1" dirty="0">
                  <a:solidFill>
                    <a:srgbClr val="000000"/>
                  </a:solidFill>
                  <a:latin typeface="EY interstate light"/>
                  <a:cs typeface="Arial"/>
                </a:rPr>
                <a:t>monitoring</a:t>
              </a:r>
            </a:p>
          </p:txBody>
        </p:sp>
      </p:grpSp>
      <p:sp>
        <p:nvSpPr>
          <p:cNvPr id="62" name="Rectangle 61">
            <a:extLst>
              <a:ext uri="{FF2B5EF4-FFF2-40B4-BE49-F238E27FC236}">
                <a16:creationId xmlns:a16="http://schemas.microsoft.com/office/drawing/2014/main" id="{14787511-7A02-4D22-AB3F-BC046B691ADC}"/>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3" name="Rectangle 62">
            <a:extLst>
              <a:ext uri="{FF2B5EF4-FFF2-40B4-BE49-F238E27FC236}">
                <a16:creationId xmlns:a16="http://schemas.microsoft.com/office/drawing/2014/main" id="{E4E20E3D-CA12-46FD-8B3E-531F74B03F58}"/>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0000"/>
              </a:solidFill>
              <a:latin typeface="EY interstate light"/>
              <a:cs typeface="Arial" charset="0"/>
            </a:endParaRPr>
          </a:p>
        </p:txBody>
      </p:sp>
      <p:sp>
        <p:nvSpPr>
          <p:cNvPr id="64" name="Rectangle 63">
            <a:extLst>
              <a:ext uri="{FF2B5EF4-FFF2-40B4-BE49-F238E27FC236}">
                <a16:creationId xmlns:a16="http://schemas.microsoft.com/office/drawing/2014/main" id="{31FE96E8-F377-4D42-8260-8791034B86A0}"/>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5" name="Rectangle 64">
            <a:extLst>
              <a:ext uri="{FF2B5EF4-FFF2-40B4-BE49-F238E27FC236}">
                <a16:creationId xmlns:a16="http://schemas.microsoft.com/office/drawing/2014/main" id="{ACF689F4-BBA1-40B9-9BE4-2481FA81478D}"/>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6" name="Rectangle 65">
            <a:extLst>
              <a:ext uri="{FF2B5EF4-FFF2-40B4-BE49-F238E27FC236}">
                <a16:creationId xmlns:a16="http://schemas.microsoft.com/office/drawing/2014/main" id="{240BEB67-7805-4825-9D8A-8D7DD9DAC497}"/>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7" name="Rectangle 66">
            <a:extLst>
              <a:ext uri="{FF2B5EF4-FFF2-40B4-BE49-F238E27FC236}">
                <a16:creationId xmlns:a16="http://schemas.microsoft.com/office/drawing/2014/main" id="{B60907B4-73B3-4281-A8C8-E36019E03D61}"/>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68" name="Rectangle 67">
            <a:extLst>
              <a:ext uri="{FF2B5EF4-FFF2-40B4-BE49-F238E27FC236}">
                <a16:creationId xmlns:a16="http://schemas.microsoft.com/office/drawing/2014/main" id="{0226629C-9D12-44B4-B716-4CDD9FBC0E29}"/>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69" name="Rectangle 68">
            <a:extLst>
              <a:ext uri="{FF2B5EF4-FFF2-40B4-BE49-F238E27FC236}">
                <a16:creationId xmlns:a16="http://schemas.microsoft.com/office/drawing/2014/main" id="{368EDFDC-EA03-4976-BF88-B25AC7926C50}"/>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70" name="Rectangle 69">
            <a:extLst>
              <a:ext uri="{FF2B5EF4-FFF2-40B4-BE49-F238E27FC236}">
                <a16:creationId xmlns:a16="http://schemas.microsoft.com/office/drawing/2014/main" id="{90406383-FB71-4979-8243-0D6D140F3520}"/>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71" name="Rectangle 70">
            <a:extLst>
              <a:ext uri="{FF2B5EF4-FFF2-40B4-BE49-F238E27FC236}">
                <a16:creationId xmlns:a16="http://schemas.microsoft.com/office/drawing/2014/main" id="{4A2274C6-6D35-48B4-B46E-AF8CF4765338}"/>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73" name="TextBox 72">
            <a:extLst>
              <a:ext uri="{FF2B5EF4-FFF2-40B4-BE49-F238E27FC236}">
                <a16:creationId xmlns:a16="http://schemas.microsoft.com/office/drawing/2014/main" id="{71EE0E6E-AD1B-4C4E-89F8-06DD47F5618C}"/>
              </a:ext>
            </a:extLst>
          </p:cNvPr>
          <p:cNvSpPr txBox="1"/>
          <p:nvPr/>
        </p:nvSpPr>
        <p:spPr>
          <a:xfrm>
            <a:off x="11055920" y="1276552"/>
            <a:ext cx="1151758" cy="383182"/>
          </a:xfrm>
          <a:prstGeom prst="rect">
            <a:avLst/>
          </a:prstGeom>
          <a:noFill/>
        </p:spPr>
        <p:txBody>
          <a:bodyPr wrap="square">
            <a:spAutoFit/>
          </a:bodyPr>
          <a:lstStyle/>
          <a:p>
            <a:pPr marL="115888" indent="-115888" algn="ctr">
              <a:spcBef>
                <a:spcPct val="5000"/>
              </a:spcBef>
              <a:spcAft>
                <a:spcPct val="5000"/>
              </a:spcAft>
              <a:buClr>
                <a:srgbClr val="00644F"/>
              </a:buClr>
            </a:pPr>
            <a:r>
              <a:rPr lang="en-US" sz="900" b="1" dirty="0">
                <a:solidFill>
                  <a:srgbClr val="000000"/>
                </a:solidFill>
                <a:latin typeface="EY interstate light"/>
                <a:cs typeface="Arial"/>
              </a:rPr>
              <a:t>Value chain steps</a:t>
            </a:r>
          </a:p>
          <a:p>
            <a:pPr marL="115888" indent="-115888" algn="ctr">
              <a:spcBef>
                <a:spcPct val="5000"/>
              </a:spcBef>
              <a:spcAft>
                <a:spcPct val="5000"/>
              </a:spcAft>
              <a:buClr>
                <a:srgbClr val="00644F"/>
              </a:buClr>
            </a:pPr>
            <a:r>
              <a:rPr lang="en-US" sz="900" b="1" dirty="0">
                <a:solidFill>
                  <a:srgbClr val="000000"/>
                </a:solidFill>
                <a:latin typeface="EY interstate light"/>
                <a:cs typeface="Arial"/>
              </a:rPr>
              <a:t>impacted</a:t>
            </a:r>
            <a:endParaRPr lang="en-US" sz="900" dirty="0">
              <a:solidFill>
                <a:srgbClr val="000000"/>
              </a:solidFill>
              <a:latin typeface="EY interstate light"/>
              <a:cs typeface="Arial"/>
            </a:endParaRPr>
          </a:p>
        </p:txBody>
      </p:sp>
      <p:sp>
        <p:nvSpPr>
          <p:cNvPr id="109" name="Text Box 5">
            <a:extLst>
              <a:ext uri="{FF2B5EF4-FFF2-40B4-BE49-F238E27FC236}">
                <a16:creationId xmlns:a16="http://schemas.microsoft.com/office/drawing/2014/main" id="{1049BD29-F250-4B44-A6B0-329265E6E1EF}"/>
              </a:ext>
            </a:extLst>
          </p:cNvPr>
          <p:cNvSpPr txBox="1">
            <a:spLocks noChangeArrowheads="1"/>
          </p:cNvSpPr>
          <p:nvPr/>
        </p:nvSpPr>
        <p:spPr bwMode="auto">
          <a:xfrm>
            <a:off x="11087287" y="1128485"/>
            <a:ext cx="1045012" cy="5044887"/>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sp>
        <p:nvSpPr>
          <p:cNvPr id="84" name="Text Box 11">
            <a:extLst>
              <a:ext uri="{FF2B5EF4-FFF2-40B4-BE49-F238E27FC236}">
                <a16:creationId xmlns:a16="http://schemas.microsoft.com/office/drawing/2014/main" id="{0FCF7355-6D51-4A5B-AEC3-7060387079F0}"/>
              </a:ext>
            </a:extLst>
          </p:cNvPr>
          <p:cNvSpPr txBox="1">
            <a:spLocks noChangeArrowheads="1"/>
          </p:cNvSpPr>
          <p:nvPr/>
        </p:nvSpPr>
        <p:spPr bwMode="auto">
          <a:xfrm>
            <a:off x="8287200" y="1128486"/>
            <a:ext cx="2746800" cy="683257"/>
          </a:xfrm>
          <a:prstGeom prst="rect">
            <a:avLst/>
          </a:prstGeom>
          <a:gradFill flip="none" rotWithShape="1">
            <a:gsLst>
              <a:gs pos="51000">
                <a:srgbClr val="00B0F0"/>
              </a:gs>
              <a:gs pos="50000">
                <a:srgbClr val="00B050"/>
              </a:gs>
              <a:gs pos="50000">
                <a:srgbClr val="00B0F0"/>
              </a:gs>
              <a:gs pos="50000">
                <a:srgbClr val="00B050"/>
              </a:gs>
            </a:gsLst>
            <a:lin ang="2700000" scaled="1"/>
            <a:tileRect/>
          </a:gra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dirty="0">
                <a:solidFill>
                  <a:schemeClr val="bg1"/>
                </a:solidFill>
                <a:latin typeface="EY interstate light"/>
                <a:cs typeface="Arial"/>
              </a:rPr>
              <a:t>Transparency of Process </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&amp; </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Single vision of a product for all the parties involved</a:t>
            </a:r>
          </a:p>
        </p:txBody>
      </p:sp>
      <p:grpSp>
        <p:nvGrpSpPr>
          <p:cNvPr id="2" name="Group 1">
            <a:extLst>
              <a:ext uri="{FF2B5EF4-FFF2-40B4-BE49-F238E27FC236}">
                <a16:creationId xmlns:a16="http://schemas.microsoft.com/office/drawing/2014/main" id="{DF960F7B-1B1D-495A-A329-D9E15778971E}"/>
              </a:ext>
            </a:extLst>
          </p:cNvPr>
          <p:cNvGrpSpPr/>
          <p:nvPr/>
        </p:nvGrpSpPr>
        <p:grpSpPr>
          <a:xfrm>
            <a:off x="7993316" y="243327"/>
            <a:ext cx="3407375" cy="485580"/>
            <a:chOff x="7993316" y="243327"/>
            <a:chExt cx="3407375" cy="485580"/>
          </a:xfrm>
        </p:grpSpPr>
        <p:sp>
          <p:nvSpPr>
            <p:cNvPr id="42" name="Rectangle: Rounded Corners 41">
              <a:extLst>
                <a:ext uri="{FF2B5EF4-FFF2-40B4-BE49-F238E27FC236}">
                  <a16:creationId xmlns:a16="http://schemas.microsoft.com/office/drawing/2014/main" id="{7706D31E-ED01-4E15-A1E6-66CE33519C2C}"/>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43" name="Rectangle: Rounded Corners 42">
              <a:extLst>
                <a:ext uri="{FF2B5EF4-FFF2-40B4-BE49-F238E27FC236}">
                  <a16:creationId xmlns:a16="http://schemas.microsoft.com/office/drawing/2014/main" id="{51EEE695-5BF8-4C50-B932-37EE5DD36D17}"/>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49" name="Google Shape;309;p5">
              <a:extLst>
                <a:ext uri="{FF2B5EF4-FFF2-40B4-BE49-F238E27FC236}">
                  <a16:creationId xmlns:a16="http://schemas.microsoft.com/office/drawing/2014/main" id="{41DFD37B-3302-4F40-A31C-BF4B70B2A83A}"/>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0" name="Google Shape;309;p5">
              <a:extLst>
                <a:ext uri="{FF2B5EF4-FFF2-40B4-BE49-F238E27FC236}">
                  <a16:creationId xmlns:a16="http://schemas.microsoft.com/office/drawing/2014/main" id="{323CBE12-2722-40DA-A8AC-D5A4B80DFE6F}"/>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61" name="Google Shape;309;p5">
              <a:extLst>
                <a:ext uri="{FF2B5EF4-FFF2-40B4-BE49-F238E27FC236}">
                  <a16:creationId xmlns:a16="http://schemas.microsoft.com/office/drawing/2014/main" id="{7265EF96-450F-4A3F-A88B-77C5918A12EB}"/>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72" name="Google Shape;309;p5">
              <a:extLst>
                <a:ext uri="{FF2B5EF4-FFF2-40B4-BE49-F238E27FC236}">
                  <a16:creationId xmlns:a16="http://schemas.microsoft.com/office/drawing/2014/main" id="{D3BA5A2D-70B5-4BE8-87C4-495852352912}"/>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74" name="Rectangle 73">
              <a:extLst>
                <a:ext uri="{FF2B5EF4-FFF2-40B4-BE49-F238E27FC236}">
                  <a16:creationId xmlns:a16="http://schemas.microsoft.com/office/drawing/2014/main" id="{FE6EA131-C992-45A3-B344-50BE7A964993}"/>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75" name="Rectangle 74">
              <a:extLst>
                <a:ext uri="{FF2B5EF4-FFF2-40B4-BE49-F238E27FC236}">
                  <a16:creationId xmlns:a16="http://schemas.microsoft.com/office/drawing/2014/main" id="{7C9B0AA6-BE92-4572-8FB0-2A53264FCD54}"/>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76" name="Rectangle 75">
              <a:extLst>
                <a:ext uri="{FF2B5EF4-FFF2-40B4-BE49-F238E27FC236}">
                  <a16:creationId xmlns:a16="http://schemas.microsoft.com/office/drawing/2014/main" id="{3F241C84-F0BA-4423-AEA7-40850B108587}"/>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77" name="Rectangle 76">
              <a:extLst>
                <a:ext uri="{FF2B5EF4-FFF2-40B4-BE49-F238E27FC236}">
                  <a16:creationId xmlns:a16="http://schemas.microsoft.com/office/drawing/2014/main" id="{CD8FE9BB-7DC9-4414-B509-90800BE0DB51}"/>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48" name="Rectangle: Rounded Corners 47">
              <a:extLst>
                <a:ext uri="{FF2B5EF4-FFF2-40B4-BE49-F238E27FC236}">
                  <a16:creationId xmlns:a16="http://schemas.microsoft.com/office/drawing/2014/main" id="{36FB08C3-523A-4420-B764-5E425A803689}"/>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109635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(2/12)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8717" y="1128487"/>
            <a:ext cx="6374983"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Recommendation</a:t>
            </a:r>
            <a:endParaRPr lang="en-US" sz="9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Setup a framework to translate client qualitative needs into business requirements, assess their potential economic benefit and convert it into a score for each identified need</a:t>
            </a:r>
          </a:p>
          <a:p>
            <a:pPr marL="117475" indent="-117475">
              <a:buClr>
                <a:srgbClr val="00644F"/>
              </a:buClr>
              <a:buFont typeface="Arial" pitchFamily="34" charset="0"/>
              <a:buChar char="►"/>
            </a:pPr>
            <a:endParaRPr lang="en-US" sz="900" dirty="0">
              <a:solidFill>
                <a:srgbClr val="000000"/>
              </a:solidFill>
              <a:latin typeface="EY interstate light"/>
              <a:cs typeface="Arial"/>
            </a:endParaRP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6347" y="3405713"/>
            <a:ext cx="6377353" cy="1417556"/>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Future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 method is set up to evaluate potential economic benefits of qualitative needs and to convert it into a defined score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Specific domain experts are involved in the evaluation of the need’s economic benefit and on the definition of the score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The score is standardizable and applicable to needs coming from different sources (e.g. UX, Complaints, Marketing, etc.). A software is adopted to support this process, exploiting AI and ML</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067" y="1865849"/>
            <a:ext cx="4248000" cy="2957420"/>
          </a:xfrm>
          <a:prstGeom prst="rect">
            <a:avLst/>
          </a:prstGeom>
          <a:noFill/>
          <a:ln w="9525">
            <a:solidFill>
              <a:srgbClr val="6699FF"/>
            </a:solidFill>
            <a:miter lim="800000"/>
            <a:headEnd/>
            <a:tailEnd/>
          </a:ln>
        </p:spPr>
        <p:txBody>
          <a:bodyPr anchor="t" anchorCtr="0"/>
          <a:lstStyle/>
          <a:p>
            <a:pPr marL="115888" indent="-115888">
              <a:spcBef>
                <a:spcPct val="5000"/>
              </a:spcBef>
              <a:spcAft>
                <a:spcPct val="5000"/>
              </a:spcAft>
              <a:buClr>
                <a:srgbClr val="00644F"/>
              </a:buClr>
            </a:pPr>
            <a:r>
              <a:rPr lang="en-US" sz="900" b="1" dirty="0">
                <a:solidFill>
                  <a:srgbClr val="000000"/>
                </a:solidFill>
                <a:latin typeface="EY interstate light"/>
                <a:cs typeface="Arial"/>
              </a:rPr>
              <a:t>Execution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(2.1) Map the list of qualitative feedbacks and their entering channels to have a comprehensive view on them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(2.2) Cluster the feedbacks into specific categories and detail the set of attributes which characterize the various categories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(2.3) Execute workshops involving all specific domain experts to discuss a process to convert qualitative customer feedbacks into a quantitative score, in order to weight their potential economic benefits. Define the set of fields required to create the scoring  as well as their template, considering peculiarities of previously identified feedback categories and guaranteeing coherence in the translation. This solution can be manual in a first phase and being automatized in a second phase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(2.4) Define a procedure to manage feedbacks that do not fit with the existing categories, i.e. a procedure to review and update the feedbacks mapping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(2.5) Define the ownership on this procedure and share the template across the organization with interested stakeholders, potential Epics Owners as well as with domain owners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(2.6) Update the scoring model to include new possible categories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(2.7) Provide specific training on the template usage where needed</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5888" indent="-115888">
              <a:spcBef>
                <a:spcPct val="5000"/>
              </a:spcBef>
              <a:spcAft>
                <a:spcPct val="5000"/>
              </a:spcAft>
              <a:buClr>
                <a:srgbClr val="00644F"/>
              </a:buClr>
            </a:pPr>
            <a:endParaRPr lang="en-US" sz="900" b="1" dirty="0">
              <a:solidFill>
                <a:srgbClr val="000000"/>
              </a:solidFill>
              <a:latin typeface="EY interstate light"/>
              <a:cs typeface="Arial"/>
            </a:endParaRPr>
          </a:p>
          <a:p>
            <a:pPr marL="115888" indent="-115888">
              <a:spcBef>
                <a:spcPct val="5000"/>
              </a:spcBef>
              <a:spcAft>
                <a:spcPct val="5000"/>
              </a:spcAft>
              <a:buClr>
                <a:srgbClr val="00644F"/>
              </a:buClr>
            </a:pPr>
            <a:endParaRPr lang="en-US" sz="400" b="1"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b="1" dirty="0">
              <a:solidFill>
                <a:srgbClr val="000000"/>
              </a:solidFill>
              <a:latin typeface="EY interstate light"/>
              <a:cs typeface="Arial"/>
            </a:endParaRP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6347" y="1865849"/>
            <a:ext cx="6377353" cy="1485759"/>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Current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a shared template that would enable the comparison and evaluation of client needs coming from different sources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Hard to elaborate and translate qualitative feedback into features to be implemented</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Needs prioritization and their potential benefits definition is executed by managers, that are not always experts on the specific subject </a:t>
            </a: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6347" y="4877373"/>
            <a:ext cx="3617687"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solidFill>
                <a:latin typeface="EY interstate light"/>
                <a:ea typeface="Calibri"/>
                <a:cs typeface="Arial" pitchFamily="34" charset="0"/>
              </a:rPr>
              <a:t>Metrics and KPIs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qualitative needs per month/year</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needs accepted / overall needs created per stream in a month</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requirements approved (per month/year)</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#estimated/planned needs (in USP)/#overall needs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#excluded needs (in USP) compared to the total needs</a:t>
            </a: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en-US" sz="800" dirty="0">
              <a:solidFill>
                <a:srgbClr val="000000"/>
              </a:solidFill>
              <a:latin typeface="EY interstate light"/>
              <a:cs typeface="Arial"/>
            </a:endParaRP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en-US" sz="800" dirty="0">
              <a:solidFill>
                <a:srgbClr val="000000"/>
              </a:solidFill>
              <a:latin typeface="EY interstate light"/>
              <a:cs typeface="Arial"/>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1590" y="4877373"/>
            <a:ext cx="3275879"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lumMod val="95000"/>
                    <a:lumOff val="5000"/>
                  </a:schemeClr>
                </a:solidFill>
                <a:latin typeface="EY interstate light"/>
                <a:ea typeface="Calibri"/>
                <a:cs typeface="Arial" pitchFamily="34" charset="0"/>
              </a:rPr>
              <a:t>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Jira (needs/ requirements collection and prioritization)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MS Office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Octane (Backlog storage, PI work </a:t>
            </a:r>
            <a:r>
              <a:rPr lang="en-US" sz="800" dirty="0" err="1">
                <a:solidFill>
                  <a:srgbClr val="000000"/>
                </a:solidFill>
                <a:latin typeface="EY interstate light"/>
                <a:cs typeface="Arial"/>
              </a:rPr>
              <a:t>organization,POs</a:t>
            </a:r>
            <a:r>
              <a:rPr lang="en-US" sz="800" dirty="0">
                <a:solidFill>
                  <a:srgbClr val="000000"/>
                </a:solidFill>
                <a:latin typeface="EY interstate light"/>
                <a:cs typeface="Arial"/>
              </a:rPr>
              <a:t> sign-off)</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err="1">
                <a:solidFill>
                  <a:srgbClr val="000000"/>
                </a:solidFill>
                <a:latin typeface="EY interstate light"/>
                <a:cs typeface="Arial"/>
              </a:rPr>
              <a:t>CloudRepo</a:t>
            </a:r>
            <a:r>
              <a:rPr lang="en-US" sz="800" dirty="0">
                <a:solidFill>
                  <a:srgbClr val="000000"/>
                </a:solidFill>
                <a:latin typeface="EY interstate light"/>
                <a:cs typeface="Arial"/>
              </a:rPr>
              <a:t> (Artifact repositories) </a:t>
            </a:r>
            <a:endParaRPr lang="it-IT" sz="8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endParaRPr lang="en-US" sz="8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1000" b="1" baseline="0" dirty="0">
              <a:solidFill>
                <a:schemeClr val="tx1">
                  <a:lumMod val="95000"/>
                  <a:lumOff val="5000"/>
                </a:schemeClr>
              </a:solidFill>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5026" y="4877373"/>
            <a:ext cx="3688042" cy="1296000"/>
          </a:xfrm>
          <a:prstGeom prst="rect">
            <a:avLst/>
          </a:prstGeom>
          <a:noFill/>
          <a:ln w="9525">
            <a:solidFill>
              <a:srgbClr val="6699FF"/>
            </a:solidFill>
            <a:miter lim="800000"/>
            <a:headEnd/>
            <a:tailEnd/>
          </a:ln>
        </p:spPr>
        <p:txBody>
          <a:bodyPr/>
          <a:lstStyle/>
          <a:p>
            <a:pPr marL="115888" indent="-115888">
              <a:spcBef>
                <a:spcPct val="5000"/>
              </a:spcBef>
              <a:spcAft>
                <a:spcPct val="5000"/>
              </a:spcAft>
              <a:buClr>
                <a:srgbClr val="00644F"/>
              </a:buClr>
            </a:pPr>
            <a:r>
              <a:rPr lang="en-US" sz="900" b="1" dirty="0">
                <a:solidFill>
                  <a:srgbClr val="000000"/>
                </a:solidFill>
                <a:latin typeface="EY interstate light"/>
                <a:cs typeface="Arial"/>
              </a:rPr>
              <a:t>Key Assumptions / Considerations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 User Centered design approach is fundamental, involving final users since the beginning in the execution of this activity</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An extensive training on the new solution usage and related procedures is mandatory for an effective implementation, together with a proper monitoring of the adoption level over time</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sp>
        <p:nvSpPr>
          <p:cNvPr id="39" name="Text Box 5">
            <a:extLst>
              <a:ext uri="{FF2B5EF4-FFF2-40B4-BE49-F238E27FC236}">
                <a16:creationId xmlns:a16="http://schemas.microsoft.com/office/drawing/2014/main" id="{A10F700E-8931-4010-BBD3-E28048C4CCEE}"/>
              </a:ext>
            </a:extLst>
          </p:cNvPr>
          <p:cNvSpPr txBox="1">
            <a:spLocks noChangeArrowheads="1"/>
          </p:cNvSpPr>
          <p:nvPr/>
        </p:nvSpPr>
        <p:spPr bwMode="auto">
          <a:xfrm>
            <a:off x="11087287" y="1128485"/>
            <a:ext cx="1045012" cy="5044887"/>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grpSp>
        <p:nvGrpSpPr>
          <p:cNvPr id="40" name="Group 39">
            <a:extLst>
              <a:ext uri="{FF2B5EF4-FFF2-40B4-BE49-F238E27FC236}">
                <a16:creationId xmlns:a16="http://schemas.microsoft.com/office/drawing/2014/main" id="{A9EAF609-7D99-45D3-9C7E-9FED8B966B0A}"/>
              </a:ext>
            </a:extLst>
          </p:cNvPr>
          <p:cNvGrpSpPr/>
          <p:nvPr/>
        </p:nvGrpSpPr>
        <p:grpSpPr>
          <a:xfrm rot="5400000">
            <a:off x="9787285" y="3462972"/>
            <a:ext cx="4126820" cy="900002"/>
            <a:chOff x="7853385" y="951574"/>
            <a:chExt cx="4126820" cy="900002"/>
          </a:xfrm>
        </p:grpSpPr>
        <p:sp>
          <p:nvSpPr>
            <p:cNvPr id="78" name="Rectangle 3">
              <a:extLst>
                <a:ext uri="{FF2B5EF4-FFF2-40B4-BE49-F238E27FC236}">
                  <a16:creationId xmlns:a16="http://schemas.microsoft.com/office/drawing/2014/main" id="{2E08FC23-C208-4F7E-AA26-0AFB21E89D98}"/>
                </a:ext>
              </a:extLst>
            </p:cNvPr>
            <p:cNvSpPr>
              <a:spLocks noChangeArrowheads="1"/>
            </p:cNvSpPr>
            <p:nvPr/>
          </p:nvSpPr>
          <p:spPr bwMode="auto">
            <a:xfrm rot="16200000">
              <a:off x="7587740" y="1253672"/>
              <a:ext cx="863549" cy="33226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Needs </a:t>
              </a:r>
            </a:p>
            <a:p>
              <a:pPr eaLnBrk="0" hangingPunct="0">
                <a:lnSpc>
                  <a:spcPct val="70000"/>
                </a:lnSpc>
              </a:pPr>
              <a:r>
                <a:rPr lang="en-US" sz="700" b="1" dirty="0">
                  <a:solidFill>
                    <a:srgbClr val="000000"/>
                  </a:solidFill>
                  <a:latin typeface="EY interstate light"/>
                  <a:cs typeface="Arial"/>
                </a:rPr>
                <a:t>identification &amp;prioritization</a:t>
              </a:r>
            </a:p>
          </p:txBody>
        </p:sp>
        <p:sp>
          <p:nvSpPr>
            <p:cNvPr id="79" name="Rectangle 3">
              <a:extLst>
                <a:ext uri="{FF2B5EF4-FFF2-40B4-BE49-F238E27FC236}">
                  <a16:creationId xmlns:a16="http://schemas.microsoft.com/office/drawing/2014/main" id="{31B38CCA-64D2-4CA6-B70C-0B0A0A11A516}"/>
                </a:ext>
              </a:extLst>
            </p:cNvPr>
            <p:cNvSpPr>
              <a:spLocks noChangeArrowheads="1"/>
            </p:cNvSpPr>
            <p:nvPr/>
          </p:nvSpPr>
          <p:spPr bwMode="auto">
            <a:xfrm rot="16200000">
              <a:off x="7992711" y="1244972"/>
              <a:ext cx="900001" cy="313207"/>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Requirement collection &amp; </a:t>
              </a:r>
            </a:p>
            <a:p>
              <a:pPr eaLnBrk="0" hangingPunct="0">
                <a:lnSpc>
                  <a:spcPct val="70000"/>
                </a:lnSpc>
              </a:pPr>
              <a:r>
                <a:rPr lang="en-US" sz="700" b="1" dirty="0">
                  <a:solidFill>
                    <a:srgbClr val="000000"/>
                  </a:solidFill>
                  <a:latin typeface="EY interstate light"/>
                  <a:cs typeface="Arial"/>
                </a:rPr>
                <a:t>func analysis</a:t>
              </a:r>
            </a:p>
          </p:txBody>
        </p:sp>
        <p:sp>
          <p:nvSpPr>
            <p:cNvPr id="80" name="Rectangle 3">
              <a:extLst>
                <a:ext uri="{FF2B5EF4-FFF2-40B4-BE49-F238E27FC236}">
                  <a16:creationId xmlns:a16="http://schemas.microsoft.com/office/drawing/2014/main" id="{01A68D16-3313-4649-A611-268023FD6D42}"/>
                </a:ext>
              </a:extLst>
            </p:cNvPr>
            <p:cNvSpPr>
              <a:spLocks noChangeArrowheads="1"/>
            </p:cNvSpPr>
            <p:nvPr/>
          </p:nvSpPr>
          <p:spPr bwMode="auto">
            <a:xfrm rot="16200000">
              <a:off x="8408448" y="1252332"/>
              <a:ext cx="900001" cy="298487"/>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Test plan </a:t>
              </a:r>
            </a:p>
            <a:p>
              <a:pPr eaLnBrk="0" hangingPunct="0">
                <a:lnSpc>
                  <a:spcPct val="70000"/>
                </a:lnSpc>
              </a:pPr>
              <a:r>
                <a:rPr lang="en-GB" sz="700" b="1" dirty="0">
                  <a:solidFill>
                    <a:srgbClr val="000000"/>
                  </a:solidFill>
                  <a:latin typeface="EY interstate light"/>
                  <a:cs typeface="Arial"/>
                </a:rPr>
                <a:t>definition</a:t>
              </a:r>
            </a:p>
          </p:txBody>
        </p:sp>
        <p:sp>
          <p:nvSpPr>
            <p:cNvPr id="81" name="Rectangle 3">
              <a:extLst>
                <a:ext uri="{FF2B5EF4-FFF2-40B4-BE49-F238E27FC236}">
                  <a16:creationId xmlns:a16="http://schemas.microsoft.com/office/drawing/2014/main" id="{92BDA9C8-F241-43A4-8A74-B1747A0B4E64}"/>
                </a:ext>
              </a:extLst>
            </p:cNvPr>
            <p:cNvSpPr>
              <a:spLocks noChangeArrowheads="1"/>
            </p:cNvSpPr>
            <p:nvPr/>
          </p:nvSpPr>
          <p:spPr bwMode="auto">
            <a:xfrm rot="16200000">
              <a:off x="8851724" y="1236293"/>
              <a:ext cx="899999" cy="330568"/>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Architectural </a:t>
              </a:r>
            </a:p>
            <a:p>
              <a:pPr eaLnBrk="0" hangingPunct="0">
                <a:lnSpc>
                  <a:spcPct val="70000"/>
                </a:lnSpc>
              </a:pPr>
              <a:r>
                <a:rPr lang="en-GB" sz="700" b="1" dirty="0">
                  <a:solidFill>
                    <a:srgbClr val="000000"/>
                  </a:solidFill>
                  <a:latin typeface="EY interstate light"/>
                  <a:cs typeface="Arial"/>
                </a:rPr>
                <a:t>design</a:t>
              </a:r>
            </a:p>
          </p:txBody>
        </p:sp>
        <p:sp>
          <p:nvSpPr>
            <p:cNvPr id="82" name="Rectangle 3">
              <a:extLst>
                <a:ext uri="{FF2B5EF4-FFF2-40B4-BE49-F238E27FC236}">
                  <a16:creationId xmlns:a16="http://schemas.microsoft.com/office/drawing/2014/main" id="{8E8A2E27-AC03-4713-B27C-A8DDCB6615E1}"/>
                </a:ext>
              </a:extLst>
            </p:cNvPr>
            <p:cNvSpPr>
              <a:spLocks noChangeArrowheads="1"/>
            </p:cNvSpPr>
            <p:nvPr/>
          </p:nvSpPr>
          <p:spPr bwMode="auto">
            <a:xfrm rot="16200000">
              <a:off x="9294912" y="1224130"/>
              <a:ext cx="900001" cy="354891"/>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Tech. analysis </a:t>
              </a:r>
            </a:p>
            <a:p>
              <a:pPr eaLnBrk="0" hangingPunct="0">
                <a:lnSpc>
                  <a:spcPct val="70000"/>
                </a:lnSpc>
              </a:pPr>
              <a:r>
                <a:rPr lang="en-GB" sz="700" b="1" dirty="0">
                  <a:solidFill>
                    <a:srgbClr val="000000"/>
                  </a:solidFill>
                  <a:latin typeface="EY interstate light"/>
                  <a:cs typeface="Arial"/>
                </a:rPr>
                <a:t>&amp; Software dev</a:t>
              </a:r>
            </a:p>
          </p:txBody>
        </p:sp>
        <p:sp>
          <p:nvSpPr>
            <p:cNvPr id="83" name="Rectangle 3">
              <a:extLst>
                <a:ext uri="{FF2B5EF4-FFF2-40B4-BE49-F238E27FC236}">
                  <a16:creationId xmlns:a16="http://schemas.microsoft.com/office/drawing/2014/main" id="{194938EA-CACC-4F75-B75B-34B584F7A7AA}"/>
                </a:ext>
              </a:extLst>
            </p:cNvPr>
            <p:cNvSpPr>
              <a:spLocks noChangeArrowheads="1"/>
            </p:cNvSpPr>
            <p:nvPr/>
          </p:nvSpPr>
          <p:spPr bwMode="auto">
            <a:xfrm rot="16200000">
              <a:off x="9712557" y="1224130"/>
              <a:ext cx="900001" cy="35489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Team env </a:t>
              </a:r>
            </a:p>
            <a:p>
              <a:pPr eaLnBrk="0" hangingPunct="0">
                <a:lnSpc>
                  <a:spcPct val="70000"/>
                </a:lnSpc>
              </a:pPr>
              <a:r>
                <a:rPr lang="en-US" sz="700" b="1" dirty="0">
                  <a:solidFill>
                    <a:srgbClr val="000000"/>
                  </a:solidFill>
                  <a:latin typeface="EY interstate light"/>
                  <a:cs typeface="Arial"/>
                </a:rPr>
                <a:t>testing &amp; </a:t>
              </a:r>
            </a:p>
            <a:p>
              <a:pPr eaLnBrk="0" hangingPunct="0">
                <a:lnSpc>
                  <a:spcPct val="70000"/>
                </a:lnSpc>
              </a:pPr>
              <a:r>
                <a:rPr lang="en-US" sz="700" b="1" dirty="0">
                  <a:solidFill>
                    <a:srgbClr val="000000"/>
                  </a:solidFill>
                  <a:latin typeface="EY interstate light"/>
                  <a:cs typeface="Arial"/>
                </a:rPr>
                <a:t>Integ testing</a:t>
              </a:r>
              <a:endParaRPr lang="en-GB" sz="700" b="1" dirty="0">
                <a:solidFill>
                  <a:srgbClr val="000000"/>
                </a:solidFill>
                <a:latin typeface="EY interstate light"/>
                <a:cs typeface="Arial"/>
              </a:endParaRPr>
            </a:p>
          </p:txBody>
        </p:sp>
        <p:sp>
          <p:nvSpPr>
            <p:cNvPr id="84" name="Rectangle 3">
              <a:extLst>
                <a:ext uri="{FF2B5EF4-FFF2-40B4-BE49-F238E27FC236}">
                  <a16:creationId xmlns:a16="http://schemas.microsoft.com/office/drawing/2014/main" id="{A3EE9CF3-CC87-4F79-8B0D-315FB27BF7EC}"/>
                </a:ext>
              </a:extLst>
            </p:cNvPr>
            <p:cNvSpPr>
              <a:spLocks noChangeArrowheads="1"/>
            </p:cNvSpPr>
            <p:nvPr/>
          </p:nvSpPr>
          <p:spPr bwMode="auto">
            <a:xfrm rot="16200000">
              <a:off x="10131143" y="1260898"/>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Pre-delivery </a:t>
              </a:r>
            </a:p>
            <a:p>
              <a:pPr eaLnBrk="0" hangingPunct="0">
                <a:lnSpc>
                  <a:spcPct val="70000"/>
                </a:lnSpc>
              </a:pPr>
              <a:r>
                <a:rPr lang="en-GB" sz="700" b="1" dirty="0">
                  <a:solidFill>
                    <a:srgbClr val="000000"/>
                  </a:solidFill>
                  <a:latin typeface="EY interstate light"/>
                  <a:cs typeface="Arial"/>
                </a:rPr>
                <a:t>testing</a:t>
              </a:r>
            </a:p>
          </p:txBody>
        </p:sp>
        <p:sp>
          <p:nvSpPr>
            <p:cNvPr id="85" name="Rectangle 3">
              <a:extLst>
                <a:ext uri="{FF2B5EF4-FFF2-40B4-BE49-F238E27FC236}">
                  <a16:creationId xmlns:a16="http://schemas.microsoft.com/office/drawing/2014/main" id="{76B62A9E-7BDB-4E39-A9DF-B07B9FB0F027}"/>
                </a:ext>
              </a:extLst>
            </p:cNvPr>
            <p:cNvSpPr>
              <a:spLocks noChangeArrowheads="1"/>
            </p:cNvSpPr>
            <p:nvPr/>
          </p:nvSpPr>
          <p:spPr bwMode="auto">
            <a:xfrm rot="16200000">
              <a:off x="10576193" y="1214169"/>
              <a:ext cx="900002" cy="374811"/>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Prod release &amp; post Release</a:t>
              </a:r>
            </a:p>
            <a:p>
              <a:pPr eaLnBrk="0" hangingPunct="0">
                <a:lnSpc>
                  <a:spcPct val="70000"/>
                </a:lnSpc>
              </a:pPr>
              <a:r>
                <a:rPr lang="en-US" sz="700" b="1" dirty="0">
                  <a:solidFill>
                    <a:srgbClr val="000000"/>
                  </a:solidFill>
                  <a:latin typeface="EY interstate light"/>
                  <a:cs typeface="Arial"/>
                </a:rPr>
                <a:t> monitoring</a:t>
              </a:r>
            </a:p>
          </p:txBody>
        </p:sp>
        <p:sp>
          <p:nvSpPr>
            <p:cNvPr id="86" name="Rectangle 3">
              <a:extLst>
                <a:ext uri="{FF2B5EF4-FFF2-40B4-BE49-F238E27FC236}">
                  <a16:creationId xmlns:a16="http://schemas.microsoft.com/office/drawing/2014/main" id="{1748F432-027E-4EB0-A4F0-F41E7249D4E9}"/>
                </a:ext>
              </a:extLst>
            </p:cNvPr>
            <p:cNvSpPr>
              <a:spLocks noChangeArrowheads="1"/>
            </p:cNvSpPr>
            <p:nvPr/>
          </p:nvSpPr>
          <p:spPr bwMode="auto">
            <a:xfrm rot="16200000">
              <a:off x="10938750" y="1260898"/>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ROI </a:t>
              </a:r>
            </a:p>
            <a:p>
              <a:pPr eaLnBrk="0" hangingPunct="0">
                <a:lnSpc>
                  <a:spcPct val="70000"/>
                </a:lnSpc>
              </a:pPr>
              <a:r>
                <a:rPr lang="en-GB" sz="700" b="1" dirty="0">
                  <a:solidFill>
                    <a:srgbClr val="000000"/>
                  </a:solidFill>
                  <a:latin typeface="EY interstate light"/>
                  <a:cs typeface="Arial"/>
                </a:rPr>
                <a:t>Evaluation</a:t>
              </a:r>
            </a:p>
          </p:txBody>
        </p:sp>
        <p:sp>
          <p:nvSpPr>
            <p:cNvPr id="87" name="Rectangle 3">
              <a:extLst>
                <a:ext uri="{FF2B5EF4-FFF2-40B4-BE49-F238E27FC236}">
                  <a16:creationId xmlns:a16="http://schemas.microsoft.com/office/drawing/2014/main" id="{717B066D-A8FD-4F0E-AB54-35D08710AA0B}"/>
                </a:ext>
              </a:extLst>
            </p:cNvPr>
            <p:cNvSpPr>
              <a:spLocks noChangeArrowheads="1"/>
            </p:cNvSpPr>
            <p:nvPr/>
          </p:nvSpPr>
          <p:spPr bwMode="auto">
            <a:xfrm rot="16200000">
              <a:off x="11389527" y="1260899"/>
              <a:ext cx="899999" cy="281356"/>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Defects </a:t>
              </a:r>
            </a:p>
            <a:p>
              <a:pPr eaLnBrk="0" hangingPunct="0">
                <a:lnSpc>
                  <a:spcPct val="70000"/>
                </a:lnSpc>
              </a:pPr>
              <a:r>
                <a:rPr lang="en-GB" sz="700" b="1" dirty="0">
                  <a:solidFill>
                    <a:srgbClr val="000000"/>
                  </a:solidFill>
                  <a:latin typeface="EY interstate light"/>
                  <a:cs typeface="Arial"/>
                </a:rPr>
                <a:t>monitoring</a:t>
              </a:r>
            </a:p>
          </p:txBody>
        </p:sp>
      </p:grpSp>
      <p:sp>
        <p:nvSpPr>
          <p:cNvPr id="41" name="Rectangle 40">
            <a:extLst>
              <a:ext uri="{FF2B5EF4-FFF2-40B4-BE49-F238E27FC236}">
                <a16:creationId xmlns:a16="http://schemas.microsoft.com/office/drawing/2014/main" id="{CC4753B5-B23C-4BDC-AC59-936CBFA0C4C5}"/>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42" name="Rectangle 41">
            <a:extLst>
              <a:ext uri="{FF2B5EF4-FFF2-40B4-BE49-F238E27FC236}">
                <a16:creationId xmlns:a16="http://schemas.microsoft.com/office/drawing/2014/main" id="{85E98ABF-D857-47E2-BB95-DC77FAAD702E}"/>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0000"/>
              </a:solidFill>
              <a:latin typeface="EY interstate light"/>
              <a:cs typeface="Arial" charset="0"/>
            </a:endParaRPr>
          </a:p>
        </p:txBody>
      </p:sp>
      <p:sp>
        <p:nvSpPr>
          <p:cNvPr id="43" name="Rectangle 42">
            <a:extLst>
              <a:ext uri="{FF2B5EF4-FFF2-40B4-BE49-F238E27FC236}">
                <a16:creationId xmlns:a16="http://schemas.microsoft.com/office/drawing/2014/main" id="{868F456A-082A-4837-B747-CF26548C9568}"/>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49" name="Rectangle 48">
            <a:extLst>
              <a:ext uri="{FF2B5EF4-FFF2-40B4-BE49-F238E27FC236}">
                <a16:creationId xmlns:a16="http://schemas.microsoft.com/office/drawing/2014/main" id="{742A33D1-C513-4A30-AD13-41426A9AF54E}"/>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50" name="Rectangle 49">
            <a:extLst>
              <a:ext uri="{FF2B5EF4-FFF2-40B4-BE49-F238E27FC236}">
                <a16:creationId xmlns:a16="http://schemas.microsoft.com/office/drawing/2014/main" id="{05CA8F51-8EFC-4D18-8315-3B3E236512EF}"/>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61" name="Rectangle 60">
            <a:extLst>
              <a:ext uri="{FF2B5EF4-FFF2-40B4-BE49-F238E27FC236}">
                <a16:creationId xmlns:a16="http://schemas.microsoft.com/office/drawing/2014/main" id="{C3FDF4BB-1C57-451B-9F86-6DBEB6CE18B4}"/>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72" name="Rectangle 71">
            <a:extLst>
              <a:ext uri="{FF2B5EF4-FFF2-40B4-BE49-F238E27FC236}">
                <a16:creationId xmlns:a16="http://schemas.microsoft.com/office/drawing/2014/main" id="{C3C9A4F2-EB1F-482D-9FD3-F6C85DB40573}"/>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74" name="Rectangle 73">
            <a:extLst>
              <a:ext uri="{FF2B5EF4-FFF2-40B4-BE49-F238E27FC236}">
                <a16:creationId xmlns:a16="http://schemas.microsoft.com/office/drawing/2014/main" id="{3FEA1E8F-2A84-434A-924F-4907321D39EB}"/>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75" name="Rectangle 74">
            <a:extLst>
              <a:ext uri="{FF2B5EF4-FFF2-40B4-BE49-F238E27FC236}">
                <a16:creationId xmlns:a16="http://schemas.microsoft.com/office/drawing/2014/main" id="{FDF50EF9-0DC2-4481-A0BE-0C3A8F3956EA}"/>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6" name="Rectangle 75">
            <a:extLst>
              <a:ext uri="{FF2B5EF4-FFF2-40B4-BE49-F238E27FC236}">
                <a16:creationId xmlns:a16="http://schemas.microsoft.com/office/drawing/2014/main" id="{04089ECC-5679-4F1E-A25E-39E827D5C988}"/>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77" name="TextBox 76">
            <a:extLst>
              <a:ext uri="{FF2B5EF4-FFF2-40B4-BE49-F238E27FC236}">
                <a16:creationId xmlns:a16="http://schemas.microsoft.com/office/drawing/2014/main" id="{164AB5FC-1C48-4880-88AB-816A6F56277B}"/>
              </a:ext>
            </a:extLst>
          </p:cNvPr>
          <p:cNvSpPr txBox="1"/>
          <p:nvPr/>
        </p:nvSpPr>
        <p:spPr>
          <a:xfrm>
            <a:off x="11055920" y="1276552"/>
            <a:ext cx="1151758" cy="383182"/>
          </a:xfrm>
          <a:prstGeom prst="rect">
            <a:avLst/>
          </a:prstGeom>
          <a:noFill/>
        </p:spPr>
        <p:txBody>
          <a:bodyPr wrap="square">
            <a:spAutoFit/>
          </a:bodyPr>
          <a:lstStyle/>
          <a:p>
            <a:pPr marL="115888" indent="-115888" algn="ctr">
              <a:spcBef>
                <a:spcPct val="5000"/>
              </a:spcBef>
              <a:spcAft>
                <a:spcPct val="5000"/>
              </a:spcAft>
              <a:buClr>
                <a:srgbClr val="00644F"/>
              </a:buClr>
            </a:pPr>
            <a:r>
              <a:rPr lang="en-US" sz="900" b="1" dirty="0">
                <a:solidFill>
                  <a:srgbClr val="000000"/>
                </a:solidFill>
                <a:latin typeface="EY interstate light"/>
                <a:cs typeface="Arial"/>
              </a:rPr>
              <a:t>Value chain steps</a:t>
            </a:r>
          </a:p>
          <a:p>
            <a:pPr marL="115888" indent="-115888" algn="ctr">
              <a:spcBef>
                <a:spcPct val="5000"/>
              </a:spcBef>
              <a:spcAft>
                <a:spcPct val="5000"/>
              </a:spcAft>
              <a:buClr>
                <a:srgbClr val="00644F"/>
              </a:buClr>
            </a:pPr>
            <a:r>
              <a:rPr lang="en-US" sz="900" b="1" dirty="0">
                <a:solidFill>
                  <a:srgbClr val="000000"/>
                </a:solidFill>
                <a:latin typeface="EY interstate light"/>
                <a:cs typeface="Arial"/>
              </a:rPr>
              <a:t>impacted</a:t>
            </a:r>
            <a:endParaRPr lang="en-US" sz="900" dirty="0">
              <a:solidFill>
                <a:srgbClr val="000000"/>
              </a:solidFill>
              <a:latin typeface="EY interstate light"/>
              <a:cs typeface="Arial"/>
            </a:endParaRPr>
          </a:p>
        </p:txBody>
      </p:sp>
      <p:sp>
        <p:nvSpPr>
          <p:cNvPr id="88" name="Text Box 9">
            <a:extLst>
              <a:ext uri="{FF2B5EF4-FFF2-40B4-BE49-F238E27FC236}">
                <a16:creationId xmlns:a16="http://schemas.microsoft.com/office/drawing/2014/main" id="{0CBA6D37-0C6D-4BD9-BF0F-B30762E63FDF}"/>
              </a:ext>
            </a:extLst>
          </p:cNvPr>
          <p:cNvSpPr txBox="1">
            <a:spLocks noChangeArrowheads="1"/>
          </p:cNvSpPr>
          <p:nvPr/>
        </p:nvSpPr>
        <p:spPr bwMode="auto">
          <a:xfrm>
            <a:off x="6775067" y="1128487"/>
            <a:ext cx="1463494" cy="683257"/>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pic>
        <p:nvPicPr>
          <p:cNvPr id="89" name="Picture 88">
            <a:extLst>
              <a:ext uri="{FF2B5EF4-FFF2-40B4-BE49-F238E27FC236}">
                <a16:creationId xmlns:a16="http://schemas.microsoft.com/office/drawing/2014/main" id="{3705FCF2-08A5-4574-8653-9972FB485326}"/>
              </a:ext>
            </a:extLst>
          </p:cNvPr>
          <p:cNvPicPr preferRelativeResize="0">
            <a:picLocks/>
          </p:cNvPicPr>
          <p:nvPr/>
        </p:nvPicPr>
        <p:blipFill>
          <a:blip r:embed="rId3"/>
          <a:stretch>
            <a:fillRect/>
          </a:stretch>
        </p:blipFill>
        <p:spPr>
          <a:xfrm>
            <a:off x="6800400" y="1141200"/>
            <a:ext cx="1422000" cy="658800"/>
          </a:xfrm>
          <a:prstGeom prst="rect">
            <a:avLst/>
          </a:prstGeom>
        </p:spPr>
      </p:pic>
      <p:sp>
        <p:nvSpPr>
          <p:cNvPr id="92" name="Text Box 11">
            <a:extLst>
              <a:ext uri="{FF2B5EF4-FFF2-40B4-BE49-F238E27FC236}">
                <a16:creationId xmlns:a16="http://schemas.microsoft.com/office/drawing/2014/main" id="{E3AD53DD-3F80-4781-8108-4335D4A315E0}"/>
              </a:ext>
            </a:extLst>
          </p:cNvPr>
          <p:cNvSpPr txBox="1">
            <a:spLocks noChangeArrowheads="1"/>
          </p:cNvSpPr>
          <p:nvPr/>
        </p:nvSpPr>
        <p:spPr bwMode="auto">
          <a:xfrm>
            <a:off x="8287200" y="1128486"/>
            <a:ext cx="2735867" cy="683257"/>
          </a:xfrm>
          <a:prstGeom prst="rect">
            <a:avLst/>
          </a:prstGeom>
          <a:gradFill flip="none" rotWithShape="1">
            <a:gsLst>
              <a:gs pos="51000">
                <a:schemeClr val="accent2"/>
              </a:gs>
              <a:gs pos="50000">
                <a:srgbClr val="C00000"/>
              </a:gs>
            </a:gsLst>
            <a:lin ang="2700000" scaled="1"/>
            <a:tileRect/>
          </a:gra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dirty="0">
                <a:solidFill>
                  <a:schemeClr val="bg1"/>
                </a:solidFill>
                <a:latin typeface="EY interstate light"/>
                <a:cs typeface="Arial"/>
              </a:rPr>
              <a:t>Clarity of requirements</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&amp; </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Predictable results in terms of time, costs, </a:t>
            </a:r>
            <a:r>
              <a:rPr lang="en-US" sz="900">
                <a:solidFill>
                  <a:schemeClr val="bg1"/>
                </a:solidFill>
                <a:latin typeface="EY interstate light"/>
                <a:cs typeface="Arial"/>
              </a:rPr>
              <a:t>and deliverables</a:t>
            </a:r>
            <a:endParaRPr lang="en-US" sz="900" dirty="0">
              <a:solidFill>
                <a:schemeClr val="bg1"/>
              </a:solidFill>
              <a:latin typeface="EY interstate light"/>
              <a:cs typeface="Arial"/>
            </a:endParaRPr>
          </a:p>
        </p:txBody>
      </p:sp>
      <p:grpSp>
        <p:nvGrpSpPr>
          <p:cNvPr id="48" name="Group 47">
            <a:extLst>
              <a:ext uri="{FF2B5EF4-FFF2-40B4-BE49-F238E27FC236}">
                <a16:creationId xmlns:a16="http://schemas.microsoft.com/office/drawing/2014/main" id="{2650BAD5-EB44-4185-9D4A-55506C65597F}"/>
              </a:ext>
            </a:extLst>
          </p:cNvPr>
          <p:cNvGrpSpPr/>
          <p:nvPr/>
        </p:nvGrpSpPr>
        <p:grpSpPr>
          <a:xfrm>
            <a:off x="7993316" y="243327"/>
            <a:ext cx="3407375" cy="485580"/>
            <a:chOff x="7993316" y="243327"/>
            <a:chExt cx="3407375" cy="485580"/>
          </a:xfrm>
        </p:grpSpPr>
        <p:sp>
          <p:nvSpPr>
            <p:cNvPr id="51" name="Rectangle: Rounded Corners 50">
              <a:extLst>
                <a:ext uri="{FF2B5EF4-FFF2-40B4-BE49-F238E27FC236}">
                  <a16:creationId xmlns:a16="http://schemas.microsoft.com/office/drawing/2014/main" id="{54E742C2-643A-4C24-99C8-E8DFA10BE5CC}"/>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52" name="Rectangle: Rounded Corners 51">
              <a:extLst>
                <a:ext uri="{FF2B5EF4-FFF2-40B4-BE49-F238E27FC236}">
                  <a16:creationId xmlns:a16="http://schemas.microsoft.com/office/drawing/2014/main" id="{72D47A18-CA1C-48E1-A55E-F77C70E61252}"/>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53" name="Google Shape;309;p5">
              <a:extLst>
                <a:ext uri="{FF2B5EF4-FFF2-40B4-BE49-F238E27FC236}">
                  <a16:creationId xmlns:a16="http://schemas.microsoft.com/office/drawing/2014/main" id="{0E19C90B-8CC7-42BE-B189-E80512AAC0F8}"/>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4" name="Google Shape;309;p5">
              <a:extLst>
                <a:ext uri="{FF2B5EF4-FFF2-40B4-BE49-F238E27FC236}">
                  <a16:creationId xmlns:a16="http://schemas.microsoft.com/office/drawing/2014/main" id="{21524CAD-94AA-4C97-851E-6E802D1F823D}"/>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5" name="Google Shape;309;p5">
              <a:extLst>
                <a:ext uri="{FF2B5EF4-FFF2-40B4-BE49-F238E27FC236}">
                  <a16:creationId xmlns:a16="http://schemas.microsoft.com/office/drawing/2014/main" id="{CBFAA51D-760B-41DF-BE77-503E81452582}"/>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6" name="Google Shape;309;p5">
              <a:extLst>
                <a:ext uri="{FF2B5EF4-FFF2-40B4-BE49-F238E27FC236}">
                  <a16:creationId xmlns:a16="http://schemas.microsoft.com/office/drawing/2014/main" id="{FD5B2DC8-5289-4AD8-8782-CF66E6A217E4}"/>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7" name="Rectangle 56">
              <a:extLst>
                <a:ext uri="{FF2B5EF4-FFF2-40B4-BE49-F238E27FC236}">
                  <a16:creationId xmlns:a16="http://schemas.microsoft.com/office/drawing/2014/main" id="{56819717-FC46-4863-AB2C-D978D968D972}"/>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58" name="Rectangle 57">
              <a:extLst>
                <a:ext uri="{FF2B5EF4-FFF2-40B4-BE49-F238E27FC236}">
                  <a16:creationId xmlns:a16="http://schemas.microsoft.com/office/drawing/2014/main" id="{C200B20F-9A72-4DA1-A97D-8A6C527C14D5}"/>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59" name="Rectangle 58">
              <a:extLst>
                <a:ext uri="{FF2B5EF4-FFF2-40B4-BE49-F238E27FC236}">
                  <a16:creationId xmlns:a16="http://schemas.microsoft.com/office/drawing/2014/main" id="{52A7EBF1-D2ED-4EEC-9F89-9A5C28CB4F0E}"/>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60" name="Rectangle 59">
              <a:extLst>
                <a:ext uri="{FF2B5EF4-FFF2-40B4-BE49-F238E27FC236}">
                  <a16:creationId xmlns:a16="http://schemas.microsoft.com/office/drawing/2014/main" id="{698138EC-C33B-4EC4-BBBB-4CEA75CDDE4D}"/>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90" name="Rectangle: Rounded Corners 89">
              <a:extLst>
                <a:ext uri="{FF2B5EF4-FFF2-40B4-BE49-F238E27FC236}">
                  <a16:creationId xmlns:a16="http://schemas.microsoft.com/office/drawing/2014/main" id="{66822448-7227-4703-BFDF-B12C9E818226}"/>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3295066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(3/12)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8717" y="1128487"/>
            <a:ext cx="6374983"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Recommendation</a:t>
            </a:r>
            <a:endParaRPr lang="en-US" sz="9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Validate/rework RACI matrix for each area, and plan ad hoc training for specific roles (e.g. ITIL, Safe agilest, SM, PMP). Review the “jobs description” to avoid overlaps</a:t>
            </a:r>
          </a:p>
          <a:p>
            <a:pPr marL="117475" indent="-117475">
              <a:buClr>
                <a:srgbClr val="00644F"/>
              </a:buClr>
              <a:buFont typeface="Arial" pitchFamily="34" charset="0"/>
              <a:buChar char="►"/>
            </a:pPr>
            <a:endParaRPr lang="en-US" sz="900" dirty="0">
              <a:solidFill>
                <a:srgbClr val="000000"/>
              </a:solidFill>
              <a:latin typeface="EY interstate light"/>
              <a:cs typeface="Arial"/>
            </a:endParaRP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6347" y="3405713"/>
            <a:ext cx="6377353" cy="1417556"/>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Future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The existing RACI matrix is reviewed and redesigned to clearly identify roles and accountabilities, resulting in reduced overlaps and ownership issues addressed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 role responsible to guarantee the adoption and actual effectiveness of the matrix is defined (LPM with guidance from LACE over </a:t>
            </a:r>
            <a:r>
              <a:rPr lang="en-US" sz="900" dirty="0" err="1">
                <a:solidFill>
                  <a:srgbClr val="000000"/>
                </a:solidFill>
                <a:latin typeface="EY interstate light"/>
                <a:cs typeface="Arial"/>
              </a:rPr>
              <a:t>SAFe</a:t>
            </a:r>
            <a:r>
              <a:rPr lang="en-US" sz="900" dirty="0">
                <a:solidFill>
                  <a:srgbClr val="000000"/>
                </a:solidFill>
                <a:latin typeface="EY interstate light"/>
                <a:cs typeface="Arial"/>
              </a:rPr>
              <a:t> practices and roles)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Recurrent meetings are held to review and update the matrix</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067" y="1865849"/>
            <a:ext cx="4248000" cy="2957420"/>
          </a:xfrm>
          <a:prstGeom prst="rect">
            <a:avLst/>
          </a:prstGeom>
          <a:noFill/>
          <a:ln w="9525">
            <a:solidFill>
              <a:srgbClr val="6699FF"/>
            </a:solidFill>
            <a:miter lim="800000"/>
            <a:headEnd/>
            <a:tailEnd/>
          </a:ln>
        </p:spPr>
        <p:txBody>
          <a:bodyPr anchor="t" anchorCtr="0"/>
          <a:lstStyle/>
          <a:p>
            <a:pPr marL="115888" indent="-115888">
              <a:spcBef>
                <a:spcPct val="5000"/>
              </a:spcBef>
              <a:spcAft>
                <a:spcPct val="5000"/>
              </a:spcAft>
              <a:buClr>
                <a:srgbClr val="00644F"/>
              </a:buClr>
            </a:pPr>
            <a:r>
              <a:rPr lang="en-US" sz="900" b="1" dirty="0">
                <a:solidFill>
                  <a:srgbClr val="000000"/>
                </a:solidFill>
                <a:latin typeface="EY interstate light"/>
                <a:cs typeface="Arial"/>
              </a:rPr>
              <a:t>Execution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(3.1) Review job descriptions for existing roles, underlining current state pain points (e.g. overlapping issues), executing RCA to identify root causes and related improvements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(3.2) Identify and add new roles in the organization if required</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(3.3) Execute a workshop for RACI matrix review involving all interested people (e.g. C-level company roles, LPM and Triads members , supply chain steps owners, delivery team representatives). For each role previously reviewed, adjust or confirm the existing RACI matrix according to job descriptions. For new roles a brand-new RACI analysis is needed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(3.4) Carry out a skills coverage assessment on organizations’ roles and plan ad hoc training on the ones where a skills gap is detected</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(3.5) Execute extensive trainings to align people competencies with jobs descriptions. Define a plan for continues learning and training of resources over time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(3.6) Define a governance framework to guarantee the effective adoption and updating  of the matrix. Job descriptions and the RACI matrix must be regularly reviewed over time, in order to always find the configuration best fitting with the organization </a:t>
            </a:r>
            <a:r>
              <a:rPr lang="en-US" sz="900" dirty="0" err="1">
                <a:solidFill>
                  <a:srgbClr val="000000"/>
                </a:solidFill>
                <a:latin typeface="EY interstate light"/>
                <a:cs typeface="Arial"/>
              </a:rPr>
              <a:t>CompanyAxt</a:t>
            </a:r>
            <a:r>
              <a:rPr lang="en-US" sz="900" dirty="0">
                <a:solidFill>
                  <a:srgbClr val="000000"/>
                </a:solidFill>
                <a:latin typeface="EY interstate light"/>
                <a:cs typeface="Arial"/>
              </a:rPr>
              <a:t>. The governance implies clear ceremonies and ownerships</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5888" indent="-115888">
              <a:spcBef>
                <a:spcPct val="5000"/>
              </a:spcBef>
              <a:spcAft>
                <a:spcPct val="5000"/>
              </a:spcAft>
              <a:buClr>
                <a:srgbClr val="00644F"/>
              </a:buClr>
            </a:pPr>
            <a:endParaRPr lang="en-US" sz="900" b="1" dirty="0">
              <a:solidFill>
                <a:srgbClr val="000000"/>
              </a:solidFill>
              <a:latin typeface="EY interstate light"/>
              <a:cs typeface="Arial"/>
            </a:endParaRPr>
          </a:p>
          <a:p>
            <a:pPr marL="115888" indent="-115888">
              <a:spcBef>
                <a:spcPct val="5000"/>
              </a:spcBef>
              <a:spcAft>
                <a:spcPct val="5000"/>
              </a:spcAft>
              <a:buClr>
                <a:srgbClr val="00644F"/>
              </a:buClr>
            </a:pPr>
            <a:endParaRPr lang="en-US" sz="400" b="1"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b="1" dirty="0">
              <a:solidFill>
                <a:srgbClr val="000000"/>
              </a:solidFill>
              <a:latin typeface="EY interstate light"/>
              <a:cs typeface="Arial"/>
            </a:endParaRPr>
          </a:p>
        </p:txBody>
      </p:sp>
      <p:sp>
        <p:nvSpPr>
          <p:cNvPr id="10" name="Text Box 11">
            <a:extLst>
              <a:ext uri="{FF2B5EF4-FFF2-40B4-BE49-F238E27FC236}">
                <a16:creationId xmlns:a16="http://schemas.microsoft.com/office/drawing/2014/main" id="{2B53100F-9D4D-4E5C-A0EB-5522C8D8B7AA}"/>
              </a:ext>
            </a:extLst>
          </p:cNvPr>
          <p:cNvSpPr txBox="1">
            <a:spLocks noChangeArrowheads="1"/>
          </p:cNvSpPr>
          <p:nvPr/>
        </p:nvSpPr>
        <p:spPr bwMode="auto">
          <a:xfrm>
            <a:off x="8287200" y="1128486"/>
            <a:ext cx="2735867" cy="683257"/>
          </a:xfrm>
          <a:prstGeom prst="rect">
            <a:avLst/>
          </a:prstGeom>
          <a:solidFill>
            <a:srgbClr val="00B050"/>
          </a:soli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dirty="0">
                <a:solidFill>
                  <a:schemeClr val="bg1"/>
                </a:solidFill>
                <a:latin typeface="EY interstate light"/>
                <a:cs typeface="Arial"/>
              </a:rPr>
              <a:t>Transparency of processes</a:t>
            </a:r>
            <a:endParaRPr lang="en-US" sz="800" dirty="0">
              <a:solidFill>
                <a:schemeClr val="bg1"/>
              </a:solidFill>
              <a:latin typeface="EY interstate light"/>
              <a:cs typeface="Arial"/>
            </a:endParaRP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6347" y="1865849"/>
            <a:ext cx="6377353" cy="1485759"/>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Current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Job descriptions are sometimes not well-defined and some people have to cover more than one critical organization’s role (e.g. Triads members sometimes cover multiple organizational roles causing a weak role coverage, PMs and POs job description and responsibilities must be reviewed since overlapping with other roles emerged, the role of the Architect is sometimes weak or missing and must be reinforced to guarantee the required capacity)</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a standardized RACI matrix, even when present they have not been adopted properly</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Roles involved in the process do not always possess a technical background</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Missing standardization of roles and responsibilities, each team may have a different approach/view of the roles</a:t>
            </a: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6347" y="4877373"/>
            <a:ext cx="3617687"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solidFill>
                <a:latin typeface="EY interstate light"/>
                <a:ea typeface="Calibri"/>
                <a:cs typeface="Arial" pitchFamily="34" charset="0"/>
              </a:rPr>
              <a:t>Metrics and KPIs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Number of job description reviewed/quarter</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Number of time the RACI is reviewed/quarter</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Number of job description adjustments/quarter</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Number of RACI matrix adjustments/quarter</a:t>
            </a: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en-US" sz="800" dirty="0">
              <a:solidFill>
                <a:srgbClr val="000000"/>
              </a:solidFill>
              <a:latin typeface="EY interstate light"/>
              <a:cs typeface="Arial"/>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1590" y="4877373"/>
            <a:ext cx="3275879"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lumMod val="95000"/>
                    <a:lumOff val="5000"/>
                  </a:schemeClr>
                </a:solidFill>
                <a:latin typeface="EY interstate light"/>
                <a:ea typeface="Calibri"/>
                <a:cs typeface="Arial" pitchFamily="34" charset="0"/>
              </a:rPr>
              <a:t>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Lucid</a:t>
            </a:r>
            <a:r>
              <a:rPr lang="it-IT" sz="800" dirty="0">
                <a:solidFill>
                  <a:srgbClr val="000000"/>
                </a:solidFill>
                <a:latin typeface="EY interstate light"/>
                <a:cs typeface="Arial"/>
              </a:rPr>
              <a:t> chart</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a:solidFill>
                  <a:srgbClr val="000000"/>
                </a:solidFill>
                <a:latin typeface="EY interstate light"/>
                <a:cs typeface="Arial"/>
              </a:rPr>
              <a:t>MS Office</a:t>
            </a:r>
            <a:endParaRPr lang="en-US" sz="8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1000" b="1" baseline="0" dirty="0">
              <a:solidFill>
                <a:schemeClr val="tx1">
                  <a:lumMod val="95000"/>
                  <a:lumOff val="5000"/>
                </a:schemeClr>
              </a:solidFill>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5026" y="4877373"/>
            <a:ext cx="3688042" cy="1296000"/>
          </a:xfrm>
          <a:prstGeom prst="rect">
            <a:avLst/>
          </a:prstGeom>
          <a:noFill/>
          <a:ln w="9525">
            <a:solidFill>
              <a:srgbClr val="6699FF"/>
            </a:solidFill>
            <a:miter lim="800000"/>
            <a:headEnd/>
            <a:tailEnd/>
          </a:ln>
        </p:spPr>
        <p:txBody>
          <a:bodyPr/>
          <a:lstStyle/>
          <a:p>
            <a:pPr marL="115888" indent="-115888">
              <a:spcBef>
                <a:spcPct val="5000"/>
              </a:spcBef>
              <a:spcAft>
                <a:spcPct val="5000"/>
              </a:spcAft>
              <a:buClr>
                <a:srgbClr val="00644F"/>
              </a:buClr>
            </a:pPr>
            <a:r>
              <a:rPr lang="en-US" sz="900" b="1" dirty="0">
                <a:solidFill>
                  <a:srgbClr val="000000"/>
                </a:solidFill>
                <a:latin typeface="EY interstate light"/>
                <a:cs typeface="Arial"/>
              </a:rPr>
              <a:t>Key Assumptions / Considerations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Change management is core when adopting the new centralized platform, since a relevant shift in Teams daily work practices is required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Training and upskilling of organization’s resources to fit with roles description is fundamental for a proper implementation</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sp>
        <p:nvSpPr>
          <p:cNvPr id="51" name="Rectangle 3">
            <a:extLst>
              <a:ext uri="{FF2B5EF4-FFF2-40B4-BE49-F238E27FC236}">
                <a16:creationId xmlns:a16="http://schemas.microsoft.com/office/drawing/2014/main" id="{B0977C10-9263-4AC7-97D7-F0A3A40AAA44}"/>
              </a:ext>
            </a:extLst>
          </p:cNvPr>
          <p:cNvSpPr>
            <a:spLocks noChangeArrowheads="1"/>
          </p:cNvSpPr>
          <p:nvPr/>
        </p:nvSpPr>
        <p:spPr bwMode="auto">
          <a:xfrm>
            <a:off x="11400690" y="1849559"/>
            <a:ext cx="863549" cy="33226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Needs </a:t>
            </a:r>
          </a:p>
          <a:p>
            <a:pPr eaLnBrk="0" hangingPunct="0">
              <a:lnSpc>
                <a:spcPct val="70000"/>
              </a:lnSpc>
            </a:pPr>
            <a:r>
              <a:rPr lang="en-US" sz="700" b="1" dirty="0">
                <a:solidFill>
                  <a:srgbClr val="000000"/>
                </a:solidFill>
                <a:latin typeface="EY interstate light"/>
                <a:cs typeface="Arial"/>
              </a:rPr>
              <a:t>identification &amp;prioritization</a:t>
            </a:r>
          </a:p>
        </p:txBody>
      </p:sp>
      <p:sp>
        <p:nvSpPr>
          <p:cNvPr id="52" name="Rectangle 3">
            <a:extLst>
              <a:ext uri="{FF2B5EF4-FFF2-40B4-BE49-F238E27FC236}">
                <a16:creationId xmlns:a16="http://schemas.microsoft.com/office/drawing/2014/main" id="{43858662-C598-4627-B80F-94708AC1540C}"/>
              </a:ext>
            </a:extLst>
          </p:cNvPr>
          <p:cNvSpPr>
            <a:spLocks noChangeArrowheads="1"/>
          </p:cNvSpPr>
          <p:nvPr/>
        </p:nvSpPr>
        <p:spPr bwMode="auto">
          <a:xfrm>
            <a:off x="11400690" y="2282282"/>
            <a:ext cx="900001" cy="313207"/>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Requirement collection &amp; </a:t>
            </a:r>
          </a:p>
          <a:p>
            <a:pPr eaLnBrk="0" hangingPunct="0">
              <a:lnSpc>
                <a:spcPct val="70000"/>
              </a:lnSpc>
            </a:pPr>
            <a:r>
              <a:rPr lang="en-US" sz="700" b="1" dirty="0">
                <a:solidFill>
                  <a:srgbClr val="000000"/>
                </a:solidFill>
                <a:latin typeface="EY interstate light"/>
                <a:cs typeface="Arial"/>
              </a:rPr>
              <a:t>func analysis</a:t>
            </a:r>
          </a:p>
        </p:txBody>
      </p:sp>
      <p:sp>
        <p:nvSpPr>
          <p:cNvPr id="53" name="Rectangle 3">
            <a:extLst>
              <a:ext uri="{FF2B5EF4-FFF2-40B4-BE49-F238E27FC236}">
                <a16:creationId xmlns:a16="http://schemas.microsoft.com/office/drawing/2014/main" id="{DEBC9E93-3D21-4369-9641-076AC385DB8B}"/>
              </a:ext>
            </a:extLst>
          </p:cNvPr>
          <p:cNvSpPr>
            <a:spLocks noChangeArrowheads="1"/>
          </p:cNvSpPr>
          <p:nvPr/>
        </p:nvSpPr>
        <p:spPr bwMode="auto">
          <a:xfrm>
            <a:off x="11400690" y="2705379"/>
            <a:ext cx="900001" cy="298487"/>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Test plan </a:t>
            </a:r>
          </a:p>
          <a:p>
            <a:pPr eaLnBrk="0" hangingPunct="0">
              <a:lnSpc>
                <a:spcPct val="70000"/>
              </a:lnSpc>
            </a:pPr>
            <a:r>
              <a:rPr lang="en-GB" sz="700" b="1" dirty="0">
                <a:solidFill>
                  <a:srgbClr val="000000"/>
                </a:solidFill>
                <a:latin typeface="EY interstate light"/>
                <a:cs typeface="Arial"/>
              </a:rPr>
              <a:t>definition</a:t>
            </a:r>
          </a:p>
        </p:txBody>
      </p:sp>
      <p:sp>
        <p:nvSpPr>
          <p:cNvPr id="54" name="Rectangle 3">
            <a:extLst>
              <a:ext uri="{FF2B5EF4-FFF2-40B4-BE49-F238E27FC236}">
                <a16:creationId xmlns:a16="http://schemas.microsoft.com/office/drawing/2014/main" id="{BF047667-C324-474D-9CA0-EEF01535E6B9}"/>
              </a:ext>
            </a:extLst>
          </p:cNvPr>
          <p:cNvSpPr>
            <a:spLocks noChangeArrowheads="1"/>
          </p:cNvSpPr>
          <p:nvPr/>
        </p:nvSpPr>
        <p:spPr bwMode="auto">
          <a:xfrm>
            <a:off x="11400690" y="3132614"/>
            <a:ext cx="899999" cy="330568"/>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Architectural </a:t>
            </a:r>
          </a:p>
          <a:p>
            <a:pPr eaLnBrk="0" hangingPunct="0">
              <a:lnSpc>
                <a:spcPct val="70000"/>
              </a:lnSpc>
            </a:pPr>
            <a:r>
              <a:rPr lang="en-GB" sz="700" b="1" dirty="0">
                <a:solidFill>
                  <a:srgbClr val="000000"/>
                </a:solidFill>
                <a:latin typeface="EY interstate light"/>
                <a:cs typeface="Arial"/>
              </a:rPr>
              <a:t>design</a:t>
            </a:r>
          </a:p>
        </p:txBody>
      </p:sp>
      <p:sp>
        <p:nvSpPr>
          <p:cNvPr id="55" name="Rectangle 3">
            <a:extLst>
              <a:ext uri="{FF2B5EF4-FFF2-40B4-BE49-F238E27FC236}">
                <a16:creationId xmlns:a16="http://schemas.microsoft.com/office/drawing/2014/main" id="{1161229E-03C8-4B56-910A-1AF045F8E572}"/>
              </a:ext>
            </a:extLst>
          </p:cNvPr>
          <p:cNvSpPr>
            <a:spLocks noChangeArrowheads="1"/>
          </p:cNvSpPr>
          <p:nvPr/>
        </p:nvSpPr>
        <p:spPr bwMode="auto">
          <a:xfrm>
            <a:off x="11400690" y="3563641"/>
            <a:ext cx="900001" cy="354891"/>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Tech. analysis </a:t>
            </a:r>
          </a:p>
          <a:p>
            <a:pPr eaLnBrk="0" hangingPunct="0">
              <a:lnSpc>
                <a:spcPct val="70000"/>
              </a:lnSpc>
            </a:pPr>
            <a:r>
              <a:rPr lang="en-GB" sz="700" b="1" dirty="0">
                <a:solidFill>
                  <a:srgbClr val="000000"/>
                </a:solidFill>
                <a:latin typeface="EY interstate light"/>
                <a:cs typeface="Arial"/>
              </a:rPr>
              <a:t>&amp; Software dev</a:t>
            </a:r>
          </a:p>
        </p:txBody>
      </p:sp>
      <p:sp>
        <p:nvSpPr>
          <p:cNvPr id="56" name="Rectangle 3">
            <a:extLst>
              <a:ext uri="{FF2B5EF4-FFF2-40B4-BE49-F238E27FC236}">
                <a16:creationId xmlns:a16="http://schemas.microsoft.com/office/drawing/2014/main" id="{CCDED4B1-A983-4745-9B5F-26804E5FEF88}"/>
              </a:ext>
            </a:extLst>
          </p:cNvPr>
          <p:cNvSpPr>
            <a:spLocks noChangeArrowheads="1"/>
          </p:cNvSpPr>
          <p:nvPr/>
        </p:nvSpPr>
        <p:spPr bwMode="auto">
          <a:xfrm>
            <a:off x="11400691" y="3981287"/>
            <a:ext cx="900001" cy="35489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Team env </a:t>
            </a:r>
          </a:p>
          <a:p>
            <a:pPr eaLnBrk="0" hangingPunct="0">
              <a:lnSpc>
                <a:spcPct val="70000"/>
              </a:lnSpc>
            </a:pPr>
            <a:r>
              <a:rPr lang="en-US" sz="700" b="1" dirty="0">
                <a:solidFill>
                  <a:srgbClr val="000000"/>
                </a:solidFill>
                <a:latin typeface="EY interstate light"/>
                <a:cs typeface="Arial"/>
              </a:rPr>
              <a:t>testing &amp; </a:t>
            </a:r>
          </a:p>
          <a:p>
            <a:pPr eaLnBrk="0" hangingPunct="0">
              <a:lnSpc>
                <a:spcPct val="70000"/>
              </a:lnSpc>
            </a:pPr>
            <a:r>
              <a:rPr lang="en-US" sz="700" b="1" dirty="0">
                <a:solidFill>
                  <a:srgbClr val="000000"/>
                </a:solidFill>
                <a:latin typeface="EY interstate light"/>
                <a:cs typeface="Arial"/>
              </a:rPr>
              <a:t>Integ testing</a:t>
            </a:r>
            <a:endParaRPr lang="en-GB" sz="700" b="1" dirty="0">
              <a:solidFill>
                <a:srgbClr val="000000"/>
              </a:solidFill>
              <a:latin typeface="EY interstate light"/>
              <a:cs typeface="Arial"/>
            </a:endParaRPr>
          </a:p>
        </p:txBody>
      </p:sp>
      <p:sp>
        <p:nvSpPr>
          <p:cNvPr id="57" name="Rectangle 3">
            <a:extLst>
              <a:ext uri="{FF2B5EF4-FFF2-40B4-BE49-F238E27FC236}">
                <a16:creationId xmlns:a16="http://schemas.microsoft.com/office/drawing/2014/main" id="{DD3C2868-1F2F-4752-A443-5D7982B5F5D3}"/>
              </a:ext>
            </a:extLst>
          </p:cNvPr>
          <p:cNvSpPr>
            <a:spLocks noChangeArrowheads="1"/>
          </p:cNvSpPr>
          <p:nvPr/>
        </p:nvSpPr>
        <p:spPr bwMode="auto">
          <a:xfrm>
            <a:off x="11400690" y="4436640"/>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Pre-delivery </a:t>
            </a:r>
          </a:p>
          <a:p>
            <a:pPr eaLnBrk="0" hangingPunct="0">
              <a:lnSpc>
                <a:spcPct val="70000"/>
              </a:lnSpc>
            </a:pPr>
            <a:r>
              <a:rPr lang="en-GB" sz="700" b="1" dirty="0">
                <a:solidFill>
                  <a:srgbClr val="000000"/>
                </a:solidFill>
                <a:latin typeface="EY interstate light"/>
                <a:cs typeface="Arial"/>
              </a:rPr>
              <a:t>testing</a:t>
            </a:r>
          </a:p>
        </p:txBody>
      </p:sp>
      <p:sp>
        <p:nvSpPr>
          <p:cNvPr id="58" name="Rectangle 3">
            <a:extLst>
              <a:ext uri="{FF2B5EF4-FFF2-40B4-BE49-F238E27FC236}">
                <a16:creationId xmlns:a16="http://schemas.microsoft.com/office/drawing/2014/main" id="{20CC85EA-4C3C-4A4E-AF13-85AE353E704E}"/>
              </a:ext>
            </a:extLst>
          </p:cNvPr>
          <p:cNvSpPr>
            <a:spLocks noChangeArrowheads="1"/>
          </p:cNvSpPr>
          <p:nvPr/>
        </p:nvSpPr>
        <p:spPr bwMode="auto">
          <a:xfrm>
            <a:off x="11400691" y="4834963"/>
            <a:ext cx="900002" cy="374811"/>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Prod release &amp; post Release</a:t>
            </a:r>
          </a:p>
          <a:p>
            <a:pPr eaLnBrk="0" hangingPunct="0">
              <a:lnSpc>
                <a:spcPct val="70000"/>
              </a:lnSpc>
            </a:pPr>
            <a:r>
              <a:rPr lang="en-US" sz="700" b="1" dirty="0">
                <a:solidFill>
                  <a:srgbClr val="000000"/>
                </a:solidFill>
                <a:latin typeface="EY interstate light"/>
                <a:cs typeface="Arial"/>
              </a:rPr>
              <a:t> monitoring</a:t>
            </a:r>
          </a:p>
        </p:txBody>
      </p:sp>
      <p:sp>
        <p:nvSpPr>
          <p:cNvPr id="59" name="Rectangle 3">
            <a:extLst>
              <a:ext uri="{FF2B5EF4-FFF2-40B4-BE49-F238E27FC236}">
                <a16:creationId xmlns:a16="http://schemas.microsoft.com/office/drawing/2014/main" id="{378E67D7-E482-426F-A5E5-E62AB516FF3F}"/>
              </a:ext>
            </a:extLst>
          </p:cNvPr>
          <p:cNvSpPr>
            <a:spLocks noChangeArrowheads="1"/>
          </p:cNvSpPr>
          <p:nvPr/>
        </p:nvSpPr>
        <p:spPr bwMode="auto">
          <a:xfrm>
            <a:off x="11400690" y="5244247"/>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ROI </a:t>
            </a:r>
          </a:p>
          <a:p>
            <a:pPr eaLnBrk="0" hangingPunct="0">
              <a:lnSpc>
                <a:spcPct val="70000"/>
              </a:lnSpc>
            </a:pPr>
            <a:r>
              <a:rPr lang="en-GB" sz="700" b="1" dirty="0">
                <a:solidFill>
                  <a:srgbClr val="000000"/>
                </a:solidFill>
                <a:latin typeface="EY interstate light"/>
                <a:cs typeface="Arial"/>
              </a:rPr>
              <a:t>Evaluation</a:t>
            </a:r>
          </a:p>
        </p:txBody>
      </p:sp>
      <p:sp>
        <p:nvSpPr>
          <p:cNvPr id="60" name="Rectangle 3">
            <a:extLst>
              <a:ext uri="{FF2B5EF4-FFF2-40B4-BE49-F238E27FC236}">
                <a16:creationId xmlns:a16="http://schemas.microsoft.com/office/drawing/2014/main" id="{4EC91A8C-2408-4AE2-8441-C722E6B33C1C}"/>
              </a:ext>
            </a:extLst>
          </p:cNvPr>
          <p:cNvSpPr>
            <a:spLocks noChangeArrowheads="1"/>
          </p:cNvSpPr>
          <p:nvPr/>
        </p:nvSpPr>
        <p:spPr bwMode="auto">
          <a:xfrm>
            <a:off x="11400690" y="5695023"/>
            <a:ext cx="899999" cy="281356"/>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Defects </a:t>
            </a:r>
          </a:p>
          <a:p>
            <a:pPr eaLnBrk="0" hangingPunct="0">
              <a:lnSpc>
                <a:spcPct val="70000"/>
              </a:lnSpc>
            </a:pPr>
            <a:r>
              <a:rPr lang="en-GB" sz="700" b="1" dirty="0">
                <a:solidFill>
                  <a:srgbClr val="000000"/>
                </a:solidFill>
                <a:latin typeface="EY interstate light"/>
                <a:cs typeface="Arial"/>
              </a:rPr>
              <a:t>monitoring</a:t>
            </a:r>
          </a:p>
        </p:txBody>
      </p:sp>
      <p:sp>
        <p:nvSpPr>
          <p:cNvPr id="62" name="Rectangle 61">
            <a:extLst>
              <a:ext uri="{FF2B5EF4-FFF2-40B4-BE49-F238E27FC236}">
                <a16:creationId xmlns:a16="http://schemas.microsoft.com/office/drawing/2014/main" id="{2D801ECF-416E-4573-9327-A6666A978AF6}"/>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3" name="Rectangle 62">
            <a:extLst>
              <a:ext uri="{FF2B5EF4-FFF2-40B4-BE49-F238E27FC236}">
                <a16:creationId xmlns:a16="http://schemas.microsoft.com/office/drawing/2014/main" id="{88444311-B60F-4927-B341-BE5F9FBDDE9C}"/>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4" name="Rectangle 63">
            <a:extLst>
              <a:ext uri="{FF2B5EF4-FFF2-40B4-BE49-F238E27FC236}">
                <a16:creationId xmlns:a16="http://schemas.microsoft.com/office/drawing/2014/main" id="{A627893E-D9AA-409E-9402-07121C9B0734}"/>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5" name="Rectangle 64">
            <a:extLst>
              <a:ext uri="{FF2B5EF4-FFF2-40B4-BE49-F238E27FC236}">
                <a16:creationId xmlns:a16="http://schemas.microsoft.com/office/drawing/2014/main" id="{9629DBD6-B0A3-4029-8525-69F837EF2F73}"/>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6" name="Rectangle 65">
            <a:extLst>
              <a:ext uri="{FF2B5EF4-FFF2-40B4-BE49-F238E27FC236}">
                <a16:creationId xmlns:a16="http://schemas.microsoft.com/office/drawing/2014/main" id="{17DDE103-F83E-4F39-BC10-39DC1AD31DB6}"/>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7" name="Rectangle 66">
            <a:extLst>
              <a:ext uri="{FF2B5EF4-FFF2-40B4-BE49-F238E27FC236}">
                <a16:creationId xmlns:a16="http://schemas.microsoft.com/office/drawing/2014/main" id="{2F40FA58-8AF2-442E-B668-BD2C16DC9E01}"/>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8" name="Rectangle 67">
            <a:extLst>
              <a:ext uri="{FF2B5EF4-FFF2-40B4-BE49-F238E27FC236}">
                <a16:creationId xmlns:a16="http://schemas.microsoft.com/office/drawing/2014/main" id="{E741CE55-0915-4019-850E-7637523C93BB}"/>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9" name="Rectangle 68">
            <a:extLst>
              <a:ext uri="{FF2B5EF4-FFF2-40B4-BE49-F238E27FC236}">
                <a16:creationId xmlns:a16="http://schemas.microsoft.com/office/drawing/2014/main" id="{348F3E3C-C857-4CA1-BEBD-4408398FBB04}"/>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70" name="Rectangle 69">
            <a:extLst>
              <a:ext uri="{FF2B5EF4-FFF2-40B4-BE49-F238E27FC236}">
                <a16:creationId xmlns:a16="http://schemas.microsoft.com/office/drawing/2014/main" id="{EC792AF1-14A7-4895-8C3E-98EAB0C0C588}"/>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71" name="Rectangle 70">
            <a:extLst>
              <a:ext uri="{FF2B5EF4-FFF2-40B4-BE49-F238E27FC236}">
                <a16:creationId xmlns:a16="http://schemas.microsoft.com/office/drawing/2014/main" id="{B8D6EF1E-5B76-431F-8750-0EEEA9A1D3B7}"/>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73" name="TextBox 72">
            <a:extLst>
              <a:ext uri="{FF2B5EF4-FFF2-40B4-BE49-F238E27FC236}">
                <a16:creationId xmlns:a16="http://schemas.microsoft.com/office/drawing/2014/main" id="{5BF53DEB-6380-4B56-A8EE-96B897CB08AB}"/>
              </a:ext>
            </a:extLst>
          </p:cNvPr>
          <p:cNvSpPr txBox="1"/>
          <p:nvPr/>
        </p:nvSpPr>
        <p:spPr>
          <a:xfrm>
            <a:off x="11055920" y="1276552"/>
            <a:ext cx="1151758" cy="383182"/>
          </a:xfrm>
          <a:prstGeom prst="rect">
            <a:avLst/>
          </a:prstGeom>
          <a:noFill/>
        </p:spPr>
        <p:txBody>
          <a:bodyPr wrap="square">
            <a:spAutoFit/>
          </a:bodyPr>
          <a:lstStyle/>
          <a:p>
            <a:pPr marL="115888" indent="-115888" algn="ctr">
              <a:spcBef>
                <a:spcPct val="5000"/>
              </a:spcBef>
              <a:spcAft>
                <a:spcPct val="5000"/>
              </a:spcAft>
              <a:buClr>
                <a:srgbClr val="00644F"/>
              </a:buClr>
            </a:pPr>
            <a:r>
              <a:rPr lang="en-US" sz="900" b="1" dirty="0">
                <a:solidFill>
                  <a:srgbClr val="000000"/>
                </a:solidFill>
                <a:latin typeface="EY interstate light"/>
                <a:cs typeface="Arial"/>
              </a:rPr>
              <a:t>Value chain steps</a:t>
            </a:r>
          </a:p>
          <a:p>
            <a:pPr marL="115888" indent="-115888" algn="ctr">
              <a:spcBef>
                <a:spcPct val="5000"/>
              </a:spcBef>
              <a:spcAft>
                <a:spcPct val="5000"/>
              </a:spcAft>
              <a:buClr>
                <a:srgbClr val="00644F"/>
              </a:buClr>
            </a:pPr>
            <a:r>
              <a:rPr lang="en-US" sz="900" b="1" dirty="0">
                <a:solidFill>
                  <a:srgbClr val="000000"/>
                </a:solidFill>
                <a:latin typeface="EY interstate light"/>
                <a:cs typeface="Arial"/>
              </a:rPr>
              <a:t>impacted</a:t>
            </a:r>
            <a:endParaRPr lang="en-US" sz="900" dirty="0">
              <a:solidFill>
                <a:srgbClr val="000000"/>
              </a:solidFill>
              <a:latin typeface="EY interstate light"/>
              <a:cs typeface="Arial"/>
            </a:endParaRPr>
          </a:p>
        </p:txBody>
      </p:sp>
      <p:sp>
        <p:nvSpPr>
          <p:cNvPr id="88" name="Text Box 5">
            <a:extLst>
              <a:ext uri="{FF2B5EF4-FFF2-40B4-BE49-F238E27FC236}">
                <a16:creationId xmlns:a16="http://schemas.microsoft.com/office/drawing/2014/main" id="{3AA67B5A-22B1-4634-AEE2-274EE352BD59}"/>
              </a:ext>
            </a:extLst>
          </p:cNvPr>
          <p:cNvSpPr txBox="1">
            <a:spLocks noChangeArrowheads="1"/>
          </p:cNvSpPr>
          <p:nvPr/>
        </p:nvSpPr>
        <p:spPr bwMode="auto">
          <a:xfrm>
            <a:off x="11087287" y="1128485"/>
            <a:ext cx="1045012" cy="5044887"/>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sp>
        <p:nvSpPr>
          <p:cNvPr id="85" name="Text Box 9">
            <a:extLst>
              <a:ext uri="{FF2B5EF4-FFF2-40B4-BE49-F238E27FC236}">
                <a16:creationId xmlns:a16="http://schemas.microsoft.com/office/drawing/2014/main" id="{2B276ECC-02E0-4019-9948-FA2489F4342C}"/>
              </a:ext>
            </a:extLst>
          </p:cNvPr>
          <p:cNvSpPr txBox="1">
            <a:spLocks noChangeArrowheads="1"/>
          </p:cNvSpPr>
          <p:nvPr/>
        </p:nvSpPr>
        <p:spPr bwMode="auto">
          <a:xfrm>
            <a:off x="6775067" y="1128487"/>
            <a:ext cx="1463494" cy="683257"/>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pic>
        <p:nvPicPr>
          <p:cNvPr id="86" name="Picture 85">
            <a:extLst>
              <a:ext uri="{FF2B5EF4-FFF2-40B4-BE49-F238E27FC236}">
                <a16:creationId xmlns:a16="http://schemas.microsoft.com/office/drawing/2014/main" id="{B01EEE30-8EB4-4BEB-91B3-9E327F801288}"/>
              </a:ext>
            </a:extLst>
          </p:cNvPr>
          <p:cNvPicPr preferRelativeResize="0">
            <a:picLocks/>
          </p:cNvPicPr>
          <p:nvPr/>
        </p:nvPicPr>
        <p:blipFill>
          <a:blip r:embed="rId2"/>
          <a:stretch>
            <a:fillRect/>
          </a:stretch>
        </p:blipFill>
        <p:spPr>
          <a:xfrm>
            <a:off x="6800400" y="1141200"/>
            <a:ext cx="1422000" cy="658800"/>
          </a:xfrm>
          <a:prstGeom prst="rect">
            <a:avLst/>
          </a:prstGeom>
        </p:spPr>
      </p:pic>
      <p:grpSp>
        <p:nvGrpSpPr>
          <p:cNvPr id="48" name="Group 47">
            <a:extLst>
              <a:ext uri="{FF2B5EF4-FFF2-40B4-BE49-F238E27FC236}">
                <a16:creationId xmlns:a16="http://schemas.microsoft.com/office/drawing/2014/main" id="{7EE5BC6D-9E88-426B-9FCD-9222F58B5CDB}"/>
              </a:ext>
            </a:extLst>
          </p:cNvPr>
          <p:cNvGrpSpPr/>
          <p:nvPr/>
        </p:nvGrpSpPr>
        <p:grpSpPr>
          <a:xfrm>
            <a:off x="7993316" y="243327"/>
            <a:ext cx="3407375" cy="485580"/>
            <a:chOff x="7993316" y="243327"/>
            <a:chExt cx="3407375" cy="485580"/>
          </a:xfrm>
        </p:grpSpPr>
        <p:sp>
          <p:nvSpPr>
            <p:cNvPr id="49" name="Rectangle: Rounded Corners 48">
              <a:extLst>
                <a:ext uri="{FF2B5EF4-FFF2-40B4-BE49-F238E27FC236}">
                  <a16:creationId xmlns:a16="http://schemas.microsoft.com/office/drawing/2014/main" id="{098607F5-F01E-4817-BE6D-D1E8D4A8A6B9}"/>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50" name="Rectangle: Rounded Corners 49">
              <a:extLst>
                <a:ext uri="{FF2B5EF4-FFF2-40B4-BE49-F238E27FC236}">
                  <a16:creationId xmlns:a16="http://schemas.microsoft.com/office/drawing/2014/main" id="{BA905B82-3493-469C-9B87-4A7E6604FA9A}"/>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61" name="Google Shape;309;p5">
              <a:extLst>
                <a:ext uri="{FF2B5EF4-FFF2-40B4-BE49-F238E27FC236}">
                  <a16:creationId xmlns:a16="http://schemas.microsoft.com/office/drawing/2014/main" id="{69576089-128E-48FB-B67A-966DBD9FA23E}"/>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72" name="Google Shape;309;p5">
              <a:extLst>
                <a:ext uri="{FF2B5EF4-FFF2-40B4-BE49-F238E27FC236}">
                  <a16:creationId xmlns:a16="http://schemas.microsoft.com/office/drawing/2014/main" id="{EFFBCC16-0060-4AC3-B2CD-FBEFC70F159B}"/>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87" name="Google Shape;309;p5">
              <a:extLst>
                <a:ext uri="{FF2B5EF4-FFF2-40B4-BE49-F238E27FC236}">
                  <a16:creationId xmlns:a16="http://schemas.microsoft.com/office/drawing/2014/main" id="{47A38A4B-9DB1-4D83-9BE5-F847AB3DF1DB}"/>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89" name="Google Shape;309;p5">
              <a:extLst>
                <a:ext uri="{FF2B5EF4-FFF2-40B4-BE49-F238E27FC236}">
                  <a16:creationId xmlns:a16="http://schemas.microsoft.com/office/drawing/2014/main" id="{2AAA387E-5626-46A2-9B6E-28D73816EBBF}"/>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0" name="Rectangle 89">
              <a:extLst>
                <a:ext uri="{FF2B5EF4-FFF2-40B4-BE49-F238E27FC236}">
                  <a16:creationId xmlns:a16="http://schemas.microsoft.com/office/drawing/2014/main" id="{09C40B04-9EDC-4472-813B-2DF134937938}"/>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91" name="Rectangle 90">
              <a:extLst>
                <a:ext uri="{FF2B5EF4-FFF2-40B4-BE49-F238E27FC236}">
                  <a16:creationId xmlns:a16="http://schemas.microsoft.com/office/drawing/2014/main" id="{9CD1B09F-4A9B-4F71-B130-D7786AD8823D}"/>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92" name="Rectangle 91">
              <a:extLst>
                <a:ext uri="{FF2B5EF4-FFF2-40B4-BE49-F238E27FC236}">
                  <a16:creationId xmlns:a16="http://schemas.microsoft.com/office/drawing/2014/main" id="{7B8846F3-834A-45BF-8F37-2111352C155F}"/>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93" name="Rectangle 92">
              <a:extLst>
                <a:ext uri="{FF2B5EF4-FFF2-40B4-BE49-F238E27FC236}">
                  <a16:creationId xmlns:a16="http://schemas.microsoft.com/office/drawing/2014/main" id="{2ED94E9E-E2F8-4379-8FFC-737220AA1C5A}"/>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94" name="Rectangle: Rounded Corners 93">
              <a:extLst>
                <a:ext uri="{FF2B5EF4-FFF2-40B4-BE49-F238E27FC236}">
                  <a16:creationId xmlns:a16="http://schemas.microsoft.com/office/drawing/2014/main" id="{7BEDC773-965B-4666-8793-48CBB2EBCA2C}"/>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3614075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(4/12)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8716" y="1128487"/>
            <a:ext cx="6379200"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Recommendation</a:t>
            </a:r>
            <a:endParaRPr lang="en-US" sz="9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Define rules and restrictions that limit/avoid stakeholders to introduce features without considering the PI dynamics and timeframes. Ensure the presence of a unique backlog</a:t>
            </a:r>
          </a:p>
          <a:p>
            <a:pPr marL="112713" lvl="2" indent="-112713">
              <a:lnSpc>
                <a:spcPct val="90000"/>
              </a:lnSpc>
              <a:spcBef>
                <a:spcPct val="5000"/>
              </a:spcBef>
              <a:spcAft>
                <a:spcPct val="5000"/>
              </a:spcAft>
              <a:buClr>
                <a:srgbClr val="00644F"/>
              </a:buClr>
              <a:buSzPct val="75000"/>
              <a:buFont typeface="Arial" pitchFamily="34" charset="0"/>
              <a:buChar char="►"/>
              <a:defRPr/>
            </a:pPr>
            <a:endParaRPr lang="en-US" sz="900" dirty="0">
              <a:solidFill>
                <a:srgbClr val="000000"/>
              </a:solidFill>
              <a:latin typeface="EY interstate light"/>
              <a:cs typeface="Arial"/>
            </a:endParaRPr>
          </a:p>
          <a:p>
            <a:pPr marL="117475" indent="-117475">
              <a:buClr>
                <a:srgbClr val="00644F"/>
              </a:buClr>
              <a:buFont typeface="Arial" pitchFamily="34" charset="0"/>
              <a:buChar char="►"/>
            </a:pPr>
            <a:endParaRPr lang="en-US" sz="900" dirty="0">
              <a:solidFill>
                <a:srgbClr val="000000"/>
              </a:solidFill>
              <a:latin typeface="EY interstate light"/>
              <a:cs typeface="Arial"/>
            </a:endParaRP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6347" y="3405713"/>
            <a:ext cx="6377353" cy="1417556"/>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Future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Clear rules and restrictions that limit or block the stakeholders from introducing new features without considering the PI dynamics and timeframes are introduced and shared across the organization. A hard time box is established before the beginning of each PI to define which features will be included; features introduced into the backlog after the give time span are automatically shifted toward the following PI</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The presence of multiple backlogs and the reasons of their existence are identified, carrying out remediation actions</a:t>
            </a:r>
          </a:p>
          <a:p>
            <a:pPr>
              <a:lnSpc>
                <a:spcPct val="90000"/>
              </a:lnSpc>
              <a:spcBef>
                <a:spcPct val="5000"/>
              </a:spcBef>
              <a:spcAft>
                <a:spcPct val="5000"/>
              </a:spcAft>
              <a:buClr>
                <a:srgbClr val="00644F"/>
              </a:buClr>
              <a:defRPr/>
            </a:pPr>
            <a:endParaRPr lang="en-US" sz="900" dirty="0">
              <a:solidFill>
                <a:srgbClr val="000000"/>
              </a:solidFill>
              <a:latin typeface="EY interstate light"/>
              <a:cs typeface="Arial"/>
            </a:endParaRP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067" y="1865849"/>
            <a:ext cx="4248000" cy="2957420"/>
          </a:xfrm>
          <a:prstGeom prst="rect">
            <a:avLst/>
          </a:prstGeom>
          <a:noFill/>
          <a:ln w="9525">
            <a:solidFill>
              <a:srgbClr val="6699FF"/>
            </a:solidFill>
            <a:miter lim="800000"/>
            <a:headEnd/>
            <a:tailEnd/>
          </a:ln>
        </p:spPr>
        <p:txBody>
          <a:bodyPr anchor="t" anchorCtr="0"/>
          <a:lstStyle/>
          <a:p>
            <a:pPr marL="115888" indent="-115888">
              <a:spcBef>
                <a:spcPct val="5000"/>
              </a:spcBef>
              <a:spcAft>
                <a:spcPct val="5000"/>
              </a:spcAft>
              <a:buClr>
                <a:srgbClr val="00644F"/>
              </a:buClr>
            </a:pPr>
            <a:r>
              <a:rPr lang="en-US" sz="900" b="1" dirty="0">
                <a:solidFill>
                  <a:srgbClr val="000000"/>
                </a:solidFill>
                <a:latin typeface="EY interstate light"/>
                <a:cs typeface="Arial"/>
              </a:rPr>
              <a:t>Execution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(4.1) Identify stakeholders that usually introduce new features into Trains backlog, track existing entry channels together with their frequency and their usual timeframes. Identify among them the most impacting ones in terms of the number of related PI scope changes (or number of USP) and execute a post mortem analysis, identifying root causes and potential solutions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(4.2) Define a strict set of rules for backlog management and a limited set of channels for the entering of new requirements (as Epics or Features), clarifying specific timeframes within which new features can be added in the PI as well as the ownerships on the process. The possibility to take decisions must be guaranteed for POs and PMs, which have ownership on Trains capacity</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(4.3) Define periodic Portfolio management activities for the long-term backlog planning by LPM. Ceremonies must be dedicated to the definition of value streams long-term vision and roadmap in order to plan in advance the most important activities (e.g. high-value items for the product evolution, regulatory requirements, security requirements, </a:t>
            </a:r>
            <a:r>
              <a:rPr lang="en-US" sz="900" dirty="0" err="1">
                <a:solidFill>
                  <a:srgbClr val="000000"/>
                </a:solidFill>
                <a:latin typeface="EY interstate light"/>
                <a:cs typeface="Arial"/>
              </a:rPr>
              <a:t>etc</a:t>
            </a:r>
            <a:r>
              <a:rPr lang="en-US" sz="900" dirty="0">
                <a:solidFill>
                  <a:srgbClr val="000000"/>
                </a:solidFill>
                <a:latin typeface="EY interstate light"/>
                <a:cs typeface="Arial"/>
              </a:rPr>
              <a:t>). In this way, urgent scope changes due to high priority emerging requirements should be minimized</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(4.4) Implement an internal audit process to identify the presence of multiple backlogs. Carry out root cause/ postmortem analysis to document the issue and reduce the insurgence of new instances of the problem, planning remediation actions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(4.5) Define periodic LPM governance meeting to carefully monitor KPIs for PI scope changes, continuously detecting and mapping alternative needs entry channels</a:t>
            </a:r>
          </a:p>
          <a:p>
            <a:pPr>
              <a:lnSpc>
                <a:spcPct val="90000"/>
              </a:lnSpc>
              <a:spcBef>
                <a:spcPct val="5000"/>
              </a:spcBef>
              <a:spcAft>
                <a:spcPct val="5000"/>
              </a:spcAft>
              <a:buClr>
                <a:srgbClr val="00644F"/>
              </a:buCl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5888" indent="-115888">
              <a:spcBef>
                <a:spcPct val="5000"/>
              </a:spcBef>
              <a:spcAft>
                <a:spcPct val="5000"/>
              </a:spcAft>
              <a:buClr>
                <a:srgbClr val="00644F"/>
              </a:buClr>
            </a:pPr>
            <a:endParaRPr lang="en-US" sz="900" b="1" dirty="0">
              <a:solidFill>
                <a:srgbClr val="000000"/>
              </a:solidFill>
              <a:latin typeface="EY interstate light"/>
              <a:cs typeface="Arial"/>
            </a:endParaRPr>
          </a:p>
          <a:p>
            <a:pPr marL="115888" indent="-115888">
              <a:spcBef>
                <a:spcPct val="5000"/>
              </a:spcBef>
              <a:spcAft>
                <a:spcPct val="5000"/>
              </a:spcAft>
              <a:buClr>
                <a:srgbClr val="00644F"/>
              </a:buClr>
            </a:pPr>
            <a:endParaRPr lang="en-US" sz="400" b="1"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b="1" dirty="0">
              <a:solidFill>
                <a:srgbClr val="000000"/>
              </a:solidFill>
              <a:latin typeface="EY interstate light"/>
              <a:cs typeface="Arial"/>
            </a:endParaRP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6347" y="1865849"/>
            <a:ext cx="6377353" cy="1485759"/>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Current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Emerging priorities shift the focus from the product vision and product roadmap (e.g. requests from the Regulator, Stakeholders that bypass consolidated processes for proposing their needs and are not aligned with </a:t>
            </a:r>
            <a:r>
              <a:rPr lang="en-US" sz="900" dirty="0" err="1">
                <a:solidFill>
                  <a:srgbClr val="000000"/>
                </a:solidFill>
                <a:latin typeface="EY interstate light"/>
                <a:cs typeface="Arial"/>
              </a:rPr>
              <a:t>SAFe</a:t>
            </a:r>
            <a:r>
              <a:rPr lang="en-US" sz="900" dirty="0">
                <a:solidFill>
                  <a:srgbClr val="000000"/>
                </a:solidFill>
                <a:latin typeface="EY interstate light"/>
                <a:cs typeface="Arial"/>
              </a:rPr>
              <a:t> practices)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Presence of a variety of non-structured entry channels for needs collection compromise process solidity and established priorities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Sometimes LPM adds new Epics or features directly during the PI planning according to urgency or last-minute needs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Client needs are often collected and tracked too late, requiring change in priorities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Different community/domain managers work on parallel backlogs inside the same value stream</a:t>
            </a: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6347" y="4877373"/>
            <a:ext cx="3617687"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solidFill>
                <a:latin typeface="EY interstate light"/>
                <a:ea typeface="Calibri"/>
                <a:cs typeface="Arial" pitchFamily="34" charset="0"/>
              </a:rPr>
              <a:t>Metrics and KPIs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Number of scope changes per running PI</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Number of scope changes USP per running PI</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Scope change = increase vs decrease (+/- variation)</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 of requirement OOS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 of CR over new increment requirement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#of additional requirements created to cover any gaps identified in the US/total # of US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 of US compliant with the </a:t>
            </a:r>
            <a:r>
              <a:rPr lang="en-US" sz="800" dirty="0" err="1">
                <a:solidFill>
                  <a:srgbClr val="000000"/>
                </a:solidFill>
                <a:latin typeface="EY interstate light"/>
                <a:cs typeface="Arial"/>
              </a:rPr>
              <a:t>DoR</a:t>
            </a:r>
            <a:r>
              <a:rPr lang="en-US" sz="800" dirty="0">
                <a:solidFill>
                  <a:srgbClr val="000000"/>
                </a:solidFill>
                <a:latin typeface="EY interstate light"/>
                <a:cs typeface="Arial"/>
              </a:rPr>
              <a:t> ready to be included in the Sprint Backlog during the Sprint Planning </a:t>
            </a: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en-US" sz="800" dirty="0">
              <a:solidFill>
                <a:srgbClr val="000000"/>
              </a:solidFill>
              <a:latin typeface="EY interstate light"/>
              <a:cs typeface="Arial"/>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1590" y="4877373"/>
            <a:ext cx="3275879"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lumMod val="95000"/>
                    <a:lumOff val="5000"/>
                  </a:schemeClr>
                </a:solidFill>
                <a:latin typeface="EY interstate light"/>
                <a:ea typeface="Calibri"/>
                <a:cs typeface="Arial" pitchFamily="34" charset="0"/>
              </a:rPr>
              <a:t>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Jira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Confluence</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Lucid</a:t>
            </a:r>
            <a:r>
              <a:rPr lang="it-IT" sz="800" dirty="0">
                <a:solidFill>
                  <a:srgbClr val="000000"/>
                </a:solidFill>
                <a:latin typeface="EY interstate light"/>
                <a:cs typeface="Arial"/>
              </a:rPr>
              <a:t> chart (</a:t>
            </a:r>
            <a:r>
              <a:rPr lang="it-IT" sz="800" dirty="0" err="1">
                <a:solidFill>
                  <a:srgbClr val="000000"/>
                </a:solidFill>
                <a:latin typeface="EY interstate light"/>
                <a:cs typeface="Arial"/>
              </a:rPr>
              <a:t>needs</a:t>
            </a:r>
            <a:r>
              <a:rPr lang="it-IT" sz="800" dirty="0">
                <a:solidFill>
                  <a:srgbClr val="000000"/>
                </a:solidFill>
                <a:latin typeface="EY interstate light"/>
                <a:cs typeface="Arial"/>
              </a:rPr>
              <a:t>/</a:t>
            </a:r>
            <a:r>
              <a:rPr lang="it-IT" sz="800" dirty="0" err="1">
                <a:solidFill>
                  <a:srgbClr val="000000"/>
                </a:solidFill>
                <a:latin typeface="EY interstate light"/>
                <a:cs typeface="Arial"/>
              </a:rPr>
              <a:t>requirements</a:t>
            </a:r>
            <a:r>
              <a:rPr lang="it-IT" sz="800" dirty="0">
                <a:solidFill>
                  <a:srgbClr val="000000"/>
                </a:solidFill>
                <a:latin typeface="EY interstate light"/>
                <a:cs typeface="Arial"/>
              </a:rPr>
              <a:t> </a:t>
            </a:r>
            <a:r>
              <a:rPr lang="it-IT" sz="800" dirty="0" err="1">
                <a:solidFill>
                  <a:srgbClr val="000000"/>
                </a:solidFill>
                <a:latin typeface="EY interstate light"/>
                <a:cs typeface="Arial"/>
              </a:rPr>
              <a:t>diagramming</a:t>
            </a:r>
            <a:r>
              <a:rPr lang="it-IT" sz="800" dirty="0">
                <a:solidFill>
                  <a:srgbClr val="000000"/>
                </a:solidFill>
                <a:latin typeface="EY interstate light"/>
                <a:cs typeface="Arial"/>
              </a:rPr>
              <a:t>, </a:t>
            </a:r>
            <a:r>
              <a:rPr lang="it-IT" sz="800" dirty="0" err="1">
                <a:solidFill>
                  <a:srgbClr val="000000"/>
                </a:solidFill>
                <a:latin typeface="EY interstate light"/>
                <a:cs typeface="Arial"/>
              </a:rPr>
              <a:t>visualization</a:t>
            </a:r>
            <a:r>
              <a:rPr lang="it-IT" sz="800" dirty="0">
                <a:solidFill>
                  <a:srgbClr val="000000"/>
                </a:solidFill>
                <a:latin typeface="EY interstate light"/>
                <a:cs typeface="Arial"/>
              </a:rPr>
              <a:t>) </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Octane</a:t>
            </a:r>
            <a:r>
              <a:rPr lang="it-IT" sz="800" dirty="0">
                <a:solidFill>
                  <a:srgbClr val="000000"/>
                </a:solidFill>
                <a:latin typeface="EY interstate light"/>
                <a:cs typeface="Arial"/>
              </a:rPr>
              <a:t> </a:t>
            </a:r>
            <a:r>
              <a:rPr lang="en-US" sz="800" dirty="0">
                <a:solidFill>
                  <a:srgbClr val="000000"/>
                </a:solidFill>
                <a:latin typeface="EY interstate light"/>
                <a:cs typeface="Arial"/>
              </a:rPr>
              <a:t>(Backlog storage, PI work organization, Epics/Features/US prioritization, POs sign-off)</a:t>
            </a:r>
            <a:endParaRPr lang="it-IT" sz="8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a:solidFill>
                  <a:srgbClr val="000000"/>
                </a:solidFill>
                <a:latin typeface="EY interstate light"/>
                <a:cs typeface="Arial"/>
              </a:rPr>
              <a:t>Azure </a:t>
            </a:r>
            <a:r>
              <a:rPr lang="it-IT" sz="800" dirty="0" err="1">
                <a:solidFill>
                  <a:srgbClr val="000000"/>
                </a:solidFill>
                <a:latin typeface="EY interstate light"/>
                <a:cs typeface="Arial"/>
              </a:rPr>
              <a:t>Devops</a:t>
            </a:r>
            <a:r>
              <a:rPr lang="it-IT" sz="800" dirty="0">
                <a:solidFill>
                  <a:srgbClr val="000000"/>
                </a:solidFill>
                <a:latin typeface="EY interstate light"/>
                <a:cs typeface="Arial"/>
              </a:rPr>
              <a:t> </a:t>
            </a:r>
            <a:r>
              <a:rPr lang="en-US" sz="800" dirty="0">
                <a:solidFill>
                  <a:srgbClr val="000000"/>
                </a:solidFill>
                <a:latin typeface="EY interstate light"/>
                <a:cs typeface="Arial"/>
              </a:rPr>
              <a:t>(Backlog storage, PI work organization, Epics/Features/US prioritization, POs sign-off)</a:t>
            </a:r>
            <a:endParaRPr lang="it-IT" sz="8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a:solidFill>
                  <a:srgbClr val="000000"/>
                </a:solidFill>
                <a:latin typeface="EY interstate light"/>
                <a:cs typeface="Arial"/>
              </a:rPr>
              <a:t>Rally (</a:t>
            </a:r>
            <a:r>
              <a:rPr lang="en-US" sz="800" dirty="0">
                <a:solidFill>
                  <a:srgbClr val="000000"/>
                </a:solidFill>
                <a:latin typeface="EY interstate light"/>
                <a:cs typeface="Arial"/>
              </a:rPr>
              <a:t>Backlog storage, PI work organization, Epics/Features/US prioritization, POs sign-off)</a:t>
            </a:r>
            <a:endParaRPr lang="it-IT" sz="8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1000" b="1" baseline="0" dirty="0">
              <a:solidFill>
                <a:schemeClr val="tx1">
                  <a:lumMod val="95000"/>
                  <a:lumOff val="5000"/>
                </a:schemeClr>
              </a:solidFill>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5026" y="4877373"/>
            <a:ext cx="3688042" cy="1296000"/>
          </a:xfrm>
          <a:prstGeom prst="rect">
            <a:avLst/>
          </a:prstGeom>
          <a:noFill/>
          <a:ln w="9525">
            <a:solidFill>
              <a:srgbClr val="6699FF"/>
            </a:solidFill>
            <a:miter lim="800000"/>
            <a:headEnd/>
            <a:tailEnd/>
          </a:ln>
        </p:spPr>
        <p:txBody>
          <a:bodyPr/>
          <a:lstStyle/>
          <a:p>
            <a:pPr marL="115888" indent="-115888">
              <a:spcBef>
                <a:spcPct val="5000"/>
              </a:spcBef>
              <a:spcAft>
                <a:spcPct val="5000"/>
              </a:spcAft>
              <a:buClr>
                <a:srgbClr val="00644F"/>
              </a:buClr>
            </a:pPr>
            <a:r>
              <a:rPr lang="en-US" sz="900" b="1" dirty="0">
                <a:solidFill>
                  <a:srgbClr val="000000"/>
                </a:solidFill>
                <a:latin typeface="EY interstate light"/>
                <a:cs typeface="Arial"/>
              </a:rPr>
              <a:t>Key Assumptions / Considerations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Comprehensive mapping of Stakeholders and potential entering channels is fundamental, as well as a proper root cause analysis execution to identify corrective actions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An extensive training on the new solution usage and related procedures is mandatory for an effective implementation, together with a proper monitoring of the adoption level over time</a:t>
            </a:r>
          </a:p>
          <a:p>
            <a:pPr>
              <a:lnSpc>
                <a:spcPct val="90000"/>
              </a:lnSpc>
              <a:spcBef>
                <a:spcPct val="5000"/>
              </a:spcBef>
              <a:spcAft>
                <a:spcPct val="5000"/>
              </a:spcAft>
              <a:buClr>
                <a:srgbClr val="00644F"/>
              </a:buCl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sp>
        <p:nvSpPr>
          <p:cNvPr id="38" name="Rectangle 3">
            <a:extLst>
              <a:ext uri="{FF2B5EF4-FFF2-40B4-BE49-F238E27FC236}">
                <a16:creationId xmlns:a16="http://schemas.microsoft.com/office/drawing/2014/main" id="{36A9460E-B941-4216-8C5F-A6F02C9672E9}"/>
              </a:ext>
            </a:extLst>
          </p:cNvPr>
          <p:cNvSpPr>
            <a:spLocks noChangeArrowheads="1"/>
          </p:cNvSpPr>
          <p:nvPr/>
        </p:nvSpPr>
        <p:spPr bwMode="auto">
          <a:xfrm>
            <a:off x="11400690" y="1849559"/>
            <a:ext cx="863549" cy="33226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Needs </a:t>
            </a:r>
          </a:p>
          <a:p>
            <a:pPr eaLnBrk="0" hangingPunct="0">
              <a:lnSpc>
                <a:spcPct val="70000"/>
              </a:lnSpc>
            </a:pPr>
            <a:r>
              <a:rPr lang="en-US" sz="700" b="1" dirty="0">
                <a:solidFill>
                  <a:srgbClr val="000000"/>
                </a:solidFill>
                <a:latin typeface="EY interstate light"/>
                <a:cs typeface="Arial"/>
              </a:rPr>
              <a:t>identification &amp;prioritization</a:t>
            </a:r>
          </a:p>
        </p:txBody>
      </p:sp>
      <p:sp>
        <p:nvSpPr>
          <p:cNvPr id="39" name="Rectangle 3">
            <a:extLst>
              <a:ext uri="{FF2B5EF4-FFF2-40B4-BE49-F238E27FC236}">
                <a16:creationId xmlns:a16="http://schemas.microsoft.com/office/drawing/2014/main" id="{FA37E997-6C31-4FE7-AC91-E02B4FE62A2A}"/>
              </a:ext>
            </a:extLst>
          </p:cNvPr>
          <p:cNvSpPr>
            <a:spLocks noChangeArrowheads="1"/>
          </p:cNvSpPr>
          <p:nvPr/>
        </p:nvSpPr>
        <p:spPr bwMode="auto">
          <a:xfrm>
            <a:off x="11400690" y="2282282"/>
            <a:ext cx="900001" cy="313207"/>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Requirement collection &amp; </a:t>
            </a:r>
          </a:p>
          <a:p>
            <a:pPr eaLnBrk="0" hangingPunct="0">
              <a:lnSpc>
                <a:spcPct val="70000"/>
              </a:lnSpc>
            </a:pPr>
            <a:r>
              <a:rPr lang="en-US" sz="700" b="1" dirty="0">
                <a:solidFill>
                  <a:srgbClr val="000000"/>
                </a:solidFill>
                <a:latin typeface="EY interstate light"/>
                <a:cs typeface="Arial"/>
              </a:rPr>
              <a:t>func analysis</a:t>
            </a:r>
          </a:p>
        </p:txBody>
      </p:sp>
      <p:sp>
        <p:nvSpPr>
          <p:cNvPr id="40" name="Rectangle 3">
            <a:extLst>
              <a:ext uri="{FF2B5EF4-FFF2-40B4-BE49-F238E27FC236}">
                <a16:creationId xmlns:a16="http://schemas.microsoft.com/office/drawing/2014/main" id="{4246F6AC-5801-405F-9469-99A26B8FCA16}"/>
              </a:ext>
            </a:extLst>
          </p:cNvPr>
          <p:cNvSpPr>
            <a:spLocks noChangeArrowheads="1"/>
          </p:cNvSpPr>
          <p:nvPr/>
        </p:nvSpPr>
        <p:spPr bwMode="auto">
          <a:xfrm>
            <a:off x="11400690" y="2705379"/>
            <a:ext cx="900001" cy="298487"/>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Test plan </a:t>
            </a:r>
          </a:p>
          <a:p>
            <a:pPr eaLnBrk="0" hangingPunct="0">
              <a:lnSpc>
                <a:spcPct val="70000"/>
              </a:lnSpc>
            </a:pPr>
            <a:r>
              <a:rPr lang="en-GB" sz="700" b="1" dirty="0">
                <a:solidFill>
                  <a:srgbClr val="000000"/>
                </a:solidFill>
                <a:latin typeface="EY interstate light"/>
                <a:cs typeface="Arial"/>
              </a:rPr>
              <a:t>definition</a:t>
            </a:r>
          </a:p>
        </p:txBody>
      </p:sp>
      <p:sp>
        <p:nvSpPr>
          <p:cNvPr id="41" name="Rectangle 3">
            <a:extLst>
              <a:ext uri="{FF2B5EF4-FFF2-40B4-BE49-F238E27FC236}">
                <a16:creationId xmlns:a16="http://schemas.microsoft.com/office/drawing/2014/main" id="{2EF2211E-ADD8-4779-87D1-331162D8ACDB}"/>
              </a:ext>
            </a:extLst>
          </p:cNvPr>
          <p:cNvSpPr>
            <a:spLocks noChangeArrowheads="1"/>
          </p:cNvSpPr>
          <p:nvPr/>
        </p:nvSpPr>
        <p:spPr bwMode="auto">
          <a:xfrm>
            <a:off x="11400690" y="3132614"/>
            <a:ext cx="899999" cy="330568"/>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Architectural </a:t>
            </a:r>
          </a:p>
          <a:p>
            <a:pPr eaLnBrk="0" hangingPunct="0">
              <a:lnSpc>
                <a:spcPct val="70000"/>
              </a:lnSpc>
            </a:pPr>
            <a:r>
              <a:rPr lang="en-GB" sz="700" b="1" dirty="0">
                <a:solidFill>
                  <a:srgbClr val="000000"/>
                </a:solidFill>
                <a:latin typeface="EY interstate light"/>
                <a:cs typeface="Arial"/>
              </a:rPr>
              <a:t>design</a:t>
            </a:r>
          </a:p>
        </p:txBody>
      </p:sp>
      <p:sp>
        <p:nvSpPr>
          <p:cNvPr id="42" name="Rectangle 3">
            <a:extLst>
              <a:ext uri="{FF2B5EF4-FFF2-40B4-BE49-F238E27FC236}">
                <a16:creationId xmlns:a16="http://schemas.microsoft.com/office/drawing/2014/main" id="{6AE9257E-C034-45C1-907A-DC1B748CB968}"/>
              </a:ext>
            </a:extLst>
          </p:cNvPr>
          <p:cNvSpPr>
            <a:spLocks noChangeArrowheads="1"/>
          </p:cNvSpPr>
          <p:nvPr/>
        </p:nvSpPr>
        <p:spPr bwMode="auto">
          <a:xfrm>
            <a:off x="11400690" y="3563641"/>
            <a:ext cx="900001" cy="354891"/>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Tech. analysis </a:t>
            </a:r>
          </a:p>
          <a:p>
            <a:pPr eaLnBrk="0" hangingPunct="0">
              <a:lnSpc>
                <a:spcPct val="70000"/>
              </a:lnSpc>
            </a:pPr>
            <a:r>
              <a:rPr lang="en-GB" sz="700" b="1" dirty="0">
                <a:solidFill>
                  <a:srgbClr val="000000"/>
                </a:solidFill>
                <a:latin typeface="EY interstate light"/>
                <a:cs typeface="Arial"/>
              </a:rPr>
              <a:t>&amp; Software dev</a:t>
            </a:r>
          </a:p>
        </p:txBody>
      </p:sp>
      <p:sp>
        <p:nvSpPr>
          <p:cNvPr id="43" name="Rectangle 3">
            <a:extLst>
              <a:ext uri="{FF2B5EF4-FFF2-40B4-BE49-F238E27FC236}">
                <a16:creationId xmlns:a16="http://schemas.microsoft.com/office/drawing/2014/main" id="{67FF686C-ACC5-4701-BA05-D80F9E47553F}"/>
              </a:ext>
            </a:extLst>
          </p:cNvPr>
          <p:cNvSpPr>
            <a:spLocks noChangeArrowheads="1"/>
          </p:cNvSpPr>
          <p:nvPr/>
        </p:nvSpPr>
        <p:spPr bwMode="auto">
          <a:xfrm>
            <a:off x="11400691" y="3981287"/>
            <a:ext cx="900001" cy="35489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Team env </a:t>
            </a:r>
          </a:p>
          <a:p>
            <a:pPr eaLnBrk="0" hangingPunct="0">
              <a:lnSpc>
                <a:spcPct val="70000"/>
              </a:lnSpc>
            </a:pPr>
            <a:r>
              <a:rPr lang="en-US" sz="700" b="1" dirty="0">
                <a:solidFill>
                  <a:srgbClr val="000000"/>
                </a:solidFill>
                <a:latin typeface="EY interstate light"/>
                <a:cs typeface="Arial"/>
              </a:rPr>
              <a:t>testing &amp; </a:t>
            </a:r>
          </a:p>
          <a:p>
            <a:pPr eaLnBrk="0" hangingPunct="0">
              <a:lnSpc>
                <a:spcPct val="70000"/>
              </a:lnSpc>
            </a:pPr>
            <a:r>
              <a:rPr lang="en-US" sz="700" b="1" dirty="0">
                <a:solidFill>
                  <a:srgbClr val="000000"/>
                </a:solidFill>
                <a:latin typeface="EY interstate light"/>
                <a:cs typeface="Arial"/>
              </a:rPr>
              <a:t>Integ testing</a:t>
            </a:r>
            <a:endParaRPr lang="en-GB" sz="700" b="1" dirty="0">
              <a:solidFill>
                <a:srgbClr val="000000"/>
              </a:solidFill>
              <a:latin typeface="EY interstate light"/>
              <a:cs typeface="Arial"/>
            </a:endParaRPr>
          </a:p>
        </p:txBody>
      </p:sp>
      <p:sp>
        <p:nvSpPr>
          <p:cNvPr id="49" name="Rectangle 3">
            <a:extLst>
              <a:ext uri="{FF2B5EF4-FFF2-40B4-BE49-F238E27FC236}">
                <a16:creationId xmlns:a16="http://schemas.microsoft.com/office/drawing/2014/main" id="{00555977-C2D6-4269-A101-F94F0F69FC52}"/>
              </a:ext>
            </a:extLst>
          </p:cNvPr>
          <p:cNvSpPr>
            <a:spLocks noChangeArrowheads="1"/>
          </p:cNvSpPr>
          <p:nvPr/>
        </p:nvSpPr>
        <p:spPr bwMode="auto">
          <a:xfrm>
            <a:off x="11400690" y="4436640"/>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Pre-delivery </a:t>
            </a:r>
          </a:p>
          <a:p>
            <a:pPr eaLnBrk="0" hangingPunct="0">
              <a:lnSpc>
                <a:spcPct val="70000"/>
              </a:lnSpc>
            </a:pPr>
            <a:r>
              <a:rPr lang="en-GB" sz="700" b="1" dirty="0">
                <a:solidFill>
                  <a:srgbClr val="000000"/>
                </a:solidFill>
                <a:latin typeface="EY interstate light"/>
                <a:cs typeface="Arial"/>
              </a:rPr>
              <a:t>testing</a:t>
            </a:r>
          </a:p>
        </p:txBody>
      </p:sp>
      <p:sp>
        <p:nvSpPr>
          <p:cNvPr id="50" name="Rectangle 3">
            <a:extLst>
              <a:ext uri="{FF2B5EF4-FFF2-40B4-BE49-F238E27FC236}">
                <a16:creationId xmlns:a16="http://schemas.microsoft.com/office/drawing/2014/main" id="{C0D91B6C-3EC4-406C-9AF4-1C1A8A9CAA4B}"/>
              </a:ext>
            </a:extLst>
          </p:cNvPr>
          <p:cNvSpPr>
            <a:spLocks noChangeArrowheads="1"/>
          </p:cNvSpPr>
          <p:nvPr/>
        </p:nvSpPr>
        <p:spPr bwMode="auto">
          <a:xfrm>
            <a:off x="11400691" y="4834963"/>
            <a:ext cx="900002" cy="374811"/>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Prod release &amp; post Release</a:t>
            </a:r>
          </a:p>
          <a:p>
            <a:pPr eaLnBrk="0" hangingPunct="0">
              <a:lnSpc>
                <a:spcPct val="70000"/>
              </a:lnSpc>
            </a:pPr>
            <a:r>
              <a:rPr lang="en-US" sz="700" b="1" dirty="0">
                <a:solidFill>
                  <a:srgbClr val="000000"/>
                </a:solidFill>
                <a:latin typeface="EY interstate light"/>
                <a:cs typeface="Arial"/>
              </a:rPr>
              <a:t> monitoring</a:t>
            </a:r>
          </a:p>
        </p:txBody>
      </p:sp>
      <p:sp>
        <p:nvSpPr>
          <p:cNvPr id="61" name="Rectangle 3">
            <a:extLst>
              <a:ext uri="{FF2B5EF4-FFF2-40B4-BE49-F238E27FC236}">
                <a16:creationId xmlns:a16="http://schemas.microsoft.com/office/drawing/2014/main" id="{AB555D94-2F8A-4251-A812-C2BFC2571257}"/>
              </a:ext>
            </a:extLst>
          </p:cNvPr>
          <p:cNvSpPr>
            <a:spLocks noChangeArrowheads="1"/>
          </p:cNvSpPr>
          <p:nvPr/>
        </p:nvSpPr>
        <p:spPr bwMode="auto">
          <a:xfrm>
            <a:off x="11400690" y="5244247"/>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ROI </a:t>
            </a:r>
          </a:p>
          <a:p>
            <a:pPr eaLnBrk="0" hangingPunct="0">
              <a:lnSpc>
                <a:spcPct val="70000"/>
              </a:lnSpc>
            </a:pPr>
            <a:r>
              <a:rPr lang="en-GB" sz="700" b="1" dirty="0">
                <a:solidFill>
                  <a:srgbClr val="000000"/>
                </a:solidFill>
                <a:latin typeface="EY interstate light"/>
                <a:cs typeface="Arial"/>
              </a:rPr>
              <a:t>Evaluation</a:t>
            </a:r>
          </a:p>
        </p:txBody>
      </p:sp>
      <p:sp>
        <p:nvSpPr>
          <p:cNvPr id="72" name="Rectangle 3">
            <a:extLst>
              <a:ext uri="{FF2B5EF4-FFF2-40B4-BE49-F238E27FC236}">
                <a16:creationId xmlns:a16="http://schemas.microsoft.com/office/drawing/2014/main" id="{B9067A2E-F5F7-4AD3-A722-00A70773F530}"/>
              </a:ext>
            </a:extLst>
          </p:cNvPr>
          <p:cNvSpPr>
            <a:spLocks noChangeArrowheads="1"/>
          </p:cNvSpPr>
          <p:nvPr/>
        </p:nvSpPr>
        <p:spPr bwMode="auto">
          <a:xfrm>
            <a:off x="11400690" y="5695023"/>
            <a:ext cx="899999" cy="281356"/>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Defects </a:t>
            </a:r>
          </a:p>
          <a:p>
            <a:pPr eaLnBrk="0" hangingPunct="0">
              <a:lnSpc>
                <a:spcPct val="70000"/>
              </a:lnSpc>
            </a:pPr>
            <a:r>
              <a:rPr lang="en-GB" sz="700" b="1" dirty="0">
                <a:solidFill>
                  <a:srgbClr val="000000"/>
                </a:solidFill>
                <a:latin typeface="EY interstate light"/>
                <a:cs typeface="Arial"/>
              </a:rPr>
              <a:t>monitoring</a:t>
            </a:r>
          </a:p>
        </p:txBody>
      </p:sp>
      <p:sp>
        <p:nvSpPr>
          <p:cNvPr id="74" name="Rectangle 73">
            <a:extLst>
              <a:ext uri="{FF2B5EF4-FFF2-40B4-BE49-F238E27FC236}">
                <a16:creationId xmlns:a16="http://schemas.microsoft.com/office/drawing/2014/main" id="{A14D2863-3308-4900-9660-7F314CFDBC3E}"/>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75" name="Rectangle 74">
            <a:extLst>
              <a:ext uri="{FF2B5EF4-FFF2-40B4-BE49-F238E27FC236}">
                <a16:creationId xmlns:a16="http://schemas.microsoft.com/office/drawing/2014/main" id="{A4027A46-AC1D-4D80-8848-7C5810CE65A1}"/>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76" name="Rectangle 75">
            <a:extLst>
              <a:ext uri="{FF2B5EF4-FFF2-40B4-BE49-F238E27FC236}">
                <a16:creationId xmlns:a16="http://schemas.microsoft.com/office/drawing/2014/main" id="{6F166108-F086-4E2B-8998-CD4B767D2F05}"/>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7" name="Rectangle 76">
            <a:extLst>
              <a:ext uri="{FF2B5EF4-FFF2-40B4-BE49-F238E27FC236}">
                <a16:creationId xmlns:a16="http://schemas.microsoft.com/office/drawing/2014/main" id="{5528AE30-2D02-4ADA-8C21-BE8A3DB5B2D4}"/>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8" name="Rectangle 77">
            <a:extLst>
              <a:ext uri="{FF2B5EF4-FFF2-40B4-BE49-F238E27FC236}">
                <a16:creationId xmlns:a16="http://schemas.microsoft.com/office/drawing/2014/main" id="{8E4F2792-F077-4522-8642-4A05DB344885}"/>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9" name="Rectangle 78">
            <a:extLst>
              <a:ext uri="{FF2B5EF4-FFF2-40B4-BE49-F238E27FC236}">
                <a16:creationId xmlns:a16="http://schemas.microsoft.com/office/drawing/2014/main" id="{899CB3CB-1C44-4A48-A469-B78F2E6F74F8}"/>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80" name="Rectangle 79">
            <a:extLst>
              <a:ext uri="{FF2B5EF4-FFF2-40B4-BE49-F238E27FC236}">
                <a16:creationId xmlns:a16="http://schemas.microsoft.com/office/drawing/2014/main" id="{CED287CC-6891-4C30-A62E-772AEC019729}"/>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81" name="Rectangle 80">
            <a:extLst>
              <a:ext uri="{FF2B5EF4-FFF2-40B4-BE49-F238E27FC236}">
                <a16:creationId xmlns:a16="http://schemas.microsoft.com/office/drawing/2014/main" id="{58452AC6-2BFD-4C98-83F3-B74E8A8CDE69}"/>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82" name="Rectangle 81">
            <a:extLst>
              <a:ext uri="{FF2B5EF4-FFF2-40B4-BE49-F238E27FC236}">
                <a16:creationId xmlns:a16="http://schemas.microsoft.com/office/drawing/2014/main" id="{7441C864-0243-4FCF-A67F-1A83A58BC52A}"/>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83" name="Rectangle 82">
            <a:extLst>
              <a:ext uri="{FF2B5EF4-FFF2-40B4-BE49-F238E27FC236}">
                <a16:creationId xmlns:a16="http://schemas.microsoft.com/office/drawing/2014/main" id="{443AB27F-13B3-48DA-BB52-9931C16FF6BF}"/>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84" name="TextBox 83">
            <a:extLst>
              <a:ext uri="{FF2B5EF4-FFF2-40B4-BE49-F238E27FC236}">
                <a16:creationId xmlns:a16="http://schemas.microsoft.com/office/drawing/2014/main" id="{AA7AD2A2-C8C7-4934-BB83-2230B17E2434}"/>
              </a:ext>
            </a:extLst>
          </p:cNvPr>
          <p:cNvSpPr txBox="1"/>
          <p:nvPr/>
        </p:nvSpPr>
        <p:spPr>
          <a:xfrm>
            <a:off x="11055920" y="1276552"/>
            <a:ext cx="1151758" cy="383182"/>
          </a:xfrm>
          <a:prstGeom prst="rect">
            <a:avLst/>
          </a:prstGeom>
          <a:noFill/>
        </p:spPr>
        <p:txBody>
          <a:bodyPr wrap="square">
            <a:spAutoFit/>
          </a:bodyPr>
          <a:lstStyle/>
          <a:p>
            <a:pPr marL="115888" indent="-115888" algn="ctr">
              <a:spcBef>
                <a:spcPct val="5000"/>
              </a:spcBef>
              <a:spcAft>
                <a:spcPct val="5000"/>
              </a:spcAft>
              <a:buClr>
                <a:srgbClr val="00644F"/>
              </a:buClr>
            </a:pPr>
            <a:r>
              <a:rPr lang="en-US" sz="900" b="1" dirty="0">
                <a:solidFill>
                  <a:srgbClr val="000000"/>
                </a:solidFill>
                <a:latin typeface="EY interstate light"/>
                <a:cs typeface="Arial"/>
              </a:rPr>
              <a:t>Value chain steps</a:t>
            </a:r>
          </a:p>
          <a:p>
            <a:pPr marL="115888" indent="-115888" algn="ctr">
              <a:spcBef>
                <a:spcPct val="5000"/>
              </a:spcBef>
              <a:spcAft>
                <a:spcPct val="5000"/>
              </a:spcAft>
              <a:buClr>
                <a:srgbClr val="00644F"/>
              </a:buClr>
            </a:pPr>
            <a:r>
              <a:rPr lang="en-US" sz="900" b="1" dirty="0">
                <a:solidFill>
                  <a:srgbClr val="000000"/>
                </a:solidFill>
                <a:latin typeface="EY interstate light"/>
                <a:cs typeface="Arial"/>
              </a:rPr>
              <a:t>impacted</a:t>
            </a:r>
            <a:endParaRPr lang="en-US" sz="900" dirty="0">
              <a:solidFill>
                <a:srgbClr val="000000"/>
              </a:solidFill>
              <a:latin typeface="EY interstate light"/>
              <a:cs typeface="Arial"/>
            </a:endParaRPr>
          </a:p>
        </p:txBody>
      </p:sp>
      <p:sp>
        <p:nvSpPr>
          <p:cNvPr id="85" name="Text Box 5">
            <a:extLst>
              <a:ext uri="{FF2B5EF4-FFF2-40B4-BE49-F238E27FC236}">
                <a16:creationId xmlns:a16="http://schemas.microsoft.com/office/drawing/2014/main" id="{2110B906-1120-4DA9-BBAA-C09BAD3B20CE}"/>
              </a:ext>
            </a:extLst>
          </p:cNvPr>
          <p:cNvSpPr txBox="1">
            <a:spLocks noChangeArrowheads="1"/>
          </p:cNvSpPr>
          <p:nvPr/>
        </p:nvSpPr>
        <p:spPr bwMode="auto">
          <a:xfrm>
            <a:off x="11087287" y="1128485"/>
            <a:ext cx="1045012" cy="5044887"/>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sp>
        <p:nvSpPr>
          <p:cNvPr id="87" name="Text Box 9">
            <a:extLst>
              <a:ext uri="{FF2B5EF4-FFF2-40B4-BE49-F238E27FC236}">
                <a16:creationId xmlns:a16="http://schemas.microsoft.com/office/drawing/2014/main" id="{741378F1-421C-4DF2-927C-C41AB16A06A0}"/>
              </a:ext>
            </a:extLst>
          </p:cNvPr>
          <p:cNvSpPr txBox="1">
            <a:spLocks noChangeArrowheads="1"/>
          </p:cNvSpPr>
          <p:nvPr/>
        </p:nvSpPr>
        <p:spPr bwMode="auto">
          <a:xfrm>
            <a:off x="6775067" y="1128487"/>
            <a:ext cx="1463494" cy="683257"/>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pic>
        <p:nvPicPr>
          <p:cNvPr id="88" name="Picture 87">
            <a:extLst>
              <a:ext uri="{FF2B5EF4-FFF2-40B4-BE49-F238E27FC236}">
                <a16:creationId xmlns:a16="http://schemas.microsoft.com/office/drawing/2014/main" id="{6851CA65-BE35-4FB7-BD09-4E9CA8C86E00}"/>
              </a:ext>
            </a:extLst>
          </p:cNvPr>
          <p:cNvPicPr preferRelativeResize="0">
            <a:picLocks/>
          </p:cNvPicPr>
          <p:nvPr/>
        </p:nvPicPr>
        <p:blipFill>
          <a:blip r:embed="rId2"/>
          <a:stretch>
            <a:fillRect/>
          </a:stretch>
        </p:blipFill>
        <p:spPr>
          <a:xfrm>
            <a:off x="6800400" y="1141200"/>
            <a:ext cx="1422000" cy="658800"/>
          </a:xfrm>
          <a:prstGeom prst="rect">
            <a:avLst/>
          </a:prstGeom>
        </p:spPr>
      </p:pic>
      <p:sp>
        <p:nvSpPr>
          <p:cNvPr id="89" name="Text Box 11">
            <a:extLst>
              <a:ext uri="{FF2B5EF4-FFF2-40B4-BE49-F238E27FC236}">
                <a16:creationId xmlns:a16="http://schemas.microsoft.com/office/drawing/2014/main" id="{D3576D92-E713-4DAD-AC46-727F04C75CD4}"/>
              </a:ext>
            </a:extLst>
          </p:cNvPr>
          <p:cNvSpPr txBox="1">
            <a:spLocks noChangeArrowheads="1"/>
          </p:cNvSpPr>
          <p:nvPr/>
        </p:nvSpPr>
        <p:spPr bwMode="auto">
          <a:xfrm>
            <a:off x="8287200" y="1128486"/>
            <a:ext cx="2735868" cy="683257"/>
          </a:xfrm>
          <a:prstGeom prst="rect">
            <a:avLst/>
          </a:prstGeom>
          <a:gradFill flip="none" rotWithShape="1">
            <a:gsLst>
              <a:gs pos="51000">
                <a:schemeClr val="accent2"/>
              </a:gs>
              <a:gs pos="50000">
                <a:srgbClr val="00B050"/>
              </a:gs>
            </a:gsLst>
            <a:lin ang="2700000" scaled="1"/>
            <a:tileRect/>
          </a:gra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dirty="0">
                <a:solidFill>
                  <a:schemeClr val="bg1"/>
                </a:solidFill>
                <a:latin typeface="EY interstate light"/>
                <a:cs typeface="Arial"/>
              </a:rPr>
              <a:t>Transparency of the process</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&amp; </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Predictable results in terms of time, costs, and deliverables</a:t>
            </a:r>
          </a:p>
        </p:txBody>
      </p:sp>
      <p:grpSp>
        <p:nvGrpSpPr>
          <p:cNvPr id="48" name="Group 47">
            <a:extLst>
              <a:ext uri="{FF2B5EF4-FFF2-40B4-BE49-F238E27FC236}">
                <a16:creationId xmlns:a16="http://schemas.microsoft.com/office/drawing/2014/main" id="{4B72022E-A08E-4369-AB4F-563E47146EFB}"/>
              </a:ext>
            </a:extLst>
          </p:cNvPr>
          <p:cNvGrpSpPr/>
          <p:nvPr/>
        </p:nvGrpSpPr>
        <p:grpSpPr>
          <a:xfrm>
            <a:off x="7993316" y="243327"/>
            <a:ext cx="3407375" cy="485580"/>
            <a:chOff x="7993316" y="243327"/>
            <a:chExt cx="3407375" cy="485580"/>
          </a:xfrm>
        </p:grpSpPr>
        <p:sp>
          <p:nvSpPr>
            <p:cNvPr id="51" name="Rectangle: Rounded Corners 50">
              <a:extLst>
                <a:ext uri="{FF2B5EF4-FFF2-40B4-BE49-F238E27FC236}">
                  <a16:creationId xmlns:a16="http://schemas.microsoft.com/office/drawing/2014/main" id="{52C67A56-44CC-4564-A61A-B3451398E67B}"/>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52" name="Rectangle: Rounded Corners 51">
              <a:extLst>
                <a:ext uri="{FF2B5EF4-FFF2-40B4-BE49-F238E27FC236}">
                  <a16:creationId xmlns:a16="http://schemas.microsoft.com/office/drawing/2014/main" id="{A9C1024D-BB10-4EBD-9486-5FE0103B4DA8}"/>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53" name="Google Shape;309;p5">
              <a:extLst>
                <a:ext uri="{FF2B5EF4-FFF2-40B4-BE49-F238E27FC236}">
                  <a16:creationId xmlns:a16="http://schemas.microsoft.com/office/drawing/2014/main" id="{EFC8D98F-C53D-4ABC-A5C7-092091C5CAAC}"/>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4" name="Google Shape;309;p5">
              <a:extLst>
                <a:ext uri="{FF2B5EF4-FFF2-40B4-BE49-F238E27FC236}">
                  <a16:creationId xmlns:a16="http://schemas.microsoft.com/office/drawing/2014/main" id="{E5F91FAC-184E-4BE8-90B2-8FF07546F42F}"/>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5" name="Google Shape;309;p5">
              <a:extLst>
                <a:ext uri="{FF2B5EF4-FFF2-40B4-BE49-F238E27FC236}">
                  <a16:creationId xmlns:a16="http://schemas.microsoft.com/office/drawing/2014/main" id="{8D51FD77-89FA-4A2A-9BAB-CD2CE64DCCE0}"/>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6" name="Google Shape;309;p5">
              <a:extLst>
                <a:ext uri="{FF2B5EF4-FFF2-40B4-BE49-F238E27FC236}">
                  <a16:creationId xmlns:a16="http://schemas.microsoft.com/office/drawing/2014/main" id="{E0D4E72C-4E08-4009-9C9F-C147048828FD}"/>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7" name="Rectangle 56">
              <a:extLst>
                <a:ext uri="{FF2B5EF4-FFF2-40B4-BE49-F238E27FC236}">
                  <a16:creationId xmlns:a16="http://schemas.microsoft.com/office/drawing/2014/main" id="{D55DC94A-BEBE-487A-A1C4-62CE21424B9E}"/>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58" name="Rectangle 57">
              <a:extLst>
                <a:ext uri="{FF2B5EF4-FFF2-40B4-BE49-F238E27FC236}">
                  <a16:creationId xmlns:a16="http://schemas.microsoft.com/office/drawing/2014/main" id="{C3750965-07CA-4B63-A144-74A22B49320B}"/>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59" name="Rectangle 58">
              <a:extLst>
                <a:ext uri="{FF2B5EF4-FFF2-40B4-BE49-F238E27FC236}">
                  <a16:creationId xmlns:a16="http://schemas.microsoft.com/office/drawing/2014/main" id="{A4A306CD-8D25-4AF6-9AD4-6F98E5E0D0B8}"/>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60" name="Rectangle 59">
              <a:extLst>
                <a:ext uri="{FF2B5EF4-FFF2-40B4-BE49-F238E27FC236}">
                  <a16:creationId xmlns:a16="http://schemas.microsoft.com/office/drawing/2014/main" id="{FA2D5A4A-9931-45A3-9A43-BDEB87464427}"/>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62" name="Rectangle: Rounded Corners 61">
              <a:extLst>
                <a:ext uri="{FF2B5EF4-FFF2-40B4-BE49-F238E27FC236}">
                  <a16:creationId xmlns:a16="http://schemas.microsoft.com/office/drawing/2014/main" id="{5A951ACA-6B39-4200-9DAD-EB1BCF581D96}"/>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3088197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(5/12)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8717" y="1128487"/>
            <a:ext cx="6379200"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Recommendation</a:t>
            </a:r>
            <a:endParaRPr lang="en-US" sz="9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Establish official touchpoints among trains, teams and CoPs to create a bi-directional communication channel, share high level product vision in order to reduce frictions, remove dependencies and allow knowledge and best practices sharing</a:t>
            </a:r>
          </a:p>
          <a:p>
            <a:pPr marL="117475" indent="-117475">
              <a:buClr>
                <a:srgbClr val="00644F"/>
              </a:buClr>
              <a:buFont typeface="Arial" pitchFamily="34" charset="0"/>
              <a:buChar char="►"/>
            </a:pPr>
            <a:endParaRPr lang="en-US" sz="900" dirty="0">
              <a:solidFill>
                <a:srgbClr val="000000"/>
              </a:solidFill>
              <a:latin typeface="EY interstate light"/>
              <a:cs typeface="Arial"/>
            </a:endParaRP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6347" y="3405914"/>
            <a:ext cx="6379200" cy="14184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Future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Common objectives and best practices are discussed in proper meetings and documented (using a common template) in a shared repository easily accessible to all interested people in the organization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Stakeholders are involved during the sprints and aligned during dedicated meetings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The whole organization is aware of and updated about Change Management process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Dependencies and synergies are managed in dedicated meeting and tracked on Jira</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Alignment takes place reducing dependencies and increasing efficiency</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Formal communication channel and recurrent touch points are in place (anyone can ad topics to the meeting agenda)</a:t>
            </a: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200" y="1864800"/>
            <a:ext cx="4248000" cy="2959200"/>
          </a:xfrm>
          <a:prstGeom prst="rect">
            <a:avLst/>
          </a:prstGeom>
          <a:noFill/>
          <a:ln w="9525">
            <a:solidFill>
              <a:srgbClr val="6699FF"/>
            </a:solidFill>
            <a:miter lim="800000"/>
            <a:headEnd/>
            <a:tailEnd/>
          </a:ln>
        </p:spPr>
        <p:txBody>
          <a:bodyPr anchor="t" anchorCtr="0"/>
          <a:lstStyle/>
          <a:p>
            <a:pPr marL="115888" indent="-115888">
              <a:spcBef>
                <a:spcPct val="5000"/>
              </a:spcBef>
              <a:spcAft>
                <a:spcPct val="5000"/>
              </a:spcAft>
              <a:buClr>
                <a:srgbClr val="00644F"/>
              </a:buClr>
            </a:pPr>
            <a:r>
              <a:rPr lang="en-US" sz="900" b="1" dirty="0">
                <a:solidFill>
                  <a:srgbClr val="000000"/>
                </a:solidFill>
                <a:latin typeface="EY interstate light"/>
                <a:cs typeface="Arial"/>
              </a:rPr>
              <a:t>Execution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(5.1) Enhance structured Agile ceremonies (scope, attendee, and timebox) by including all people/ roles interested, requiring participation and commitment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(5.2) Definition and sharing of ceremonies plan and structure: define roles/people that must attend the meeting, set meeting goals and define meeting output/document, define meetings cadence and send recurring invitation for all ceremonies e.g.:</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Every two months between all stakeholders, LPM/Triads/CoP</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Monthly meeting among trains/CoP/ Release Team</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Every two weeks meeting among teams of the same train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(5.3) Define an ad hoc communicational channel and link a shared repository to track the output of each ceremony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(5.4) Create a Newsletter to inform all the organization people about the Change Management Process and its update, with a dedicated section for tips, best practices input, repositories links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(5.5) Set up a quarterly meeting for each train to share objectives and results, discuss about new opportunities, organize workshop</a:t>
            </a:r>
          </a:p>
          <a:p>
            <a:pPr>
              <a:lnSpc>
                <a:spcPct val="90000"/>
              </a:lnSpc>
              <a:spcBef>
                <a:spcPct val="5000"/>
              </a:spcBef>
              <a:spcAft>
                <a:spcPct val="5000"/>
              </a:spcAft>
              <a:buClr>
                <a:srgbClr val="00644F"/>
              </a:buClr>
              <a:defRPr/>
            </a:pPr>
            <a:endParaRPr lang="en-US" sz="900" dirty="0">
              <a:solidFill>
                <a:srgbClr val="000000"/>
              </a:solidFill>
              <a:latin typeface="EY interstate light"/>
              <a:cs typeface="Arial"/>
            </a:endParaRPr>
          </a:p>
          <a:p>
            <a:pPr marL="115888" indent="-115888">
              <a:spcBef>
                <a:spcPct val="5000"/>
              </a:spcBef>
              <a:spcAft>
                <a:spcPct val="5000"/>
              </a:spcAft>
              <a:buClr>
                <a:srgbClr val="00644F"/>
              </a:buClr>
            </a:pPr>
            <a:endParaRPr lang="en-US" sz="900" b="1" dirty="0">
              <a:solidFill>
                <a:srgbClr val="000000"/>
              </a:solidFill>
              <a:latin typeface="EY interstate light"/>
              <a:cs typeface="Arial"/>
            </a:endParaRPr>
          </a:p>
          <a:p>
            <a:pPr marL="115888" indent="-115888">
              <a:spcBef>
                <a:spcPct val="5000"/>
              </a:spcBef>
              <a:spcAft>
                <a:spcPct val="5000"/>
              </a:spcAft>
              <a:buClr>
                <a:srgbClr val="00644F"/>
              </a:buClr>
            </a:pPr>
            <a:endParaRPr lang="en-US" sz="400" b="1"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b="1" dirty="0">
              <a:solidFill>
                <a:srgbClr val="000000"/>
              </a:solidFill>
              <a:latin typeface="EY interstate light"/>
              <a:cs typeface="Arial"/>
            </a:endParaRP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6347" y="1865429"/>
            <a:ext cx="6379200" cy="14868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Current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Poor alignment on common objectives and best practices shared among release trains and teams of the same train (poor dependencies management, presence of code duplication, </a:t>
            </a:r>
            <a:r>
              <a:rPr lang="en-US" sz="900" dirty="0" err="1">
                <a:solidFill>
                  <a:srgbClr val="000000"/>
                </a:solidFill>
                <a:latin typeface="EY interstate light"/>
                <a:cs typeface="Arial"/>
              </a:rPr>
              <a:t>etc</a:t>
            </a:r>
            <a:r>
              <a:rPr lang="en-US" sz="900" dirty="0">
                <a:solidFill>
                  <a:srgbClr val="000000"/>
                </a:solidFill>
                <a:latin typeface="EY interstate light"/>
                <a:cs typeface="Arial"/>
              </a:rPr>
              <a:t>)</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Some stakeholders operate outside the ART and often are not aligned with trains’ priorities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Silos structure, synergies and communication among different trains are not managed, LPM does not coordinate the work between trains, leading to silos structure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Change Management Process is not shared and is not well known by team members</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900" dirty="0">
                <a:solidFill>
                  <a:srgbClr val="000000"/>
                </a:solidFill>
                <a:latin typeface="EY interstate light"/>
                <a:cs typeface="Arial"/>
              </a:rPr>
              <a:t>P</a:t>
            </a:r>
            <a:r>
              <a:rPr lang="en-US" sz="900" dirty="0" err="1">
                <a:solidFill>
                  <a:srgbClr val="000000"/>
                </a:solidFill>
                <a:latin typeface="EY interstate light"/>
                <a:cs typeface="Arial"/>
              </a:rPr>
              <a:t>oor</a:t>
            </a:r>
            <a:r>
              <a:rPr lang="en-US" sz="900" dirty="0">
                <a:solidFill>
                  <a:srgbClr val="000000"/>
                </a:solidFill>
                <a:latin typeface="EY interstate light"/>
                <a:cs typeface="Arial"/>
              </a:rPr>
              <a:t> information sharing about incident management by the Magic Release Team</a:t>
            </a: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6347" y="4878000"/>
            <a:ext cx="3617687"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solidFill>
                <a:latin typeface="EY interstate light"/>
                <a:ea typeface="Calibri"/>
                <a:cs typeface="Arial" pitchFamily="34" charset="0"/>
              </a:rPr>
              <a:t>Metrics and KPIs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actual attendees / #of expected attendees per ceremony</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documents created / #of ceremonies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used communication channels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communication occurring out of the formal  channels</a:t>
            </a: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en-US" sz="800" dirty="0">
              <a:solidFill>
                <a:srgbClr val="000000"/>
              </a:solidFill>
              <a:latin typeface="EY interstate light"/>
              <a:cs typeface="Arial"/>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1200" y="4878000"/>
            <a:ext cx="3276000"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lumMod val="95000"/>
                    <a:lumOff val="5000"/>
                  </a:schemeClr>
                </a:solidFill>
                <a:latin typeface="EY interstate light"/>
                <a:ea typeface="Calibri"/>
                <a:cs typeface="Arial" pitchFamily="34" charset="0"/>
              </a:rPr>
              <a:t>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a:solidFill>
                  <a:srgbClr val="000000"/>
                </a:solidFill>
                <a:latin typeface="EY interstate light"/>
                <a:cs typeface="Arial"/>
              </a:rPr>
              <a:t>Chat</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a:solidFill>
                  <a:srgbClr val="000000"/>
                </a:solidFill>
                <a:latin typeface="EY interstate light"/>
                <a:cs typeface="Arial"/>
              </a:rPr>
              <a:t>Newsletters</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a:solidFill>
                  <a:srgbClr val="000000"/>
                </a:solidFill>
                <a:latin typeface="EY interstate light"/>
                <a:cs typeface="Arial"/>
              </a:rPr>
              <a:t>Google Drive</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Jira</a:t>
            </a:r>
            <a:r>
              <a:rPr lang="it-IT" sz="800" dirty="0">
                <a:solidFill>
                  <a:srgbClr val="000000"/>
                </a:solidFill>
                <a:latin typeface="EY interstate light"/>
                <a:cs typeface="Arial"/>
              </a:rPr>
              <a:t>    </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Lucid</a:t>
            </a:r>
            <a:r>
              <a:rPr lang="it-IT" sz="800">
                <a:solidFill>
                  <a:srgbClr val="000000"/>
                </a:solidFill>
                <a:latin typeface="EY interstate light"/>
                <a:cs typeface="Arial"/>
              </a:rPr>
              <a:t> chart</a:t>
            </a:r>
            <a:endParaRPr lang="it-IT" sz="8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a:solidFill>
                  <a:srgbClr val="000000"/>
                </a:solidFill>
                <a:latin typeface="EY interstate light"/>
                <a:cs typeface="Arial"/>
              </a:rPr>
              <a:t>Miro/</a:t>
            </a:r>
            <a:r>
              <a:rPr lang="it-IT" sz="800" dirty="0" err="1">
                <a:solidFill>
                  <a:srgbClr val="000000"/>
                </a:solidFill>
                <a:latin typeface="EY interstate light"/>
                <a:cs typeface="Arial"/>
              </a:rPr>
              <a:t>Mural</a:t>
            </a:r>
            <a:endParaRPr lang="it-IT" sz="800" dirty="0">
              <a:solidFill>
                <a:srgbClr val="000000"/>
              </a:solidFill>
              <a:latin typeface="EY interstate light"/>
              <a:cs typeface="Arial"/>
            </a:endParaRP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it-IT" sz="900" dirty="0">
              <a:solidFill>
                <a:srgbClr val="000000"/>
              </a:solidFill>
              <a:latin typeface="EY interstate light"/>
              <a:cs typeface="Arial"/>
            </a:endParaRP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it-IT" sz="900" dirty="0">
              <a:solidFill>
                <a:srgbClr val="000000"/>
              </a:solidFill>
              <a:latin typeface="EY interstate light"/>
              <a:cs typeface="Arial"/>
            </a:endParaRP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it-IT" sz="9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1000" b="1" baseline="0" dirty="0">
              <a:solidFill>
                <a:schemeClr val="tx1">
                  <a:lumMod val="95000"/>
                  <a:lumOff val="5000"/>
                </a:schemeClr>
              </a:solidFill>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6800" y="4878000"/>
            <a:ext cx="3695699" cy="1296000"/>
          </a:xfrm>
          <a:prstGeom prst="rect">
            <a:avLst/>
          </a:prstGeom>
          <a:noFill/>
          <a:ln w="9525">
            <a:solidFill>
              <a:srgbClr val="6699FF"/>
            </a:solidFill>
            <a:miter lim="800000"/>
            <a:headEnd/>
            <a:tailEnd/>
          </a:ln>
        </p:spPr>
        <p:txBody>
          <a:bodyPr/>
          <a:lstStyle/>
          <a:p>
            <a:pPr marL="115888" indent="-115888">
              <a:spcBef>
                <a:spcPct val="5000"/>
              </a:spcBef>
              <a:spcAft>
                <a:spcPct val="5000"/>
              </a:spcAft>
              <a:buClr>
                <a:srgbClr val="00644F"/>
              </a:buClr>
            </a:pPr>
            <a:r>
              <a:rPr lang="en-US" sz="900" b="1" dirty="0">
                <a:solidFill>
                  <a:srgbClr val="000000"/>
                </a:solidFill>
                <a:latin typeface="EY interstate light"/>
                <a:cs typeface="Arial"/>
              </a:rPr>
              <a:t>Key Assumptions / Considerations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An extensive training on the Agile/</a:t>
            </a:r>
            <a:r>
              <a:rPr lang="en-US" sz="900" dirty="0" err="1">
                <a:solidFill>
                  <a:srgbClr val="000000"/>
                </a:solidFill>
                <a:latin typeface="EY interstate light"/>
                <a:cs typeface="Arial"/>
              </a:rPr>
              <a:t>SAFe</a:t>
            </a:r>
            <a:r>
              <a:rPr lang="en-US" sz="900" dirty="0">
                <a:solidFill>
                  <a:srgbClr val="000000"/>
                </a:solidFill>
                <a:latin typeface="EY interstate light"/>
                <a:cs typeface="Arial"/>
              </a:rPr>
              <a:t> framework is mandatory to fully understand the communication importance and benefits, share mindset and the required commitment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Clear and specific goals of each meeting/communication channel must be shared (before) and output documented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Simplicity, recurrency and standardization are key factor in enhancing the correct use of repository, document and communication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Every meeting participant must be considered and heard</a:t>
            </a:r>
          </a:p>
        </p:txBody>
      </p:sp>
      <p:sp>
        <p:nvSpPr>
          <p:cNvPr id="74" name="Text Box 5">
            <a:extLst>
              <a:ext uri="{FF2B5EF4-FFF2-40B4-BE49-F238E27FC236}">
                <a16:creationId xmlns:a16="http://schemas.microsoft.com/office/drawing/2014/main" id="{972B2BEA-B075-44AF-9B07-D063A3DB76B3}"/>
              </a:ext>
            </a:extLst>
          </p:cNvPr>
          <p:cNvSpPr txBox="1">
            <a:spLocks noChangeArrowheads="1"/>
          </p:cNvSpPr>
          <p:nvPr/>
        </p:nvSpPr>
        <p:spPr bwMode="auto">
          <a:xfrm>
            <a:off x="11087287" y="1128485"/>
            <a:ext cx="1045012" cy="5045515"/>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sp>
        <p:nvSpPr>
          <p:cNvPr id="51" name="Rectangle 3">
            <a:extLst>
              <a:ext uri="{FF2B5EF4-FFF2-40B4-BE49-F238E27FC236}">
                <a16:creationId xmlns:a16="http://schemas.microsoft.com/office/drawing/2014/main" id="{9B3CA921-5E17-4DF6-8004-4ABC46994790}"/>
              </a:ext>
            </a:extLst>
          </p:cNvPr>
          <p:cNvSpPr>
            <a:spLocks noChangeArrowheads="1"/>
          </p:cNvSpPr>
          <p:nvPr/>
        </p:nvSpPr>
        <p:spPr bwMode="auto">
          <a:xfrm>
            <a:off x="11400690" y="1849559"/>
            <a:ext cx="863549" cy="33226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Needs </a:t>
            </a:r>
          </a:p>
          <a:p>
            <a:pPr eaLnBrk="0" hangingPunct="0">
              <a:lnSpc>
                <a:spcPct val="70000"/>
              </a:lnSpc>
            </a:pPr>
            <a:r>
              <a:rPr lang="en-US" sz="700" b="1" dirty="0">
                <a:solidFill>
                  <a:srgbClr val="000000"/>
                </a:solidFill>
                <a:latin typeface="EY interstate light"/>
                <a:cs typeface="Arial"/>
              </a:rPr>
              <a:t>identification &amp;prioritization</a:t>
            </a:r>
          </a:p>
        </p:txBody>
      </p:sp>
      <p:sp>
        <p:nvSpPr>
          <p:cNvPr id="52" name="Rectangle 3">
            <a:extLst>
              <a:ext uri="{FF2B5EF4-FFF2-40B4-BE49-F238E27FC236}">
                <a16:creationId xmlns:a16="http://schemas.microsoft.com/office/drawing/2014/main" id="{261D8EC3-39AA-47CF-AD5F-FA35509E4EED}"/>
              </a:ext>
            </a:extLst>
          </p:cNvPr>
          <p:cNvSpPr>
            <a:spLocks noChangeArrowheads="1"/>
          </p:cNvSpPr>
          <p:nvPr/>
        </p:nvSpPr>
        <p:spPr bwMode="auto">
          <a:xfrm>
            <a:off x="11400690" y="2282282"/>
            <a:ext cx="900001" cy="313207"/>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Requirement collection &amp; </a:t>
            </a:r>
          </a:p>
          <a:p>
            <a:pPr eaLnBrk="0" hangingPunct="0">
              <a:lnSpc>
                <a:spcPct val="70000"/>
              </a:lnSpc>
            </a:pPr>
            <a:r>
              <a:rPr lang="en-US" sz="700" b="1" dirty="0">
                <a:solidFill>
                  <a:srgbClr val="000000"/>
                </a:solidFill>
                <a:latin typeface="EY interstate light"/>
                <a:cs typeface="Arial"/>
              </a:rPr>
              <a:t>func analysis</a:t>
            </a:r>
          </a:p>
        </p:txBody>
      </p:sp>
      <p:sp>
        <p:nvSpPr>
          <p:cNvPr id="53" name="Rectangle 3">
            <a:extLst>
              <a:ext uri="{FF2B5EF4-FFF2-40B4-BE49-F238E27FC236}">
                <a16:creationId xmlns:a16="http://schemas.microsoft.com/office/drawing/2014/main" id="{6C0A4980-988E-4BBC-8553-EC131E235EE3}"/>
              </a:ext>
            </a:extLst>
          </p:cNvPr>
          <p:cNvSpPr>
            <a:spLocks noChangeArrowheads="1"/>
          </p:cNvSpPr>
          <p:nvPr/>
        </p:nvSpPr>
        <p:spPr bwMode="auto">
          <a:xfrm>
            <a:off x="11400690" y="2705379"/>
            <a:ext cx="900001" cy="298487"/>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Test plan </a:t>
            </a:r>
          </a:p>
          <a:p>
            <a:pPr eaLnBrk="0" hangingPunct="0">
              <a:lnSpc>
                <a:spcPct val="70000"/>
              </a:lnSpc>
            </a:pPr>
            <a:r>
              <a:rPr lang="en-GB" sz="700" b="1" dirty="0">
                <a:solidFill>
                  <a:srgbClr val="000000"/>
                </a:solidFill>
                <a:latin typeface="EY interstate light"/>
                <a:cs typeface="Arial"/>
              </a:rPr>
              <a:t>definition</a:t>
            </a:r>
          </a:p>
        </p:txBody>
      </p:sp>
      <p:sp>
        <p:nvSpPr>
          <p:cNvPr id="54" name="Rectangle 3">
            <a:extLst>
              <a:ext uri="{FF2B5EF4-FFF2-40B4-BE49-F238E27FC236}">
                <a16:creationId xmlns:a16="http://schemas.microsoft.com/office/drawing/2014/main" id="{B2CC735F-F7E9-4CC2-BF9C-A3BD737C5C2C}"/>
              </a:ext>
            </a:extLst>
          </p:cNvPr>
          <p:cNvSpPr>
            <a:spLocks noChangeArrowheads="1"/>
          </p:cNvSpPr>
          <p:nvPr/>
        </p:nvSpPr>
        <p:spPr bwMode="auto">
          <a:xfrm>
            <a:off x="11400690" y="3132614"/>
            <a:ext cx="899999" cy="330568"/>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Architectural </a:t>
            </a:r>
          </a:p>
          <a:p>
            <a:pPr eaLnBrk="0" hangingPunct="0">
              <a:lnSpc>
                <a:spcPct val="70000"/>
              </a:lnSpc>
            </a:pPr>
            <a:r>
              <a:rPr lang="en-GB" sz="700" b="1" dirty="0">
                <a:solidFill>
                  <a:srgbClr val="000000"/>
                </a:solidFill>
                <a:latin typeface="EY interstate light"/>
                <a:cs typeface="Arial"/>
              </a:rPr>
              <a:t>design</a:t>
            </a:r>
          </a:p>
        </p:txBody>
      </p:sp>
      <p:sp>
        <p:nvSpPr>
          <p:cNvPr id="55" name="Rectangle 3">
            <a:extLst>
              <a:ext uri="{FF2B5EF4-FFF2-40B4-BE49-F238E27FC236}">
                <a16:creationId xmlns:a16="http://schemas.microsoft.com/office/drawing/2014/main" id="{FADD5832-6989-4EC8-8B6E-CC4E5508A35F}"/>
              </a:ext>
            </a:extLst>
          </p:cNvPr>
          <p:cNvSpPr>
            <a:spLocks noChangeArrowheads="1"/>
          </p:cNvSpPr>
          <p:nvPr/>
        </p:nvSpPr>
        <p:spPr bwMode="auto">
          <a:xfrm>
            <a:off x="11400690" y="3563641"/>
            <a:ext cx="900001" cy="354891"/>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Tech. analysis </a:t>
            </a:r>
          </a:p>
          <a:p>
            <a:pPr eaLnBrk="0" hangingPunct="0">
              <a:lnSpc>
                <a:spcPct val="70000"/>
              </a:lnSpc>
            </a:pPr>
            <a:r>
              <a:rPr lang="en-GB" sz="700" b="1" dirty="0">
                <a:solidFill>
                  <a:srgbClr val="000000"/>
                </a:solidFill>
                <a:latin typeface="EY interstate light"/>
                <a:cs typeface="Arial"/>
              </a:rPr>
              <a:t>&amp; Software dev</a:t>
            </a:r>
          </a:p>
        </p:txBody>
      </p:sp>
      <p:sp>
        <p:nvSpPr>
          <p:cNvPr id="56" name="Rectangle 3">
            <a:extLst>
              <a:ext uri="{FF2B5EF4-FFF2-40B4-BE49-F238E27FC236}">
                <a16:creationId xmlns:a16="http://schemas.microsoft.com/office/drawing/2014/main" id="{FDCE4497-8F31-45C2-938A-6FF54B12181A}"/>
              </a:ext>
            </a:extLst>
          </p:cNvPr>
          <p:cNvSpPr>
            <a:spLocks noChangeArrowheads="1"/>
          </p:cNvSpPr>
          <p:nvPr/>
        </p:nvSpPr>
        <p:spPr bwMode="auto">
          <a:xfrm>
            <a:off x="11400691" y="3981287"/>
            <a:ext cx="900001" cy="35489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Team env </a:t>
            </a:r>
          </a:p>
          <a:p>
            <a:pPr eaLnBrk="0" hangingPunct="0">
              <a:lnSpc>
                <a:spcPct val="70000"/>
              </a:lnSpc>
            </a:pPr>
            <a:r>
              <a:rPr lang="en-US" sz="700" b="1" dirty="0">
                <a:solidFill>
                  <a:srgbClr val="000000"/>
                </a:solidFill>
                <a:latin typeface="EY interstate light"/>
                <a:cs typeface="Arial"/>
              </a:rPr>
              <a:t>testing &amp; </a:t>
            </a:r>
          </a:p>
          <a:p>
            <a:pPr eaLnBrk="0" hangingPunct="0">
              <a:lnSpc>
                <a:spcPct val="70000"/>
              </a:lnSpc>
            </a:pPr>
            <a:r>
              <a:rPr lang="en-US" sz="700" b="1" dirty="0">
                <a:solidFill>
                  <a:srgbClr val="000000"/>
                </a:solidFill>
                <a:latin typeface="EY interstate light"/>
                <a:cs typeface="Arial"/>
              </a:rPr>
              <a:t>Integ testing</a:t>
            </a:r>
            <a:endParaRPr lang="en-GB" sz="700" b="1" dirty="0">
              <a:solidFill>
                <a:srgbClr val="000000"/>
              </a:solidFill>
              <a:latin typeface="EY interstate light"/>
              <a:cs typeface="Arial"/>
            </a:endParaRPr>
          </a:p>
        </p:txBody>
      </p:sp>
      <p:sp>
        <p:nvSpPr>
          <p:cNvPr id="57" name="Rectangle 3">
            <a:extLst>
              <a:ext uri="{FF2B5EF4-FFF2-40B4-BE49-F238E27FC236}">
                <a16:creationId xmlns:a16="http://schemas.microsoft.com/office/drawing/2014/main" id="{589DBE0F-7A9A-4425-ADAE-A24206C25C7C}"/>
              </a:ext>
            </a:extLst>
          </p:cNvPr>
          <p:cNvSpPr>
            <a:spLocks noChangeArrowheads="1"/>
          </p:cNvSpPr>
          <p:nvPr/>
        </p:nvSpPr>
        <p:spPr bwMode="auto">
          <a:xfrm>
            <a:off x="11400690" y="4436640"/>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Pre-delivery </a:t>
            </a:r>
          </a:p>
          <a:p>
            <a:pPr eaLnBrk="0" hangingPunct="0">
              <a:lnSpc>
                <a:spcPct val="70000"/>
              </a:lnSpc>
            </a:pPr>
            <a:r>
              <a:rPr lang="en-GB" sz="700" b="1" dirty="0">
                <a:solidFill>
                  <a:srgbClr val="000000"/>
                </a:solidFill>
                <a:latin typeface="EY interstate light"/>
                <a:cs typeface="Arial"/>
              </a:rPr>
              <a:t>testing</a:t>
            </a:r>
          </a:p>
        </p:txBody>
      </p:sp>
      <p:sp>
        <p:nvSpPr>
          <p:cNvPr id="58" name="Rectangle 3">
            <a:extLst>
              <a:ext uri="{FF2B5EF4-FFF2-40B4-BE49-F238E27FC236}">
                <a16:creationId xmlns:a16="http://schemas.microsoft.com/office/drawing/2014/main" id="{32FCEA75-9E04-4735-8E7D-1C2D94FF4CF9}"/>
              </a:ext>
            </a:extLst>
          </p:cNvPr>
          <p:cNvSpPr>
            <a:spLocks noChangeArrowheads="1"/>
          </p:cNvSpPr>
          <p:nvPr/>
        </p:nvSpPr>
        <p:spPr bwMode="auto">
          <a:xfrm>
            <a:off x="11400691" y="4834963"/>
            <a:ext cx="900002" cy="374811"/>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Prod release &amp; post Release</a:t>
            </a:r>
          </a:p>
          <a:p>
            <a:pPr eaLnBrk="0" hangingPunct="0">
              <a:lnSpc>
                <a:spcPct val="70000"/>
              </a:lnSpc>
            </a:pPr>
            <a:r>
              <a:rPr lang="en-US" sz="700" b="1" dirty="0">
                <a:solidFill>
                  <a:srgbClr val="000000"/>
                </a:solidFill>
                <a:latin typeface="EY interstate light"/>
                <a:cs typeface="Arial"/>
              </a:rPr>
              <a:t> monitoring</a:t>
            </a:r>
          </a:p>
        </p:txBody>
      </p:sp>
      <p:sp>
        <p:nvSpPr>
          <p:cNvPr id="59" name="Rectangle 3">
            <a:extLst>
              <a:ext uri="{FF2B5EF4-FFF2-40B4-BE49-F238E27FC236}">
                <a16:creationId xmlns:a16="http://schemas.microsoft.com/office/drawing/2014/main" id="{468BB6BF-9553-4187-9246-F44D9ADDE1E9}"/>
              </a:ext>
            </a:extLst>
          </p:cNvPr>
          <p:cNvSpPr>
            <a:spLocks noChangeArrowheads="1"/>
          </p:cNvSpPr>
          <p:nvPr/>
        </p:nvSpPr>
        <p:spPr bwMode="auto">
          <a:xfrm>
            <a:off x="11400690" y="5244247"/>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ROI </a:t>
            </a:r>
          </a:p>
          <a:p>
            <a:pPr eaLnBrk="0" hangingPunct="0">
              <a:lnSpc>
                <a:spcPct val="70000"/>
              </a:lnSpc>
            </a:pPr>
            <a:r>
              <a:rPr lang="en-GB" sz="700" b="1" dirty="0">
                <a:solidFill>
                  <a:srgbClr val="000000"/>
                </a:solidFill>
                <a:latin typeface="EY interstate light"/>
                <a:cs typeface="Arial"/>
              </a:rPr>
              <a:t>Evaluation</a:t>
            </a:r>
          </a:p>
        </p:txBody>
      </p:sp>
      <p:sp>
        <p:nvSpPr>
          <p:cNvPr id="60" name="Rectangle 3">
            <a:extLst>
              <a:ext uri="{FF2B5EF4-FFF2-40B4-BE49-F238E27FC236}">
                <a16:creationId xmlns:a16="http://schemas.microsoft.com/office/drawing/2014/main" id="{C14608C5-1948-4DBA-AEBF-5E466AE01F94}"/>
              </a:ext>
            </a:extLst>
          </p:cNvPr>
          <p:cNvSpPr>
            <a:spLocks noChangeArrowheads="1"/>
          </p:cNvSpPr>
          <p:nvPr/>
        </p:nvSpPr>
        <p:spPr bwMode="auto">
          <a:xfrm>
            <a:off x="11400690" y="5695023"/>
            <a:ext cx="899999" cy="281356"/>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Defects </a:t>
            </a:r>
          </a:p>
          <a:p>
            <a:pPr eaLnBrk="0" hangingPunct="0">
              <a:lnSpc>
                <a:spcPct val="70000"/>
              </a:lnSpc>
            </a:pPr>
            <a:r>
              <a:rPr lang="en-GB" sz="700" b="1" dirty="0">
                <a:solidFill>
                  <a:srgbClr val="000000"/>
                </a:solidFill>
                <a:latin typeface="EY interstate light"/>
                <a:cs typeface="Arial"/>
              </a:rPr>
              <a:t>monitoring</a:t>
            </a:r>
          </a:p>
        </p:txBody>
      </p:sp>
      <p:sp>
        <p:nvSpPr>
          <p:cNvPr id="62" name="Rectangle 61">
            <a:extLst>
              <a:ext uri="{FF2B5EF4-FFF2-40B4-BE49-F238E27FC236}">
                <a16:creationId xmlns:a16="http://schemas.microsoft.com/office/drawing/2014/main" id="{14787511-7A02-4D22-AB3F-BC046B691ADC}"/>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3" name="Rectangle 62">
            <a:extLst>
              <a:ext uri="{FF2B5EF4-FFF2-40B4-BE49-F238E27FC236}">
                <a16:creationId xmlns:a16="http://schemas.microsoft.com/office/drawing/2014/main" id="{E4E20E3D-CA12-46FD-8B3E-531F74B03F58}"/>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4" name="Rectangle 63">
            <a:extLst>
              <a:ext uri="{FF2B5EF4-FFF2-40B4-BE49-F238E27FC236}">
                <a16:creationId xmlns:a16="http://schemas.microsoft.com/office/drawing/2014/main" id="{31FE96E8-F377-4D42-8260-8791034B86A0}"/>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5" name="Rectangle 64">
            <a:extLst>
              <a:ext uri="{FF2B5EF4-FFF2-40B4-BE49-F238E27FC236}">
                <a16:creationId xmlns:a16="http://schemas.microsoft.com/office/drawing/2014/main" id="{ACF689F4-BBA1-40B9-9BE4-2481FA81478D}"/>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6" name="Rectangle 65">
            <a:extLst>
              <a:ext uri="{FF2B5EF4-FFF2-40B4-BE49-F238E27FC236}">
                <a16:creationId xmlns:a16="http://schemas.microsoft.com/office/drawing/2014/main" id="{240BEB67-7805-4825-9D8A-8D7DD9DAC497}"/>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7" name="Rectangle 66">
            <a:extLst>
              <a:ext uri="{FF2B5EF4-FFF2-40B4-BE49-F238E27FC236}">
                <a16:creationId xmlns:a16="http://schemas.microsoft.com/office/drawing/2014/main" id="{B60907B4-73B3-4281-A8C8-E36019E03D61}"/>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8" name="Rectangle 67">
            <a:extLst>
              <a:ext uri="{FF2B5EF4-FFF2-40B4-BE49-F238E27FC236}">
                <a16:creationId xmlns:a16="http://schemas.microsoft.com/office/drawing/2014/main" id="{0226629C-9D12-44B4-B716-4CDD9FBC0E29}"/>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9" name="Rectangle 68">
            <a:extLst>
              <a:ext uri="{FF2B5EF4-FFF2-40B4-BE49-F238E27FC236}">
                <a16:creationId xmlns:a16="http://schemas.microsoft.com/office/drawing/2014/main" id="{368EDFDC-EA03-4976-BF88-B25AC7926C50}"/>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70" name="Rectangle 69">
            <a:extLst>
              <a:ext uri="{FF2B5EF4-FFF2-40B4-BE49-F238E27FC236}">
                <a16:creationId xmlns:a16="http://schemas.microsoft.com/office/drawing/2014/main" id="{90406383-FB71-4979-8243-0D6D140F3520}"/>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71" name="Rectangle 70">
            <a:extLst>
              <a:ext uri="{FF2B5EF4-FFF2-40B4-BE49-F238E27FC236}">
                <a16:creationId xmlns:a16="http://schemas.microsoft.com/office/drawing/2014/main" id="{4A2274C6-6D35-48B4-B46E-AF8CF4765338}"/>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73" name="TextBox 72">
            <a:extLst>
              <a:ext uri="{FF2B5EF4-FFF2-40B4-BE49-F238E27FC236}">
                <a16:creationId xmlns:a16="http://schemas.microsoft.com/office/drawing/2014/main" id="{71EE0E6E-AD1B-4C4E-89F8-06DD47F5618C}"/>
              </a:ext>
            </a:extLst>
          </p:cNvPr>
          <p:cNvSpPr txBox="1"/>
          <p:nvPr/>
        </p:nvSpPr>
        <p:spPr>
          <a:xfrm>
            <a:off x="11055920" y="1276552"/>
            <a:ext cx="1151758" cy="383182"/>
          </a:xfrm>
          <a:prstGeom prst="rect">
            <a:avLst/>
          </a:prstGeom>
          <a:noFill/>
        </p:spPr>
        <p:txBody>
          <a:bodyPr wrap="square">
            <a:spAutoFit/>
          </a:bodyPr>
          <a:lstStyle/>
          <a:p>
            <a:pPr marL="115888" indent="-115888" algn="ctr">
              <a:spcBef>
                <a:spcPct val="5000"/>
              </a:spcBef>
              <a:spcAft>
                <a:spcPct val="5000"/>
              </a:spcAft>
              <a:buClr>
                <a:srgbClr val="00644F"/>
              </a:buClr>
            </a:pPr>
            <a:r>
              <a:rPr lang="en-US" sz="900" b="1" dirty="0">
                <a:solidFill>
                  <a:srgbClr val="000000"/>
                </a:solidFill>
                <a:latin typeface="EY interstate light"/>
                <a:cs typeface="Arial"/>
              </a:rPr>
              <a:t>Value chain steps</a:t>
            </a:r>
          </a:p>
          <a:p>
            <a:pPr marL="115888" indent="-115888" algn="ctr">
              <a:spcBef>
                <a:spcPct val="5000"/>
              </a:spcBef>
              <a:spcAft>
                <a:spcPct val="5000"/>
              </a:spcAft>
              <a:buClr>
                <a:srgbClr val="00644F"/>
              </a:buClr>
            </a:pPr>
            <a:r>
              <a:rPr lang="en-US" sz="900" b="1" dirty="0">
                <a:solidFill>
                  <a:srgbClr val="000000"/>
                </a:solidFill>
                <a:latin typeface="EY interstate light"/>
                <a:cs typeface="Arial"/>
              </a:rPr>
              <a:t>impacted</a:t>
            </a:r>
            <a:endParaRPr lang="en-US" sz="900" dirty="0">
              <a:solidFill>
                <a:srgbClr val="000000"/>
              </a:solidFill>
              <a:latin typeface="EY interstate light"/>
              <a:cs typeface="Arial"/>
            </a:endParaRPr>
          </a:p>
        </p:txBody>
      </p:sp>
      <p:sp>
        <p:nvSpPr>
          <p:cNvPr id="84" name="Text Box 9">
            <a:extLst>
              <a:ext uri="{FF2B5EF4-FFF2-40B4-BE49-F238E27FC236}">
                <a16:creationId xmlns:a16="http://schemas.microsoft.com/office/drawing/2014/main" id="{1886C8A3-4D63-48A4-9F84-4B4502DC5916}"/>
              </a:ext>
            </a:extLst>
          </p:cNvPr>
          <p:cNvSpPr txBox="1">
            <a:spLocks noChangeArrowheads="1"/>
          </p:cNvSpPr>
          <p:nvPr/>
        </p:nvSpPr>
        <p:spPr bwMode="auto">
          <a:xfrm>
            <a:off x="6775067" y="1128487"/>
            <a:ext cx="1463494" cy="683257"/>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pic>
        <p:nvPicPr>
          <p:cNvPr id="85" name="Picture 84">
            <a:extLst>
              <a:ext uri="{FF2B5EF4-FFF2-40B4-BE49-F238E27FC236}">
                <a16:creationId xmlns:a16="http://schemas.microsoft.com/office/drawing/2014/main" id="{7039C5EB-5E6E-4992-8B5E-541A15904E76}"/>
              </a:ext>
            </a:extLst>
          </p:cNvPr>
          <p:cNvPicPr preferRelativeResize="0">
            <a:picLocks/>
          </p:cNvPicPr>
          <p:nvPr/>
        </p:nvPicPr>
        <p:blipFill>
          <a:blip r:embed="rId2"/>
          <a:stretch>
            <a:fillRect/>
          </a:stretch>
        </p:blipFill>
        <p:spPr>
          <a:xfrm>
            <a:off x="6800400" y="1141200"/>
            <a:ext cx="1422000" cy="658800"/>
          </a:xfrm>
          <a:prstGeom prst="rect">
            <a:avLst/>
          </a:prstGeom>
        </p:spPr>
      </p:pic>
      <p:sp>
        <p:nvSpPr>
          <p:cNvPr id="86" name="Text Box 11">
            <a:extLst>
              <a:ext uri="{FF2B5EF4-FFF2-40B4-BE49-F238E27FC236}">
                <a16:creationId xmlns:a16="http://schemas.microsoft.com/office/drawing/2014/main" id="{13DD4F2C-EEEE-4EBF-BB58-6983EA332B2F}"/>
              </a:ext>
            </a:extLst>
          </p:cNvPr>
          <p:cNvSpPr txBox="1">
            <a:spLocks noChangeArrowheads="1"/>
          </p:cNvSpPr>
          <p:nvPr/>
        </p:nvSpPr>
        <p:spPr bwMode="auto">
          <a:xfrm>
            <a:off x="8287200" y="1128486"/>
            <a:ext cx="2736000" cy="683257"/>
          </a:xfrm>
          <a:prstGeom prst="rect">
            <a:avLst/>
          </a:prstGeom>
          <a:solidFill>
            <a:srgbClr val="00B0F0"/>
          </a:soli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a:solidFill>
                  <a:schemeClr val="bg1"/>
                </a:solidFill>
                <a:latin typeface="EY interstate light"/>
                <a:cs typeface="Arial"/>
              </a:rPr>
              <a:t>Single </a:t>
            </a:r>
            <a:r>
              <a:rPr lang="en-US" sz="900" dirty="0">
                <a:solidFill>
                  <a:schemeClr val="bg1"/>
                </a:solidFill>
                <a:latin typeface="EY interstate light"/>
                <a:cs typeface="Arial"/>
              </a:rPr>
              <a:t>vision of a product for all the parties involved</a:t>
            </a:r>
            <a:r>
              <a:rPr lang="en-US" sz="900">
                <a:solidFill>
                  <a:schemeClr val="bg1"/>
                </a:solidFill>
                <a:latin typeface="EY interstate light"/>
                <a:cs typeface="Arial"/>
              </a:rPr>
              <a:t> </a:t>
            </a:r>
            <a:endParaRPr lang="en-US" sz="800" dirty="0">
              <a:solidFill>
                <a:schemeClr val="bg1"/>
              </a:solidFill>
              <a:latin typeface="EY interstate light"/>
              <a:cs typeface="Arial"/>
            </a:endParaRPr>
          </a:p>
        </p:txBody>
      </p:sp>
      <p:grpSp>
        <p:nvGrpSpPr>
          <p:cNvPr id="48" name="Group 47">
            <a:extLst>
              <a:ext uri="{FF2B5EF4-FFF2-40B4-BE49-F238E27FC236}">
                <a16:creationId xmlns:a16="http://schemas.microsoft.com/office/drawing/2014/main" id="{1257A544-EB0C-495B-BA03-8B4067C4E6FB}"/>
              </a:ext>
            </a:extLst>
          </p:cNvPr>
          <p:cNvGrpSpPr/>
          <p:nvPr/>
        </p:nvGrpSpPr>
        <p:grpSpPr>
          <a:xfrm>
            <a:off x="7993316" y="243327"/>
            <a:ext cx="3407375" cy="485580"/>
            <a:chOff x="7993316" y="243327"/>
            <a:chExt cx="3407375" cy="485580"/>
          </a:xfrm>
        </p:grpSpPr>
        <p:sp>
          <p:nvSpPr>
            <p:cNvPr id="49" name="Rectangle: Rounded Corners 48">
              <a:extLst>
                <a:ext uri="{FF2B5EF4-FFF2-40B4-BE49-F238E27FC236}">
                  <a16:creationId xmlns:a16="http://schemas.microsoft.com/office/drawing/2014/main" id="{5F046DA0-F48F-4373-BDEA-4E614CEBBA14}"/>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2" name="Rectangle: Rounded Corners 71">
              <a:extLst>
                <a:ext uri="{FF2B5EF4-FFF2-40B4-BE49-F238E27FC236}">
                  <a16:creationId xmlns:a16="http://schemas.microsoft.com/office/drawing/2014/main" id="{364894C9-3B7F-410E-BD3A-B328F0FE61C9}"/>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87" name="Google Shape;309;p5">
              <a:extLst>
                <a:ext uri="{FF2B5EF4-FFF2-40B4-BE49-F238E27FC236}">
                  <a16:creationId xmlns:a16="http://schemas.microsoft.com/office/drawing/2014/main" id="{6D447C05-F6AA-4E05-A5CD-6CA3B2C3BEC6}"/>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88" name="Google Shape;309;p5">
              <a:extLst>
                <a:ext uri="{FF2B5EF4-FFF2-40B4-BE49-F238E27FC236}">
                  <a16:creationId xmlns:a16="http://schemas.microsoft.com/office/drawing/2014/main" id="{22E40CEB-90FC-476A-A475-9F467F9246FE}"/>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89" name="Google Shape;309;p5">
              <a:extLst>
                <a:ext uri="{FF2B5EF4-FFF2-40B4-BE49-F238E27FC236}">
                  <a16:creationId xmlns:a16="http://schemas.microsoft.com/office/drawing/2014/main" id="{5714F975-307C-4C41-8952-6E6A1897B2E2}"/>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0" name="Google Shape;309;p5">
              <a:extLst>
                <a:ext uri="{FF2B5EF4-FFF2-40B4-BE49-F238E27FC236}">
                  <a16:creationId xmlns:a16="http://schemas.microsoft.com/office/drawing/2014/main" id="{814B9409-EDB0-45E5-A7E1-8255E71E4999}"/>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1" name="Rectangle 90">
              <a:extLst>
                <a:ext uri="{FF2B5EF4-FFF2-40B4-BE49-F238E27FC236}">
                  <a16:creationId xmlns:a16="http://schemas.microsoft.com/office/drawing/2014/main" id="{3232328B-FD87-43F8-9480-656A53F65395}"/>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92" name="Rectangle 91">
              <a:extLst>
                <a:ext uri="{FF2B5EF4-FFF2-40B4-BE49-F238E27FC236}">
                  <a16:creationId xmlns:a16="http://schemas.microsoft.com/office/drawing/2014/main" id="{557F0834-F264-4637-97E3-55C1DE62F126}"/>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93" name="Rectangle 92">
              <a:extLst>
                <a:ext uri="{FF2B5EF4-FFF2-40B4-BE49-F238E27FC236}">
                  <a16:creationId xmlns:a16="http://schemas.microsoft.com/office/drawing/2014/main" id="{58E45D99-568C-4CFE-98DC-1EA173B80E57}"/>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94" name="Rectangle 93">
              <a:extLst>
                <a:ext uri="{FF2B5EF4-FFF2-40B4-BE49-F238E27FC236}">
                  <a16:creationId xmlns:a16="http://schemas.microsoft.com/office/drawing/2014/main" id="{AE9CBBE9-A8E0-4A14-A6BE-9C030AE5270A}"/>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95" name="Rectangle: Rounded Corners 94">
              <a:extLst>
                <a:ext uri="{FF2B5EF4-FFF2-40B4-BE49-F238E27FC236}">
                  <a16:creationId xmlns:a16="http://schemas.microsoft.com/office/drawing/2014/main" id="{314C3079-BDDD-40C0-B7A6-915109AE557F}"/>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293958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(6/12)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7200" y="1128487"/>
            <a:ext cx="6379200"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Recommendation</a:t>
            </a:r>
            <a:endParaRPr lang="en-US" sz="9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Develop procedures and routines for the design and development of architectural changes, using architectural boards (e.g. TOGAF). Leverage ad hoc tools like ARC42 to design architectural themes</a:t>
            </a: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7200" y="3405600"/>
            <a:ext cx="6379200" cy="14184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Future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Standardized routines and processes as well as guidelines and templates across teams are in place. Design review is done across relevant teams / SMEs and architectural approval is carried out and tracked properly</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Efficient use of communication channels; best practices, templates, decision frameworks and quality KPIs are shared across the whole organization to increase efficiency, avoid misunderstanding among teams and trains, and decrease eventual adaptation time when people are reallocated</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Correct and effective engagement of relevant people in every step of the processes to track and maintain for future reference all decisions taken</a:t>
            </a:r>
          </a:p>
          <a:p>
            <a:pPr>
              <a:lnSpc>
                <a:spcPct val="90000"/>
              </a:lnSpc>
              <a:spcBef>
                <a:spcPct val="5000"/>
              </a:spcBef>
              <a:spcAft>
                <a:spcPct val="5000"/>
              </a:spcAft>
              <a:buClr>
                <a:srgbClr val="00644F"/>
              </a:buClr>
              <a:defRPr/>
            </a:pPr>
            <a:endParaRPr lang="en-US" sz="900" dirty="0">
              <a:solidFill>
                <a:srgbClr val="000000"/>
              </a:solidFill>
              <a:latin typeface="EY interstate light"/>
              <a:cs typeface="Arial"/>
            </a:endParaRP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200" y="1864800"/>
            <a:ext cx="4248000" cy="2959200"/>
          </a:xfrm>
          <a:prstGeom prst="rect">
            <a:avLst/>
          </a:prstGeom>
          <a:noFill/>
          <a:ln w="9525">
            <a:solidFill>
              <a:srgbClr val="6699FF"/>
            </a:solidFill>
            <a:miter lim="800000"/>
            <a:headEnd/>
            <a:tailEnd/>
          </a:ln>
        </p:spPr>
        <p:txBody>
          <a:bodyPr anchor="t" anchorCtr="0"/>
          <a:lstStyle/>
          <a:p>
            <a:pPr marL="115888" indent="-115888">
              <a:spcBef>
                <a:spcPct val="5000"/>
              </a:spcBef>
              <a:spcAft>
                <a:spcPct val="5000"/>
              </a:spcAft>
              <a:buClr>
                <a:srgbClr val="00644F"/>
              </a:buClr>
            </a:pPr>
            <a:r>
              <a:rPr lang="en-US" sz="900" b="1" dirty="0">
                <a:solidFill>
                  <a:srgbClr val="000000"/>
                </a:solidFill>
                <a:latin typeface="EY interstate light"/>
                <a:cs typeface="Arial"/>
              </a:rPr>
              <a:t>Execution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(6.1) Define a standard template for Architectural change documents and diagrams, consider using Arc42 templates to enhance architectural themes design, track and document important architectural decisions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(6.2) Define a clear structure of the architectural board using TOGAF</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(6.3) Set up a formal process using tools like Jira and Confluence to:</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Set up and validate a formal checklist to be followed for the design and development of architectural changes</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Ensure the checklist is followed and document all steps and decisions taken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(6.4) Plan training session to share the new process/ templates and how to use tools, methodology and boards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(6.5) Establish periodic meetings between architectural teams of different trains to allow for alignment, standardization and best practices sharing</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(6.6) Set up periodic (e.g. each four-months) and recurring activities to review the formal process, template structure and KPIs to improve architectural design quality and performance </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5888" indent="-115888">
              <a:spcBef>
                <a:spcPct val="5000"/>
              </a:spcBef>
              <a:spcAft>
                <a:spcPct val="5000"/>
              </a:spcAft>
              <a:buClr>
                <a:srgbClr val="00644F"/>
              </a:buClr>
            </a:pPr>
            <a:endParaRPr lang="en-US" sz="900" b="1" dirty="0">
              <a:solidFill>
                <a:srgbClr val="000000"/>
              </a:solidFill>
              <a:latin typeface="EY interstate light"/>
              <a:cs typeface="Arial"/>
            </a:endParaRPr>
          </a:p>
          <a:p>
            <a:pPr marL="115888" indent="-115888">
              <a:spcBef>
                <a:spcPct val="5000"/>
              </a:spcBef>
              <a:spcAft>
                <a:spcPct val="5000"/>
              </a:spcAft>
              <a:buClr>
                <a:srgbClr val="00644F"/>
              </a:buClr>
            </a:pPr>
            <a:endParaRPr lang="en-US" sz="400" b="1"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b="1" dirty="0">
              <a:solidFill>
                <a:srgbClr val="000000"/>
              </a:solidFill>
              <a:latin typeface="EY interstate light"/>
              <a:cs typeface="Arial"/>
            </a:endParaRP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7200" y="1864800"/>
            <a:ext cx="6379200" cy="14868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Current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standardization, routines and guidelines on Process / Templates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The number of different channels utilized to communicate between trains does not allow for standardization and best practices sharing</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latin typeface="EY interstate light"/>
                <a:cs typeface="Arial"/>
              </a:rPr>
              <a:t>Architectural changes approval process in place but not always followed properly</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latin typeface="EY interstate light"/>
                <a:cs typeface="Arial"/>
              </a:rPr>
              <a:t>Lack of clear ownership definition allows to misalignment, uncertainty and inefficiencies </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6347" y="4878000"/>
            <a:ext cx="3617687"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solidFill>
                <a:latin typeface="EY interstate light"/>
                <a:ea typeface="Calibri"/>
                <a:cs typeface="Arial" pitchFamily="34" charset="0"/>
              </a:rPr>
              <a:t>Metrics and KPIs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#of requirements approved by the Architectural board/#of total architectural requirements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#of requirements rejected by the Architectural board/#of total architectural requirements</a:t>
            </a:r>
          </a:p>
          <a:p>
            <a:pPr marL="112713" indent="-112713">
              <a:lnSpc>
                <a:spcPct val="90000"/>
              </a:lnSpc>
              <a:spcBef>
                <a:spcPct val="5000"/>
              </a:spcBef>
              <a:spcAft>
                <a:spcPct val="5000"/>
              </a:spcAft>
              <a:buClr>
                <a:srgbClr val="00644F"/>
              </a:buClr>
              <a:buFont typeface="Arial" pitchFamily="34" charset="0"/>
              <a:buChar char="►"/>
              <a:defRPr/>
            </a:pPr>
            <a:endParaRPr lang="en-US" sz="800" dirty="0">
              <a:solidFill>
                <a:srgbClr val="000000"/>
              </a:solidFill>
              <a:latin typeface="EY interstate light"/>
              <a:cs typeface="Arial"/>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1200" y="4878000"/>
            <a:ext cx="3276000"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lumMod val="95000"/>
                    <a:lumOff val="5000"/>
                  </a:schemeClr>
                </a:solidFill>
                <a:latin typeface="EY interstate light"/>
                <a:ea typeface="Calibri"/>
                <a:cs typeface="Arial" pitchFamily="34" charset="0"/>
              </a:rPr>
              <a:t>Tools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it-IT" sz="800" dirty="0" err="1">
                <a:solidFill>
                  <a:srgbClr val="000000"/>
                </a:solidFill>
                <a:latin typeface="EY interstate light"/>
                <a:cs typeface="Arial"/>
              </a:rPr>
              <a:t>Jira</a:t>
            </a:r>
            <a:endParaRPr lang="it-IT" sz="800" dirty="0">
              <a:solidFill>
                <a:srgbClr val="000000"/>
              </a:solidFill>
              <a:latin typeface="EY interstate light"/>
              <a:cs typeface="Arial"/>
            </a:endParaRP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it-IT" sz="800" dirty="0" err="1">
                <a:solidFill>
                  <a:srgbClr val="000000"/>
                </a:solidFill>
                <a:latin typeface="EY interstate light"/>
                <a:cs typeface="Arial"/>
              </a:rPr>
              <a:t>Confluence</a:t>
            </a:r>
            <a:endParaRPr lang="it-IT" sz="800" dirty="0">
              <a:solidFill>
                <a:srgbClr val="000000"/>
              </a:solidFill>
              <a:latin typeface="EY interstate light"/>
              <a:cs typeface="Arial"/>
            </a:endParaRP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SPOCs</a:t>
            </a:r>
            <a:endParaRPr lang="it-IT" sz="800" dirty="0">
              <a:solidFill>
                <a:srgbClr val="000000"/>
              </a:solidFill>
              <a:latin typeface="EY interstate light"/>
              <a:cs typeface="Arial"/>
            </a:endParaRP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Arc42</a:t>
            </a:r>
            <a:endParaRPr lang="it-IT" sz="800" dirty="0">
              <a:solidFill>
                <a:srgbClr val="000000"/>
              </a:solidFill>
              <a:latin typeface="EY interstate light"/>
              <a:cs typeface="Arial"/>
            </a:endParaRP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err="1">
                <a:solidFill>
                  <a:srgbClr val="000000"/>
                </a:solidFill>
                <a:latin typeface="EY interstate light"/>
                <a:cs typeface="Arial"/>
              </a:rPr>
              <a:t>Gliffy</a:t>
            </a:r>
            <a:endParaRPr lang="it-IT" sz="800" dirty="0">
              <a:solidFill>
                <a:srgbClr val="000000"/>
              </a:solidFill>
              <a:latin typeface="EY interstate light"/>
              <a:cs typeface="Arial"/>
            </a:endParaRP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Enterprise Architect</a:t>
            </a:r>
            <a:endParaRPr lang="it-IT" sz="8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1000" b="1" baseline="0" dirty="0">
              <a:solidFill>
                <a:schemeClr val="tx1">
                  <a:lumMod val="95000"/>
                  <a:lumOff val="5000"/>
                </a:schemeClr>
              </a:solidFill>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6800" y="4878000"/>
            <a:ext cx="3690000" cy="1296000"/>
          </a:xfrm>
          <a:prstGeom prst="rect">
            <a:avLst/>
          </a:prstGeom>
          <a:noFill/>
          <a:ln w="9525">
            <a:solidFill>
              <a:srgbClr val="6699FF"/>
            </a:solidFill>
            <a:miter lim="800000"/>
            <a:headEnd/>
            <a:tailEnd/>
          </a:ln>
        </p:spPr>
        <p:txBody>
          <a:bodyPr/>
          <a:lstStyle/>
          <a:p>
            <a:pPr marL="115888" indent="-115888">
              <a:spcBef>
                <a:spcPct val="5000"/>
              </a:spcBef>
              <a:spcAft>
                <a:spcPct val="5000"/>
              </a:spcAft>
              <a:buClr>
                <a:srgbClr val="00644F"/>
              </a:buClr>
            </a:pPr>
            <a:r>
              <a:rPr lang="en-US" sz="900" b="1" dirty="0">
                <a:solidFill>
                  <a:srgbClr val="000000"/>
                </a:solidFill>
                <a:latin typeface="EY interstate light"/>
                <a:cs typeface="Arial"/>
              </a:rPr>
              <a:t>Key Assumptions / Considerations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Agile/</a:t>
            </a:r>
            <a:r>
              <a:rPr lang="en-US" sz="900" dirty="0" err="1">
                <a:solidFill>
                  <a:srgbClr val="000000"/>
                </a:solidFill>
                <a:latin typeface="EY interstate light"/>
                <a:cs typeface="Arial"/>
              </a:rPr>
              <a:t>SAfe</a:t>
            </a:r>
            <a:r>
              <a:rPr lang="en-US" sz="900" dirty="0">
                <a:solidFill>
                  <a:srgbClr val="000000"/>
                </a:solidFill>
                <a:latin typeface="EY interstate light"/>
                <a:cs typeface="Arial"/>
              </a:rPr>
              <a:t> Dev. Team ceremonies attendance is essential to guarantee transparency, standardization and increase velocity and quality in architectural changes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Formal communication channel and unique validation process across and among trains about architectural issues and changes increase velocity, quality and architectural stability </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sp>
        <p:nvSpPr>
          <p:cNvPr id="72" name="Text Box 5">
            <a:extLst>
              <a:ext uri="{FF2B5EF4-FFF2-40B4-BE49-F238E27FC236}">
                <a16:creationId xmlns:a16="http://schemas.microsoft.com/office/drawing/2014/main" id="{871D2C0F-416C-4E1D-9234-A3C92D94CB46}"/>
              </a:ext>
            </a:extLst>
          </p:cNvPr>
          <p:cNvSpPr txBox="1">
            <a:spLocks noChangeArrowheads="1"/>
          </p:cNvSpPr>
          <p:nvPr/>
        </p:nvSpPr>
        <p:spPr bwMode="auto">
          <a:xfrm>
            <a:off x="11087287" y="1128485"/>
            <a:ext cx="1045012" cy="5045515"/>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sp>
        <p:nvSpPr>
          <p:cNvPr id="51" name="Rectangle 3">
            <a:extLst>
              <a:ext uri="{FF2B5EF4-FFF2-40B4-BE49-F238E27FC236}">
                <a16:creationId xmlns:a16="http://schemas.microsoft.com/office/drawing/2014/main" id="{9B3CA921-5E17-4DF6-8004-4ABC46994790}"/>
              </a:ext>
            </a:extLst>
          </p:cNvPr>
          <p:cNvSpPr>
            <a:spLocks noChangeArrowheads="1"/>
          </p:cNvSpPr>
          <p:nvPr/>
        </p:nvSpPr>
        <p:spPr bwMode="auto">
          <a:xfrm>
            <a:off x="11400690" y="1849559"/>
            <a:ext cx="863549" cy="33226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Needs </a:t>
            </a:r>
          </a:p>
          <a:p>
            <a:pPr eaLnBrk="0" hangingPunct="0">
              <a:lnSpc>
                <a:spcPct val="70000"/>
              </a:lnSpc>
            </a:pPr>
            <a:r>
              <a:rPr lang="en-US" sz="700" b="1" dirty="0">
                <a:solidFill>
                  <a:srgbClr val="000000"/>
                </a:solidFill>
                <a:latin typeface="EY interstate light"/>
                <a:cs typeface="Arial"/>
              </a:rPr>
              <a:t>identification &amp;prioritization</a:t>
            </a:r>
          </a:p>
        </p:txBody>
      </p:sp>
      <p:sp>
        <p:nvSpPr>
          <p:cNvPr id="52" name="Rectangle 3">
            <a:extLst>
              <a:ext uri="{FF2B5EF4-FFF2-40B4-BE49-F238E27FC236}">
                <a16:creationId xmlns:a16="http://schemas.microsoft.com/office/drawing/2014/main" id="{261D8EC3-39AA-47CF-AD5F-FA35509E4EED}"/>
              </a:ext>
            </a:extLst>
          </p:cNvPr>
          <p:cNvSpPr>
            <a:spLocks noChangeArrowheads="1"/>
          </p:cNvSpPr>
          <p:nvPr/>
        </p:nvSpPr>
        <p:spPr bwMode="auto">
          <a:xfrm>
            <a:off x="11400690" y="2282282"/>
            <a:ext cx="900001" cy="313207"/>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Requirement collection &amp; </a:t>
            </a:r>
          </a:p>
          <a:p>
            <a:pPr eaLnBrk="0" hangingPunct="0">
              <a:lnSpc>
                <a:spcPct val="70000"/>
              </a:lnSpc>
            </a:pPr>
            <a:r>
              <a:rPr lang="en-US" sz="700" b="1" dirty="0">
                <a:solidFill>
                  <a:srgbClr val="000000"/>
                </a:solidFill>
                <a:latin typeface="EY interstate light"/>
                <a:cs typeface="Arial"/>
              </a:rPr>
              <a:t>func analysis</a:t>
            </a:r>
          </a:p>
        </p:txBody>
      </p:sp>
      <p:sp>
        <p:nvSpPr>
          <p:cNvPr id="53" name="Rectangle 3">
            <a:extLst>
              <a:ext uri="{FF2B5EF4-FFF2-40B4-BE49-F238E27FC236}">
                <a16:creationId xmlns:a16="http://schemas.microsoft.com/office/drawing/2014/main" id="{6C0A4980-988E-4BBC-8553-EC131E235EE3}"/>
              </a:ext>
            </a:extLst>
          </p:cNvPr>
          <p:cNvSpPr>
            <a:spLocks noChangeArrowheads="1"/>
          </p:cNvSpPr>
          <p:nvPr/>
        </p:nvSpPr>
        <p:spPr bwMode="auto">
          <a:xfrm>
            <a:off x="11400690" y="2705379"/>
            <a:ext cx="900001" cy="298487"/>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Test plan </a:t>
            </a:r>
          </a:p>
          <a:p>
            <a:pPr eaLnBrk="0" hangingPunct="0">
              <a:lnSpc>
                <a:spcPct val="70000"/>
              </a:lnSpc>
            </a:pPr>
            <a:r>
              <a:rPr lang="en-GB" sz="700" b="1" dirty="0">
                <a:solidFill>
                  <a:srgbClr val="000000"/>
                </a:solidFill>
                <a:latin typeface="EY interstate light"/>
                <a:cs typeface="Arial"/>
              </a:rPr>
              <a:t>definition</a:t>
            </a:r>
          </a:p>
        </p:txBody>
      </p:sp>
      <p:sp>
        <p:nvSpPr>
          <p:cNvPr id="54" name="Rectangle 3">
            <a:extLst>
              <a:ext uri="{FF2B5EF4-FFF2-40B4-BE49-F238E27FC236}">
                <a16:creationId xmlns:a16="http://schemas.microsoft.com/office/drawing/2014/main" id="{B2CC735F-F7E9-4CC2-BF9C-A3BD737C5C2C}"/>
              </a:ext>
            </a:extLst>
          </p:cNvPr>
          <p:cNvSpPr>
            <a:spLocks noChangeArrowheads="1"/>
          </p:cNvSpPr>
          <p:nvPr/>
        </p:nvSpPr>
        <p:spPr bwMode="auto">
          <a:xfrm>
            <a:off x="11400690" y="3132614"/>
            <a:ext cx="899999" cy="330568"/>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Architectural </a:t>
            </a:r>
          </a:p>
          <a:p>
            <a:pPr eaLnBrk="0" hangingPunct="0">
              <a:lnSpc>
                <a:spcPct val="70000"/>
              </a:lnSpc>
            </a:pPr>
            <a:r>
              <a:rPr lang="en-GB" sz="700" b="1" dirty="0">
                <a:solidFill>
                  <a:srgbClr val="000000"/>
                </a:solidFill>
                <a:latin typeface="EY interstate light"/>
                <a:cs typeface="Arial"/>
              </a:rPr>
              <a:t>design</a:t>
            </a:r>
          </a:p>
        </p:txBody>
      </p:sp>
      <p:sp>
        <p:nvSpPr>
          <p:cNvPr id="55" name="Rectangle 3">
            <a:extLst>
              <a:ext uri="{FF2B5EF4-FFF2-40B4-BE49-F238E27FC236}">
                <a16:creationId xmlns:a16="http://schemas.microsoft.com/office/drawing/2014/main" id="{FADD5832-6989-4EC8-8B6E-CC4E5508A35F}"/>
              </a:ext>
            </a:extLst>
          </p:cNvPr>
          <p:cNvSpPr>
            <a:spLocks noChangeArrowheads="1"/>
          </p:cNvSpPr>
          <p:nvPr/>
        </p:nvSpPr>
        <p:spPr bwMode="auto">
          <a:xfrm>
            <a:off x="11400690" y="3563641"/>
            <a:ext cx="900001" cy="354891"/>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Tech. analysis </a:t>
            </a:r>
          </a:p>
          <a:p>
            <a:pPr eaLnBrk="0" hangingPunct="0">
              <a:lnSpc>
                <a:spcPct val="70000"/>
              </a:lnSpc>
            </a:pPr>
            <a:r>
              <a:rPr lang="en-GB" sz="700" b="1" dirty="0">
                <a:solidFill>
                  <a:srgbClr val="000000"/>
                </a:solidFill>
                <a:latin typeface="EY interstate light"/>
                <a:cs typeface="Arial"/>
              </a:rPr>
              <a:t>&amp; Software dev</a:t>
            </a:r>
          </a:p>
        </p:txBody>
      </p:sp>
      <p:sp>
        <p:nvSpPr>
          <p:cNvPr id="56" name="Rectangle 3">
            <a:extLst>
              <a:ext uri="{FF2B5EF4-FFF2-40B4-BE49-F238E27FC236}">
                <a16:creationId xmlns:a16="http://schemas.microsoft.com/office/drawing/2014/main" id="{FDCE4497-8F31-45C2-938A-6FF54B12181A}"/>
              </a:ext>
            </a:extLst>
          </p:cNvPr>
          <p:cNvSpPr>
            <a:spLocks noChangeArrowheads="1"/>
          </p:cNvSpPr>
          <p:nvPr/>
        </p:nvSpPr>
        <p:spPr bwMode="auto">
          <a:xfrm>
            <a:off x="11400691" y="3981287"/>
            <a:ext cx="900001" cy="35489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Team env </a:t>
            </a:r>
          </a:p>
          <a:p>
            <a:pPr eaLnBrk="0" hangingPunct="0">
              <a:lnSpc>
                <a:spcPct val="70000"/>
              </a:lnSpc>
            </a:pPr>
            <a:r>
              <a:rPr lang="en-US" sz="700" b="1" dirty="0">
                <a:solidFill>
                  <a:srgbClr val="000000"/>
                </a:solidFill>
                <a:latin typeface="EY interstate light"/>
                <a:cs typeface="Arial"/>
              </a:rPr>
              <a:t>testing &amp; </a:t>
            </a:r>
          </a:p>
          <a:p>
            <a:pPr eaLnBrk="0" hangingPunct="0">
              <a:lnSpc>
                <a:spcPct val="70000"/>
              </a:lnSpc>
            </a:pPr>
            <a:r>
              <a:rPr lang="en-US" sz="700" b="1" dirty="0">
                <a:solidFill>
                  <a:srgbClr val="000000"/>
                </a:solidFill>
                <a:latin typeface="EY interstate light"/>
                <a:cs typeface="Arial"/>
              </a:rPr>
              <a:t>Integ testing</a:t>
            </a:r>
            <a:endParaRPr lang="en-GB" sz="700" b="1" dirty="0">
              <a:solidFill>
                <a:srgbClr val="000000"/>
              </a:solidFill>
              <a:latin typeface="EY interstate light"/>
              <a:cs typeface="Arial"/>
            </a:endParaRPr>
          </a:p>
        </p:txBody>
      </p:sp>
      <p:sp>
        <p:nvSpPr>
          <p:cNvPr id="57" name="Rectangle 3">
            <a:extLst>
              <a:ext uri="{FF2B5EF4-FFF2-40B4-BE49-F238E27FC236}">
                <a16:creationId xmlns:a16="http://schemas.microsoft.com/office/drawing/2014/main" id="{589DBE0F-7A9A-4425-ADAE-A24206C25C7C}"/>
              </a:ext>
            </a:extLst>
          </p:cNvPr>
          <p:cNvSpPr>
            <a:spLocks noChangeArrowheads="1"/>
          </p:cNvSpPr>
          <p:nvPr/>
        </p:nvSpPr>
        <p:spPr bwMode="auto">
          <a:xfrm>
            <a:off x="11400690" y="4436640"/>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Pre-delivery </a:t>
            </a:r>
          </a:p>
          <a:p>
            <a:pPr eaLnBrk="0" hangingPunct="0">
              <a:lnSpc>
                <a:spcPct val="70000"/>
              </a:lnSpc>
            </a:pPr>
            <a:r>
              <a:rPr lang="en-GB" sz="700" b="1" dirty="0">
                <a:solidFill>
                  <a:srgbClr val="000000"/>
                </a:solidFill>
                <a:latin typeface="EY interstate light"/>
                <a:cs typeface="Arial"/>
              </a:rPr>
              <a:t>testing</a:t>
            </a:r>
          </a:p>
        </p:txBody>
      </p:sp>
      <p:sp>
        <p:nvSpPr>
          <p:cNvPr id="58" name="Rectangle 3">
            <a:extLst>
              <a:ext uri="{FF2B5EF4-FFF2-40B4-BE49-F238E27FC236}">
                <a16:creationId xmlns:a16="http://schemas.microsoft.com/office/drawing/2014/main" id="{32FCEA75-9E04-4735-8E7D-1C2D94FF4CF9}"/>
              </a:ext>
            </a:extLst>
          </p:cNvPr>
          <p:cNvSpPr>
            <a:spLocks noChangeArrowheads="1"/>
          </p:cNvSpPr>
          <p:nvPr/>
        </p:nvSpPr>
        <p:spPr bwMode="auto">
          <a:xfrm>
            <a:off x="11400691" y="4834963"/>
            <a:ext cx="900002" cy="374811"/>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Prod release &amp; post Release</a:t>
            </a:r>
          </a:p>
          <a:p>
            <a:pPr eaLnBrk="0" hangingPunct="0">
              <a:lnSpc>
                <a:spcPct val="70000"/>
              </a:lnSpc>
            </a:pPr>
            <a:r>
              <a:rPr lang="en-US" sz="700" b="1" dirty="0">
                <a:solidFill>
                  <a:srgbClr val="000000"/>
                </a:solidFill>
                <a:latin typeface="EY interstate light"/>
                <a:cs typeface="Arial"/>
              </a:rPr>
              <a:t> monitoring</a:t>
            </a:r>
          </a:p>
        </p:txBody>
      </p:sp>
      <p:sp>
        <p:nvSpPr>
          <p:cNvPr id="59" name="Rectangle 3">
            <a:extLst>
              <a:ext uri="{FF2B5EF4-FFF2-40B4-BE49-F238E27FC236}">
                <a16:creationId xmlns:a16="http://schemas.microsoft.com/office/drawing/2014/main" id="{468BB6BF-9553-4187-9246-F44D9ADDE1E9}"/>
              </a:ext>
            </a:extLst>
          </p:cNvPr>
          <p:cNvSpPr>
            <a:spLocks noChangeArrowheads="1"/>
          </p:cNvSpPr>
          <p:nvPr/>
        </p:nvSpPr>
        <p:spPr bwMode="auto">
          <a:xfrm>
            <a:off x="11400690" y="5244247"/>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ROI </a:t>
            </a:r>
          </a:p>
          <a:p>
            <a:pPr eaLnBrk="0" hangingPunct="0">
              <a:lnSpc>
                <a:spcPct val="70000"/>
              </a:lnSpc>
            </a:pPr>
            <a:r>
              <a:rPr lang="en-GB" sz="700" b="1" dirty="0">
                <a:solidFill>
                  <a:srgbClr val="000000"/>
                </a:solidFill>
                <a:latin typeface="EY interstate light"/>
                <a:cs typeface="Arial"/>
              </a:rPr>
              <a:t>Evaluation</a:t>
            </a:r>
          </a:p>
        </p:txBody>
      </p:sp>
      <p:sp>
        <p:nvSpPr>
          <p:cNvPr id="60" name="Rectangle 3">
            <a:extLst>
              <a:ext uri="{FF2B5EF4-FFF2-40B4-BE49-F238E27FC236}">
                <a16:creationId xmlns:a16="http://schemas.microsoft.com/office/drawing/2014/main" id="{C14608C5-1948-4DBA-AEBF-5E466AE01F94}"/>
              </a:ext>
            </a:extLst>
          </p:cNvPr>
          <p:cNvSpPr>
            <a:spLocks noChangeArrowheads="1"/>
          </p:cNvSpPr>
          <p:nvPr/>
        </p:nvSpPr>
        <p:spPr bwMode="auto">
          <a:xfrm>
            <a:off x="11400690" y="5695023"/>
            <a:ext cx="899999" cy="281356"/>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Defects </a:t>
            </a:r>
          </a:p>
          <a:p>
            <a:pPr eaLnBrk="0" hangingPunct="0">
              <a:lnSpc>
                <a:spcPct val="70000"/>
              </a:lnSpc>
            </a:pPr>
            <a:r>
              <a:rPr lang="en-GB" sz="700" b="1" dirty="0">
                <a:solidFill>
                  <a:srgbClr val="000000"/>
                </a:solidFill>
                <a:latin typeface="EY interstate light"/>
                <a:cs typeface="Arial"/>
              </a:rPr>
              <a:t>monitoring</a:t>
            </a:r>
          </a:p>
        </p:txBody>
      </p:sp>
      <p:sp>
        <p:nvSpPr>
          <p:cNvPr id="62" name="Rectangle 61">
            <a:extLst>
              <a:ext uri="{FF2B5EF4-FFF2-40B4-BE49-F238E27FC236}">
                <a16:creationId xmlns:a16="http://schemas.microsoft.com/office/drawing/2014/main" id="{14787511-7A02-4D22-AB3F-BC046B691ADC}"/>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63" name="Rectangle 62">
            <a:extLst>
              <a:ext uri="{FF2B5EF4-FFF2-40B4-BE49-F238E27FC236}">
                <a16:creationId xmlns:a16="http://schemas.microsoft.com/office/drawing/2014/main" id="{E4E20E3D-CA12-46FD-8B3E-531F74B03F58}"/>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64" name="Rectangle 63">
            <a:extLst>
              <a:ext uri="{FF2B5EF4-FFF2-40B4-BE49-F238E27FC236}">
                <a16:creationId xmlns:a16="http://schemas.microsoft.com/office/drawing/2014/main" id="{31FE96E8-F377-4D42-8260-8791034B86A0}"/>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65" name="Rectangle 64">
            <a:extLst>
              <a:ext uri="{FF2B5EF4-FFF2-40B4-BE49-F238E27FC236}">
                <a16:creationId xmlns:a16="http://schemas.microsoft.com/office/drawing/2014/main" id="{ACF689F4-BBA1-40B9-9BE4-2481FA81478D}"/>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dirty="0">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6" name="Rectangle 65">
            <a:extLst>
              <a:ext uri="{FF2B5EF4-FFF2-40B4-BE49-F238E27FC236}">
                <a16:creationId xmlns:a16="http://schemas.microsoft.com/office/drawing/2014/main" id="{240BEB67-7805-4825-9D8A-8D7DD9DAC497}"/>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67" name="Rectangle 66">
            <a:extLst>
              <a:ext uri="{FF2B5EF4-FFF2-40B4-BE49-F238E27FC236}">
                <a16:creationId xmlns:a16="http://schemas.microsoft.com/office/drawing/2014/main" id="{B60907B4-73B3-4281-A8C8-E36019E03D61}"/>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68" name="Rectangle 67">
            <a:extLst>
              <a:ext uri="{FF2B5EF4-FFF2-40B4-BE49-F238E27FC236}">
                <a16:creationId xmlns:a16="http://schemas.microsoft.com/office/drawing/2014/main" id="{0226629C-9D12-44B4-B716-4CDD9FBC0E29}"/>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69" name="Rectangle 68">
            <a:extLst>
              <a:ext uri="{FF2B5EF4-FFF2-40B4-BE49-F238E27FC236}">
                <a16:creationId xmlns:a16="http://schemas.microsoft.com/office/drawing/2014/main" id="{368EDFDC-EA03-4976-BF88-B25AC7926C50}"/>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0" name="Rectangle 69">
            <a:extLst>
              <a:ext uri="{FF2B5EF4-FFF2-40B4-BE49-F238E27FC236}">
                <a16:creationId xmlns:a16="http://schemas.microsoft.com/office/drawing/2014/main" id="{90406383-FB71-4979-8243-0D6D140F3520}"/>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1" name="Rectangle 70">
            <a:extLst>
              <a:ext uri="{FF2B5EF4-FFF2-40B4-BE49-F238E27FC236}">
                <a16:creationId xmlns:a16="http://schemas.microsoft.com/office/drawing/2014/main" id="{4A2274C6-6D35-48B4-B46E-AF8CF4765338}"/>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3" name="TextBox 72">
            <a:extLst>
              <a:ext uri="{FF2B5EF4-FFF2-40B4-BE49-F238E27FC236}">
                <a16:creationId xmlns:a16="http://schemas.microsoft.com/office/drawing/2014/main" id="{71EE0E6E-AD1B-4C4E-89F8-06DD47F5618C}"/>
              </a:ext>
            </a:extLst>
          </p:cNvPr>
          <p:cNvSpPr txBox="1"/>
          <p:nvPr/>
        </p:nvSpPr>
        <p:spPr>
          <a:xfrm>
            <a:off x="11055920" y="1276552"/>
            <a:ext cx="1151758" cy="383182"/>
          </a:xfrm>
          <a:prstGeom prst="rect">
            <a:avLst/>
          </a:prstGeom>
          <a:noFill/>
        </p:spPr>
        <p:txBody>
          <a:bodyPr wrap="square">
            <a:spAutoFit/>
          </a:bodyPr>
          <a:lstStyle/>
          <a:p>
            <a:pPr marL="115888" indent="-115888" algn="ctr">
              <a:spcBef>
                <a:spcPct val="5000"/>
              </a:spcBef>
              <a:spcAft>
                <a:spcPct val="5000"/>
              </a:spcAft>
              <a:buClr>
                <a:srgbClr val="00644F"/>
              </a:buClr>
            </a:pPr>
            <a:r>
              <a:rPr lang="en-US" sz="900" b="1" dirty="0">
                <a:solidFill>
                  <a:srgbClr val="000000"/>
                </a:solidFill>
                <a:latin typeface="EY interstate light"/>
                <a:cs typeface="Arial"/>
              </a:rPr>
              <a:t>Value chain steps</a:t>
            </a:r>
          </a:p>
          <a:p>
            <a:pPr marL="115888" indent="-115888" algn="ctr">
              <a:spcBef>
                <a:spcPct val="5000"/>
              </a:spcBef>
              <a:spcAft>
                <a:spcPct val="5000"/>
              </a:spcAft>
              <a:buClr>
                <a:srgbClr val="00644F"/>
              </a:buClr>
            </a:pPr>
            <a:r>
              <a:rPr lang="en-US" sz="900" b="1" dirty="0">
                <a:solidFill>
                  <a:srgbClr val="000000"/>
                </a:solidFill>
                <a:latin typeface="EY interstate light"/>
                <a:cs typeface="Arial"/>
              </a:rPr>
              <a:t>impacted</a:t>
            </a:r>
            <a:endParaRPr lang="en-US" sz="900" dirty="0">
              <a:solidFill>
                <a:srgbClr val="000000"/>
              </a:solidFill>
              <a:latin typeface="EY interstate light"/>
              <a:cs typeface="Arial"/>
            </a:endParaRPr>
          </a:p>
        </p:txBody>
      </p:sp>
      <p:sp>
        <p:nvSpPr>
          <p:cNvPr id="83" name="Text Box 9">
            <a:extLst>
              <a:ext uri="{FF2B5EF4-FFF2-40B4-BE49-F238E27FC236}">
                <a16:creationId xmlns:a16="http://schemas.microsoft.com/office/drawing/2014/main" id="{4E91D264-851E-4A8E-9C4C-1AD04EAC5442}"/>
              </a:ext>
            </a:extLst>
          </p:cNvPr>
          <p:cNvSpPr txBox="1">
            <a:spLocks noChangeArrowheads="1"/>
          </p:cNvSpPr>
          <p:nvPr/>
        </p:nvSpPr>
        <p:spPr bwMode="auto">
          <a:xfrm>
            <a:off x="6775067" y="1128487"/>
            <a:ext cx="1463494" cy="683257"/>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pic>
        <p:nvPicPr>
          <p:cNvPr id="84" name="Picture 83">
            <a:extLst>
              <a:ext uri="{FF2B5EF4-FFF2-40B4-BE49-F238E27FC236}">
                <a16:creationId xmlns:a16="http://schemas.microsoft.com/office/drawing/2014/main" id="{0FD1F52A-CC48-47D5-89DB-6B1BD13B8827}"/>
              </a:ext>
            </a:extLst>
          </p:cNvPr>
          <p:cNvPicPr preferRelativeResize="0">
            <a:picLocks/>
          </p:cNvPicPr>
          <p:nvPr/>
        </p:nvPicPr>
        <p:blipFill>
          <a:blip r:embed="rId2"/>
          <a:stretch>
            <a:fillRect/>
          </a:stretch>
        </p:blipFill>
        <p:spPr>
          <a:xfrm>
            <a:off x="6800400" y="1141200"/>
            <a:ext cx="1422000" cy="658800"/>
          </a:xfrm>
          <a:prstGeom prst="rect">
            <a:avLst/>
          </a:prstGeom>
        </p:spPr>
      </p:pic>
      <p:sp>
        <p:nvSpPr>
          <p:cNvPr id="85" name="Text Box 11">
            <a:extLst>
              <a:ext uri="{FF2B5EF4-FFF2-40B4-BE49-F238E27FC236}">
                <a16:creationId xmlns:a16="http://schemas.microsoft.com/office/drawing/2014/main" id="{11801282-4B6B-426D-A7E1-76802B3A4B62}"/>
              </a:ext>
            </a:extLst>
          </p:cNvPr>
          <p:cNvSpPr txBox="1">
            <a:spLocks noChangeArrowheads="1"/>
          </p:cNvSpPr>
          <p:nvPr/>
        </p:nvSpPr>
        <p:spPr bwMode="auto">
          <a:xfrm>
            <a:off x="8287200" y="1128486"/>
            <a:ext cx="2739600" cy="683257"/>
          </a:xfrm>
          <a:prstGeom prst="rect">
            <a:avLst/>
          </a:prstGeom>
          <a:gradFill flip="none" rotWithShape="1">
            <a:gsLst>
              <a:gs pos="51000">
                <a:srgbClr val="C00000"/>
              </a:gs>
              <a:gs pos="50000">
                <a:srgbClr val="00B050"/>
              </a:gs>
            </a:gsLst>
            <a:lin ang="2700000" scaled="1"/>
            <a:tileRect/>
          </a:gra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dirty="0">
                <a:solidFill>
                  <a:schemeClr val="bg1"/>
                </a:solidFill>
                <a:latin typeface="EY interstate light"/>
                <a:cs typeface="Arial"/>
              </a:rPr>
              <a:t>Transparency of the process</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&amp; </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Clarity of requirements</a:t>
            </a:r>
          </a:p>
        </p:txBody>
      </p:sp>
      <p:grpSp>
        <p:nvGrpSpPr>
          <p:cNvPr id="48" name="Group 47">
            <a:extLst>
              <a:ext uri="{FF2B5EF4-FFF2-40B4-BE49-F238E27FC236}">
                <a16:creationId xmlns:a16="http://schemas.microsoft.com/office/drawing/2014/main" id="{6C1B72A9-C15C-4669-9A52-5BEBE33A2F59}"/>
              </a:ext>
            </a:extLst>
          </p:cNvPr>
          <p:cNvGrpSpPr/>
          <p:nvPr/>
        </p:nvGrpSpPr>
        <p:grpSpPr>
          <a:xfrm>
            <a:off x="7993316" y="243327"/>
            <a:ext cx="3407375" cy="485580"/>
            <a:chOff x="7993316" y="243327"/>
            <a:chExt cx="3407375" cy="485580"/>
          </a:xfrm>
        </p:grpSpPr>
        <p:sp>
          <p:nvSpPr>
            <p:cNvPr id="49" name="Rectangle: Rounded Corners 48">
              <a:extLst>
                <a:ext uri="{FF2B5EF4-FFF2-40B4-BE49-F238E27FC236}">
                  <a16:creationId xmlns:a16="http://schemas.microsoft.com/office/drawing/2014/main" id="{3E46040C-0534-4895-A1E4-1340E54DBABD}"/>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86" name="Rectangle: Rounded Corners 85">
              <a:extLst>
                <a:ext uri="{FF2B5EF4-FFF2-40B4-BE49-F238E27FC236}">
                  <a16:creationId xmlns:a16="http://schemas.microsoft.com/office/drawing/2014/main" id="{613C44DF-D071-4760-8EFB-8C01E63B0A9B}"/>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87" name="Google Shape;309;p5">
              <a:extLst>
                <a:ext uri="{FF2B5EF4-FFF2-40B4-BE49-F238E27FC236}">
                  <a16:creationId xmlns:a16="http://schemas.microsoft.com/office/drawing/2014/main" id="{EE92B9A0-206F-45F1-ABE7-15474AB6DAC0}"/>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88" name="Google Shape;309;p5">
              <a:extLst>
                <a:ext uri="{FF2B5EF4-FFF2-40B4-BE49-F238E27FC236}">
                  <a16:creationId xmlns:a16="http://schemas.microsoft.com/office/drawing/2014/main" id="{0B0C6487-A69D-4C2D-8895-AEFCAEADB87B}"/>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89" name="Google Shape;309;p5">
              <a:extLst>
                <a:ext uri="{FF2B5EF4-FFF2-40B4-BE49-F238E27FC236}">
                  <a16:creationId xmlns:a16="http://schemas.microsoft.com/office/drawing/2014/main" id="{D01A2E8E-1508-4840-93C3-F66631409D84}"/>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0" name="Google Shape;309;p5">
              <a:extLst>
                <a:ext uri="{FF2B5EF4-FFF2-40B4-BE49-F238E27FC236}">
                  <a16:creationId xmlns:a16="http://schemas.microsoft.com/office/drawing/2014/main" id="{AEEB9871-4F8D-4EE2-B9B6-C47E532CCFD1}"/>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1" name="Rectangle 90">
              <a:extLst>
                <a:ext uri="{FF2B5EF4-FFF2-40B4-BE49-F238E27FC236}">
                  <a16:creationId xmlns:a16="http://schemas.microsoft.com/office/drawing/2014/main" id="{895C852D-E4F2-4B8B-BEC5-C5B183F3213F}"/>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92" name="Rectangle 91">
              <a:extLst>
                <a:ext uri="{FF2B5EF4-FFF2-40B4-BE49-F238E27FC236}">
                  <a16:creationId xmlns:a16="http://schemas.microsoft.com/office/drawing/2014/main" id="{DF898658-F5AF-40A0-A7A6-D291F233C34A}"/>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93" name="Rectangle 92">
              <a:extLst>
                <a:ext uri="{FF2B5EF4-FFF2-40B4-BE49-F238E27FC236}">
                  <a16:creationId xmlns:a16="http://schemas.microsoft.com/office/drawing/2014/main" id="{1D061D9C-1286-4FCB-8DFE-1BCCDBAAE4CB}"/>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94" name="Rectangle 93">
              <a:extLst>
                <a:ext uri="{FF2B5EF4-FFF2-40B4-BE49-F238E27FC236}">
                  <a16:creationId xmlns:a16="http://schemas.microsoft.com/office/drawing/2014/main" id="{B7C651BE-68FD-43B5-BBBE-580C07617A13}"/>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95" name="Rectangle: Rounded Corners 94">
              <a:extLst>
                <a:ext uri="{FF2B5EF4-FFF2-40B4-BE49-F238E27FC236}">
                  <a16:creationId xmlns:a16="http://schemas.microsoft.com/office/drawing/2014/main" id="{FA43429B-21BB-4694-814C-2779C10FCE29}"/>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151836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(7/12)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8716" y="1128487"/>
            <a:ext cx="6379200"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Recommendation</a:t>
            </a:r>
            <a:endParaRPr lang="en-US" sz="9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Create a DevOps/Architect CoP to manage the E2E software development process verifying development guidelines and  technical analysis execution and establishing the new DevOps pipeline configuration and standardization</a:t>
            </a:r>
          </a:p>
          <a:p>
            <a:pPr marL="117475" indent="-117475">
              <a:buClr>
                <a:srgbClr val="00644F"/>
              </a:buClr>
              <a:buFont typeface="Arial" pitchFamily="34" charset="0"/>
              <a:buChar char="►"/>
            </a:pPr>
            <a:endParaRPr lang="en-US" sz="900" dirty="0">
              <a:solidFill>
                <a:srgbClr val="000000"/>
              </a:solidFill>
              <a:latin typeface="EY interstate light"/>
              <a:cs typeface="Arial"/>
            </a:endParaRP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6347" y="3405914"/>
            <a:ext cx="6377353" cy="14184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Future State</a:t>
            </a:r>
            <a:endParaRPr lang="en-US" sz="9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 DevOps/Architect Team is created to manages the whole end-to-end SDLC process and adopts tools of code statical analysis (e.g. Sonar) to verify that development guidelines are respected</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The technical approval of developed code (i.e. code review activities) is performed by the architect which created the technical analysis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New configuration and standardization of DevOps pipelines. New rules are established and steps are set as mandatory, tools configuration is adapted to host new features and capabilities (e.g. rollbacks)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 clear procedure and a standard template for the preparation of technical analysis is in place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Mandatory tests are set along the pipeline in order to guarantee the desired quality level. Automatic tests are implemented in every infrastructure environment throughout the pipeline</a:t>
            </a: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067" y="1864800"/>
            <a:ext cx="4248000" cy="2959200"/>
          </a:xfrm>
          <a:prstGeom prst="rect">
            <a:avLst/>
          </a:prstGeom>
          <a:noFill/>
          <a:ln w="9525">
            <a:solidFill>
              <a:srgbClr val="6699FF"/>
            </a:solidFill>
            <a:miter lim="800000"/>
            <a:headEnd/>
            <a:tailEnd/>
          </a:ln>
        </p:spPr>
        <p:txBody>
          <a:bodyPr anchor="t" anchorCtr="0"/>
          <a:lstStyle/>
          <a:p>
            <a:pPr marL="115888" indent="-115888">
              <a:spcBef>
                <a:spcPct val="5000"/>
              </a:spcBef>
              <a:spcAft>
                <a:spcPct val="5000"/>
              </a:spcAft>
              <a:buClr>
                <a:srgbClr val="00644F"/>
              </a:buClr>
            </a:pPr>
            <a:r>
              <a:rPr lang="en-US" sz="900" b="1" dirty="0">
                <a:solidFill>
                  <a:srgbClr val="000000"/>
                </a:solidFill>
                <a:latin typeface="EY interstate light"/>
                <a:cs typeface="Arial"/>
              </a:rPr>
              <a:t>Execution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(7.1) Identify the set of resources to create the DevOps/Architect CoP</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(7.2) integrate into the RACI model the new DevOps/Architect CoP</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(7.3) Implement dedicated training activities on SDLC practices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(7.4) Review the software development life cycle from technical analysis, to quality testing and release in production as well as main decision making and approval tasks. Define checklists and related owners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(7.5) Review pipeline configuration (the suggestion is to represent it graphically) in order to:</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have an automatic quality gate after build activities</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automate and versioning database scripting</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have an automatic environment creation or/and configuration</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implement automatic testing after installation</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have an automatic rollback when there are installation problems or when the release does not achieve the required quality standard (configurable)</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centralize environment management</a:t>
            </a:r>
          </a:p>
          <a:p>
            <a:pPr marL="628650" lvl="1" indent="-171450">
              <a:lnSpc>
                <a:spcPct val="90000"/>
              </a:lnSpc>
              <a:spcBef>
                <a:spcPct val="5000"/>
              </a:spcBef>
              <a:spcAft>
                <a:spcPct val="5000"/>
              </a:spcAft>
              <a:buClr>
                <a:srgbClr val="00644F"/>
              </a:buClr>
              <a:buFont typeface="Arial" panose="020B0604020202020204" pitchFamily="34" charset="0"/>
              <a:buChar char="•"/>
              <a:defRPr/>
            </a:pPr>
            <a:r>
              <a:rPr lang="en-US" sz="900" dirty="0">
                <a:solidFill>
                  <a:srgbClr val="000000"/>
                </a:solidFill>
                <a:latin typeface="EY interstate light"/>
                <a:cs typeface="Arial"/>
              </a:rPr>
              <a:t>allow POs to manage directly the release in production environment</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(7.6) Implement an extensive training to onboard all interested resources on the new pipeline configuration (e.g. POs and developers)</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5888" indent="-115888">
              <a:spcBef>
                <a:spcPct val="5000"/>
              </a:spcBef>
              <a:spcAft>
                <a:spcPct val="5000"/>
              </a:spcAft>
              <a:buClr>
                <a:srgbClr val="00644F"/>
              </a:buClr>
            </a:pPr>
            <a:endParaRPr lang="en-US" sz="900" b="1" dirty="0">
              <a:solidFill>
                <a:srgbClr val="000000"/>
              </a:solidFill>
              <a:latin typeface="EY interstate light"/>
              <a:cs typeface="Arial"/>
            </a:endParaRPr>
          </a:p>
          <a:p>
            <a:pPr marL="115888" indent="-115888">
              <a:spcBef>
                <a:spcPct val="5000"/>
              </a:spcBef>
              <a:spcAft>
                <a:spcPct val="5000"/>
              </a:spcAft>
              <a:buClr>
                <a:srgbClr val="00644F"/>
              </a:buClr>
            </a:pPr>
            <a:endParaRPr lang="en-US" sz="400" b="1"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b="1" dirty="0">
              <a:solidFill>
                <a:srgbClr val="000000"/>
              </a:solidFill>
              <a:latin typeface="EY interstate light"/>
              <a:cs typeface="Arial"/>
            </a:endParaRP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6347" y="1865429"/>
            <a:ext cx="6377353" cy="14868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Current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a full-time role dedicated to the Agile Team, with ownerships on technical analysis execution and approval, and end-to-end management of DevOps software development lifecycle pipelines (i.e. the product Architect)</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 full-time architect is missing at a Train level</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Technical analysis not always implemented (in particular for large scope features) and lack of ownership on technical analysis execution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Lack/limitation of specialized tools and resistance by the teams to adapt to new tools where present</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Best practices like code review and pair programming are not sufficiently widespread. Lack of a repository of technical knowledge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Existing procedures and checklists not used in the day-by-day operations, some of them are applied only for auditing purposes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Poor release process standardization, impossibility to implement rollbacks</a:t>
            </a: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6347" y="4878000"/>
            <a:ext cx="3617687"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solidFill>
                <a:latin typeface="EY interstate light"/>
                <a:ea typeface="Calibri"/>
                <a:cs typeface="Arial" pitchFamily="34" charset="0"/>
              </a:rPr>
              <a:t>Metrics and KPIs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Adopt metrics provided by the various software products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Adopt DevOps metrics provided by ServiceNow</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Code coverage %, e.g. </a:t>
            </a:r>
            <a:r>
              <a:rPr lang="en-US" sz="800" dirty="0" err="1">
                <a:solidFill>
                  <a:srgbClr val="000000"/>
                </a:solidFill>
                <a:latin typeface="EY interstate light"/>
                <a:cs typeface="Arial"/>
              </a:rPr>
              <a:t>Jacoco</a:t>
            </a:r>
            <a:r>
              <a:rPr lang="en-US" sz="800" dirty="0">
                <a:solidFill>
                  <a:srgbClr val="000000"/>
                </a:solidFill>
                <a:latin typeface="EY interstate light"/>
                <a:cs typeface="Arial"/>
              </a:rPr>
              <a:t> reports, </a:t>
            </a:r>
            <a:r>
              <a:rPr lang="en-US" sz="800" dirty="0" err="1">
                <a:solidFill>
                  <a:srgbClr val="000000"/>
                </a:solidFill>
                <a:latin typeface="EY interstate light"/>
                <a:cs typeface="Arial"/>
              </a:rPr>
              <a:t>Sonarqube</a:t>
            </a:r>
            <a:r>
              <a:rPr lang="en-US" sz="800" dirty="0">
                <a:solidFill>
                  <a:srgbClr val="000000"/>
                </a:solidFill>
                <a:latin typeface="EY interstate light"/>
                <a:cs typeface="Arial"/>
              </a:rPr>
              <a:t> reports, </a:t>
            </a:r>
            <a:r>
              <a:rPr lang="en-US" sz="800" dirty="0" err="1">
                <a:solidFill>
                  <a:srgbClr val="000000"/>
                </a:solidFill>
                <a:latin typeface="EY interstate light"/>
                <a:cs typeface="Arial"/>
              </a:rPr>
              <a:t>Twistlock</a:t>
            </a:r>
            <a:r>
              <a:rPr lang="en-US" sz="800" dirty="0">
                <a:solidFill>
                  <a:srgbClr val="000000"/>
                </a:solidFill>
                <a:latin typeface="EY interstate light"/>
                <a:cs typeface="Arial"/>
              </a:rPr>
              <a:t> reports, </a:t>
            </a:r>
            <a:r>
              <a:rPr lang="en-US" sz="800" dirty="0" err="1">
                <a:solidFill>
                  <a:srgbClr val="000000"/>
                </a:solidFill>
                <a:latin typeface="EY interstate light"/>
                <a:cs typeface="Arial"/>
              </a:rPr>
              <a:t>Sonatype</a:t>
            </a:r>
            <a:r>
              <a:rPr lang="en-US" sz="800" dirty="0">
                <a:solidFill>
                  <a:srgbClr val="000000"/>
                </a:solidFill>
                <a:latin typeface="EY interstate light"/>
                <a:cs typeface="Arial"/>
              </a:rPr>
              <a:t> reports etc.</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Velocity rate =  accepted USP vs total USP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acceptance criteria covered with unit tests/total # of acceptance criteria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US closed in a sprint/#of total user stories planned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planned US in the Sprint/#of overall US in the Backlog (in USP) </a:t>
            </a: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en-US" sz="800" dirty="0">
              <a:solidFill>
                <a:srgbClr val="000000"/>
              </a:solidFill>
              <a:latin typeface="EY interstate light"/>
              <a:cs typeface="Arial"/>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1200" y="4878000"/>
            <a:ext cx="3276000" cy="1296000"/>
          </a:xfrm>
          <a:prstGeom prst="rect">
            <a:avLst/>
          </a:prstGeom>
          <a:noFill/>
          <a:ln w="9525">
            <a:solidFill>
              <a:srgbClr val="6699FF"/>
            </a:solidFill>
            <a:miter lim="800000"/>
            <a:headEnd/>
            <a:tailEnd/>
          </a:ln>
        </p:spPr>
        <p:txBody>
          <a:bodyPr/>
          <a:lstStyle/>
          <a:p>
            <a:pPr>
              <a:lnSpc>
                <a:spcPct val="90000"/>
              </a:lnSpc>
              <a:spcBef>
                <a:spcPct val="5000"/>
              </a:spcBef>
              <a:spcAft>
                <a:spcPct val="5000"/>
              </a:spcAft>
              <a:buClr>
                <a:srgbClr val="00644F"/>
              </a:buClr>
              <a:defRPr/>
            </a:pPr>
            <a:r>
              <a:rPr lang="en-US" sz="900" b="1" dirty="0">
                <a:latin typeface="EY interstate light"/>
                <a:cs typeface="Arial" pitchFamily="34" charset="0"/>
              </a:rPr>
              <a:t>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Gitlab</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err="1">
                <a:solidFill>
                  <a:srgbClr val="000000"/>
                </a:solidFill>
                <a:latin typeface="EY interstate light"/>
                <a:cs typeface="Arial"/>
              </a:rPr>
              <a:t>Codata</a:t>
            </a:r>
            <a:endParaRPr lang="en-US" sz="8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Maven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Junit</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err="1">
                <a:solidFill>
                  <a:srgbClr val="000000"/>
                </a:solidFill>
                <a:latin typeface="EY interstate light"/>
                <a:cs typeface="Arial"/>
              </a:rPr>
              <a:t>Owasp</a:t>
            </a:r>
            <a:endParaRPr lang="en-US" sz="8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Sonar</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err="1">
                <a:solidFill>
                  <a:srgbClr val="000000"/>
                </a:solidFill>
                <a:latin typeface="EY interstate light"/>
                <a:cs typeface="Arial"/>
              </a:rPr>
              <a:t>Codenarc</a:t>
            </a:r>
            <a:endParaRPr lang="en-US" sz="8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Artifactory</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ServiceNow </a:t>
            </a:r>
          </a:p>
          <a:p>
            <a:pPr marL="114300" indent="-114300">
              <a:spcBef>
                <a:spcPct val="5000"/>
              </a:spcBef>
              <a:spcAft>
                <a:spcPct val="5000"/>
              </a:spcAft>
              <a:buClr>
                <a:srgbClr val="00644F"/>
              </a:buClr>
              <a:defRPr/>
            </a:pPr>
            <a:endParaRPr lang="en-US" sz="1000" b="1" baseline="0" dirty="0">
              <a:solidFill>
                <a:schemeClr val="tx1">
                  <a:lumMod val="95000"/>
                  <a:lumOff val="5000"/>
                </a:schemeClr>
              </a:solidFill>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6800" y="4878000"/>
            <a:ext cx="3690000" cy="1296000"/>
          </a:xfrm>
          <a:prstGeom prst="rect">
            <a:avLst/>
          </a:prstGeom>
          <a:noFill/>
          <a:ln w="9525">
            <a:solidFill>
              <a:srgbClr val="6699FF"/>
            </a:solidFill>
            <a:miter lim="800000"/>
            <a:headEnd/>
            <a:tailEnd/>
          </a:ln>
        </p:spPr>
        <p:txBody>
          <a:bodyPr/>
          <a:lstStyle/>
          <a:p>
            <a:pPr marL="115888" indent="-115888">
              <a:spcBef>
                <a:spcPct val="5000"/>
              </a:spcBef>
              <a:spcAft>
                <a:spcPct val="5000"/>
              </a:spcAft>
              <a:buClr>
                <a:srgbClr val="00644F"/>
              </a:buClr>
            </a:pPr>
            <a:r>
              <a:rPr lang="en-US" sz="900" b="1" dirty="0">
                <a:solidFill>
                  <a:srgbClr val="000000"/>
                </a:solidFill>
                <a:latin typeface="EY interstate light"/>
                <a:cs typeface="Arial"/>
              </a:rPr>
              <a:t>Key Assumptions / Considerations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The new pipeline configuration must be designed in order to perfectly fit with organizations process and technical characteristics, and not vice-versa. This is fundamental to achieve the desired benefits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An extensive training on the new solution usage and related procedures is mandatory for an effective implementation, together with a proper monitoring of the adoption level over time</a:t>
            </a:r>
          </a:p>
          <a:p>
            <a:pPr marL="112713" lvl="2" indent="-112713">
              <a:lnSpc>
                <a:spcPct val="90000"/>
              </a:lnSpc>
              <a:spcBef>
                <a:spcPct val="5000"/>
              </a:spcBef>
              <a:spcAft>
                <a:spcPct val="5000"/>
              </a:spcAft>
              <a:buClr>
                <a:srgbClr val="00644F"/>
              </a:buClr>
              <a:buSzPct val="75000"/>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grpSp>
        <p:nvGrpSpPr>
          <p:cNvPr id="110" name="Group 109">
            <a:extLst>
              <a:ext uri="{FF2B5EF4-FFF2-40B4-BE49-F238E27FC236}">
                <a16:creationId xmlns:a16="http://schemas.microsoft.com/office/drawing/2014/main" id="{A7FE76DB-82E2-490D-AD8E-CFCC133AC8D0}"/>
              </a:ext>
            </a:extLst>
          </p:cNvPr>
          <p:cNvGrpSpPr/>
          <p:nvPr/>
        </p:nvGrpSpPr>
        <p:grpSpPr>
          <a:xfrm>
            <a:off x="11400690" y="1849559"/>
            <a:ext cx="900003" cy="4126820"/>
            <a:chOff x="11400690" y="1849559"/>
            <a:chExt cx="900003" cy="4126820"/>
          </a:xfrm>
        </p:grpSpPr>
        <p:sp>
          <p:nvSpPr>
            <p:cNvPr id="51" name="Rectangle 3">
              <a:extLst>
                <a:ext uri="{FF2B5EF4-FFF2-40B4-BE49-F238E27FC236}">
                  <a16:creationId xmlns:a16="http://schemas.microsoft.com/office/drawing/2014/main" id="{9B3CA921-5E17-4DF6-8004-4ABC46994790}"/>
                </a:ext>
              </a:extLst>
            </p:cNvPr>
            <p:cNvSpPr>
              <a:spLocks noChangeArrowheads="1"/>
            </p:cNvSpPr>
            <p:nvPr/>
          </p:nvSpPr>
          <p:spPr bwMode="auto">
            <a:xfrm>
              <a:off x="11400690" y="1849559"/>
              <a:ext cx="863549" cy="33226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Needs </a:t>
              </a:r>
            </a:p>
            <a:p>
              <a:pPr eaLnBrk="0" hangingPunct="0">
                <a:lnSpc>
                  <a:spcPct val="70000"/>
                </a:lnSpc>
              </a:pPr>
              <a:r>
                <a:rPr lang="en-US" sz="700" b="1" dirty="0">
                  <a:solidFill>
                    <a:srgbClr val="000000"/>
                  </a:solidFill>
                  <a:latin typeface="EY interstate light"/>
                  <a:cs typeface="Arial"/>
                </a:rPr>
                <a:t>identification &amp;prioritization</a:t>
              </a:r>
            </a:p>
          </p:txBody>
        </p:sp>
        <p:sp>
          <p:nvSpPr>
            <p:cNvPr id="52" name="Rectangle 3">
              <a:extLst>
                <a:ext uri="{FF2B5EF4-FFF2-40B4-BE49-F238E27FC236}">
                  <a16:creationId xmlns:a16="http://schemas.microsoft.com/office/drawing/2014/main" id="{261D8EC3-39AA-47CF-AD5F-FA35509E4EED}"/>
                </a:ext>
              </a:extLst>
            </p:cNvPr>
            <p:cNvSpPr>
              <a:spLocks noChangeArrowheads="1"/>
            </p:cNvSpPr>
            <p:nvPr/>
          </p:nvSpPr>
          <p:spPr bwMode="auto">
            <a:xfrm>
              <a:off x="11400690" y="2282282"/>
              <a:ext cx="900001" cy="313207"/>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Requirement collection &amp; </a:t>
              </a:r>
            </a:p>
            <a:p>
              <a:pPr eaLnBrk="0" hangingPunct="0">
                <a:lnSpc>
                  <a:spcPct val="70000"/>
                </a:lnSpc>
              </a:pPr>
              <a:r>
                <a:rPr lang="en-US" sz="700" b="1" dirty="0">
                  <a:solidFill>
                    <a:srgbClr val="000000"/>
                  </a:solidFill>
                  <a:latin typeface="EY interstate light"/>
                  <a:cs typeface="Arial"/>
                </a:rPr>
                <a:t>func analysis</a:t>
              </a:r>
            </a:p>
          </p:txBody>
        </p:sp>
        <p:sp>
          <p:nvSpPr>
            <p:cNvPr id="53" name="Rectangle 3">
              <a:extLst>
                <a:ext uri="{FF2B5EF4-FFF2-40B4-BE49-F238E27FC236}">
                  <a16:creationId xmlns:a16="http://schemas.microsoft.com/office/drawing/2014/main" id="{6C0A4980-988E-4BBC-8553-EC131E235EE3}"/>
                </a:ext>
              </a:extLst>
            </p:cNvPr>
            <p:cNvSpPr>
              <a:spLocks noChangeArrowheads="1"/>
            </p:cNvSpPr>
            <p:nvPr/>
          </p:nvSpPr>
          <p:spPr bwMode="auto">
            <a:xfrm>
              <a:off x="11400690" y="2705379"/>
              <a:ext cx="900001" cy="298487"/>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Test plan </a:t>
              </a:r>
            </a:p>
            <a:p>
              <a:pPr eaLnBrk="0" hangingPunct="0">
                <a:lnSpc>
                  <a:spcPct val="70000"/>
                </a:lnSpc>
              </a:pPr>
              <a:r>
                <a:rPr lang="en-GB" sz="700" b="1" dirty="0">
                  <a:solidFill>
                    <a:srgbClr val="000000"/>
                  </a:solidFill>
                  <a:latin typeface="EY interstate light"/>
                  <a:cs typeface="Arial"/>
                </a:rPr>
                <a:t>definition</a:t>
              </a:r>
            </a:p>
          </p:txBody>
        </p:sp>
        <p:sp>
          <p:nvSpPr>
            <p:cNvPr id="54" name="Rectangle 3">
              <a:extLst>
                <a:ext uri="{FF2B5EF4-FFF2-40B4-BE49-F238E27FC236}">
                  <a16:creationId xmlns:a16="http://schemas.microsoft.com/office/drawing/2014/main" id="{B2CC735F-F7E9-4CC2-BF9C-A3BD737C5C2C}"/>
                </a:ext>
              </a:extLst>
            </p:cNvPr>
            <p:cNvSpPr>
              <a:spLocks noChangeArrowheads="1"/>
            </p:cNvSpPr>
            <p:nvPr/>
          </p:nvSpPr>
          <p:spPr bwMode="auto">
            <a:xfrm>
              <a:off x="11400690" y="3132614"/>
              <a:ext cx="899999" cy="330568"/>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Architectural </a:t>
              </a:r>
            </a:p>
            <a:p>
              <a:pPr eaLnBrk="0" hangingPunct="0">
                <a:lnSpc>
                  <a:spcPct val="70000"/>
                </a:lnSpc>
              </a:pPr>
              <a:r>
                <a:rPr lang="en-GB" sz="700" b="1" dirty="0">
                  <a:solidFill>
                    <a:srgbClr val="000000"/>
                  </a:solidFill>
                  <a:latin typeface="EY interstate light"/>
                  <a:cs typeface="Arial"/>
                </a:rPr>
                <a:t>design</a:t>
              </a:r>
            </a:p>
          </p:txBody>
        </p:sp>
        <p:sp>
          <p:nvSpPr>
            <p:cNvPr id="55" name="Rectangle 3">
              <a:extLst>
                <a:ext uri="{FF2B5EF4-FFF2-40B4-BE49-F238E27FC236}">
                  <a16:creationId xmlns:a16="http://schemas.microsoft.com/office/drawing/2014/main" id="{FADD5832-6989-4EC8-8B6E-CC4E5508A35F}"/>
                </a:ext>
              </a:extLst>
            </p:cNvPr>
            <p:cNvSpPr>
              <a:spLocks noChangeArrowheads="1"/>
            </p:cNvSpPr>
            <p:nvPr/>
          </p:nvSpPr>
          <p:spPr bwMode="auto">
            <a:xfrm>
              <a:off x="11400690" y="3563641"/>
              <a:ext cx="900001" cy="354891"/>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Tech. analysis </a:t>
              </a:r>
            </a:p>
            <a:p>
              <a:pPr eaLnBrk="0" hangingPunct="0">
                <a:lnSpc>
                  <a:spcPct val="70000"/>
                </a:lnSpc>
              </a:pPr>
              <a:r>
                <a:rPr lang="en-GB" sz="700" b="1" dirty="0">
                  <a:solidFill>
                    <a:srgbClr val="000000"/>
                  </a:solidFill>
                  <a:latin typeface="EY interstate light"/>
                  <a:cs typeface="Arial"/>
                </a:rPr>
                <a:t>&amp; Software dev</a:t>
              </a:r>
            </a:p>
          </p:txBody>
        </p:sp>
        <p:sp>
          <p:nvSpPr>
            <p:cNvPr id="56" name="Rectangle 3">
              <a:extLst>
                <a:ext uri="{FF2B5EF4-FFF2-40B4-BE49-F238E27FC236}">
                  <a16:creationId xmlns:a16="http://schemas.microsoft.com/office/drawing/2014/main" id="{FDCE4497-8F31-45C2-938A-6FF54B12181A}"/>
                </a:ext>
              </a:extLst>
            </p:cNvPr>
            <p:cNvSpPr>
              <a:spLocks noChangeArrowheads="1"/>
            </p:cNvSpPr>
            <p:nvPr/>
          </p:nvSpPr>
          <p:spPr bwMode="auto">
            <a:xfrm>
              <a:off x="11400691" y="3981287"/>
              <a:ext cx="900001" cy="35489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Team env </a:t>
              </a:r>
            </a:p>
            <a:p>
              <a:pPr eaLnBrk="0" hangingPunct="0">
                <a:lnSpc>
                  <a:spcPct val="70000"/>
                </a:lnSpc>
              </a:pPr>
              <a:r>
                <a:rPr lang="en-US" sz="700" b="1" dirty="0">
                  <a:solidFill>
                    <a:srgbClr val="000000"/>
                  </a:solidFill>
                  <a:latin typeface="EY interstate light"/>
                  <a:cs typeface="Arial"/>
                </a:rPr>
                <a:t>testing &amp; </a:t>
              </a:r>
            </a:p>
            <a:p>
              <a:pPr eaLnBrk="0" hangingPunct="0">
                <a:lnSpc>
                  <a:spcPct val="70000"/>
                </a:lnSpc>
              </a:pPr>
              <a:r>
                <a:rPr lang="en-US" sz="700" b="1" dirty="0">
                  <a:solidFill>
                    <a:srgbClr val="000000"/>
                  </a:solidFill>
                  <a:latin typeface="EY interstate light"/>
                  <a:cs typeface="Arial"/>
                </a:rPr>
                <a:t>Integ testing</a:t>
              </a:r>
              <a:endParaRPr lang="en-GB" sz="700" b="1" dirty="0">
                <a:solidFill>
                  <a:srgbClr val="000000"/>
                </a:solidFill>
                <a:latin typeface="EY interstate light"/>
                <a:cs typeface="Arial"/>
              </a:endParaRPr>
            </a:p>
          </p:txBody>
        </p:sp>
        <p:sp>
          <p:nvSpPr>
            <p:cNvPr id="57" name="Rectangle 3">
              <a:extLst>
                <a:ext uri="{FF2B5EF4-FFF2-40B4-BE49-F238E27FC236}">
                  <a16:creationId xmlns:a16="http://schemas.microsoft.com/office/drawing/2014/main" id="{589DBE0F-7A9A-4425-ADAE-A24206C25C7C}"/>
                </a:ext>
              </a:extLst>
            </p:cNvPr>
            <p:cNvSpPr>
              <a:spLocks noChangeArrowheads="1"/>
            </p:cNvSpPr>
            <p:nvPr/>
          </p:nvSpPr>
          <p:spPr bwMode="auto">
            <a:xfrm>
              <a:off x="11400690" y="4436640"/>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Pre-delivery </a:t>
              </a:r>
            </a:p>
            <a:p>
              <a:pPr eaLnBrk="0" hangingPunct="0">
                <a:lnSpc>
                  <a:spcPct val="70000"/>
                </a:lnSpc>
              </a:pPr>
              <a:r>
                <a:rPr lang="en-GB" sz="700" b="1" dirty="0">
                  <a:solidFill>
                    <a:srgbClr val="000000"/>
                  </a:solidFill>
                  <a:latin typeface="EY interstate light"/>
                  <a:cs typeface="Arial"/>
                </a:rPr>
                <a:t>testing</a:t>
              </a:r>
            </a:p>
          </p:txBody>
        </p:sp>
        <p:sp>
          <p:nvSpPr>
            <p:cNvPr id="58" name="Rectangle 3">
              <a:extLst>
                <a:ext uri="{FF2B5EF4-FFF2-40B4-BE49-F238E27FC236}">
                  <a16:creationId xmlns:a16="http://schemas.microsoft.com/office/drawing/2014/main" id="{32FCEA75-9E04-4735-8E7D-1C2D94FF4CF9}"/>
                </a:ext>
              </a:extLst>
            </p:cNvPr>
            <p:cNvSpPr>
              <a:spLocks noChangeArrowheads="1"/>
            </p:cNvSpPr>
            <p:nvPr/>
          </p:nvSpPr>
          <p:spPr bwMode="auto">
            <a:xfrm>
              <a:off x="11400691" y="4834963"/>
              <a:ext cx="900002" cy="374811"/>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Prod release &amp; post Release</a:t>
              </a:r>
            </a:p>
            <a:p>
              <a:pPr eaLnBrk="0" hangingPunct="0">
                <a:lnSpc>
                  <a:spcPct val="70000"/>
                </a:lnSpc>
              </a:pPr>
              <a:r>
                <a:rPr lang="en-US" sz="700" b="1" dirty="0">
                  <a:solidFill>
                    <a:srgbClr val="000000"/>
                  </a:solidFill>
                  <a:latin typeface="EY interstate light"/>
                  <a:cs typeface="Arial"/>
                </a:rPr>
                <a:t> monitoring</a:t>
              </a:r>
            </a:p>
          </p:txBody>
        </p:sp>
        <p:sp>
          <p:nvSpPr>
            <p:cNvPr id="59" name="Rectangle 3">
              <a:extLst>
                <a:ext uri="{FF2B5EF4-FFF2-40B4-BE49-F238E27FC236}">
                  <a16:creationId xmlns:a16="http://schemas.microsoft.com/office/drawing/2014/main" id="{468BB6BF-9553-4187-9246-F44D9ADDE1E9}"/>
                </a:ext>
              </a:extLst>
            </p:cNvPr>
            <p:cNvSpPr>
              <a:spLocks noChangeArrowheads="1"/>
            </p:cNvSpPr>
            <p:nvPr/>
          </p:nvSpPr>
          <p:spPr bwMode="auto">
            <a:xfrm>
              <a:off x="11400690" y="5244247"/>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ROI </a:t>
              </a:r>
            </a:p>
            <a:p>
              <a:pPr eaLnBrk="0" hangingPunct="0">
                <a:lnSpc>
                  <a:spcPct val="70000"/>
                </a:lnSpc>
              </a:pPr>
              <a:r>
                <a:rPr lang="en-GB" sz="700" b="1" dirty="0">
                  <a:solidFill>
                    <a:srgbClr val="000000"/>
                  </a:solidFill>
                  <a:latin typeface="EY interstate light"/>
                  <a:cs typeface="Arial"/>
                </a:rPr>
                <a:t>Evaluation</a:t>
              </a:r>
            </a:p>
          </p:txBody>
        </p:sp>
        <p:sp>
          <p:nvSpPr>
            <p:cNvPr id="60" name="Rectangle 3">
              <a:extLst>
                <a:ext uri="{FF2B5EF4-FFF2-40B4-BE49-F238E27FC236}">
                  <a16:creationId xmlns:a16="http://schemas.microsoft.com/office/drawing/2014/main" id="{C14608C5-1948-4DBA-AEBF-5E466AE01F94}"/>
                </a:ext>
              </a:extLst>
            </p:cNvPr>
            <p:cNvSpPr>
              <a:spLocks noChangeArrowheads="1"/>
            </p:cNvSpPr>
            <p:nvPr/>
          </p:nvSpPr>
          <p:spPr bwMode="auto">
            <a:xfrm>
              <a:off x="11400690" y="5695023"/>
              <a:ext cx="899999" cy="281356"/>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Defects </a:t>
              </a:r>
            </a:p>
            <a:p>
              <a:pPr eaLnBrk="0" hangingPunct="0">
                <a:lnSpc>
                  <a:spcPct val="70000"/>
                </a:lnSpc>
              </a:pPr>
              <a:r>
                <a:rPr lang="en-GB" sz="700" b="1" dirty="0">
                  <a:solidFill>
                    <a:srgbClr val="000000"/>
                  </a:solidFill>
                  <a:latin typeface="EY interstate light"/>
                  <a:cs typeface="Arial"/>
                </a:rPr>
                <a:t>monitoring</a:t>
              </a:r>
            </a:p>
          </p:txBody>
        </p:sp>
      </p:grpSp>
      <p:sp>
        <p:nvSpPr>
          <p:cNvPr id="62" name="Rectangle 61">
            <a:extLst>
              <a:ext uri="{FF2B5EF4-FFF2-40B4-BE49-F238E27FC236}">
                <a16:creationId xmlns:a16="http://schemas.microsoft.com/office/drawing/2014/main" id="{14787511-7A02-4D22-AB3F-BC046B691ADC}"/>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63" name="Rectangle 62">
            <a:extLst>
              <a:ext uri="{FF2B5EF4-FFF2-40B4-BE49-F238E27FC236}">
                <a16:creationId xmlns:a16="http://schemas.microsoft.com/office/drawing/2014/main" id="{E4E20E3D-CA12-46FD-8B3E-531F74B03F58}"/>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0000"/>
              </a:solidFill>
              <a:latin typeface="EY interstate light"/>
              <a:cs typeface="Arial" charset="0"/>
            </a:endParaRPr>
          </a:p>
        </p:txBody>
      </p:sp>
      <p:sp>
        <p:nvSpPr>
          <p:cNvPr id="64" name="Rectangle 63">
            <a:extLst>
              <a:ext uri="{FF2B5EF4-FFF2-40B4-BE49-F238E27FC236}">
                <a16:creationId xmlns:a16="http://schemas.microsoft.com/office/drawing/2014/main" id="{31FE96E8-F377-4D42-8260-8791034B86A0}"/>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65" name="Rectangle 64">
            <a:extLst>
              <a:ext uri="{FF2B5EF4-FFF2-40B4-BE49-F238E27FC236}">
                <a16:creationId xmlns:a16="http://schemas.microsoft.com/office/drawing/2014/main" id="{ACF689F4-BBA1-40B9-9BE4-2481FA81478D}"/>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66" name="Rectangle 65">
            <a:extLst>
              <a:ext uri="{FF2B5EF4-FFF2-40B4-BE49-F238E27FC236}">
                <a16:creationId xmlns:a16="http://schemas.microsoft.com/office/drawing/2014/main" id="{240BEB67-7805-4825-9D8A-8D7DD9DAC497}"/>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67" name="Rectangle 66">
            <a:extLst>
              <a:ext uri="{FF2B5EF4-FFF2-40B4-BE49-F238E27FC236}">
                <a16:creationId xmlns:a16="http://schemas.microsoft.com/office/drawing/2014/main" id="{B60907B4-73B3-4281-A8C8-E36019E03D61}"/>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68" name="Rectangle 67">
            <a:extLst>
              <a:ext uri="{FF2B5EF4-FFF2-40B4-BE49-F238E27FC236}">
                <a16:creationId xmlns:a16="http://schemas.microsoft.com/office/drawing/2014/main" id="{0226629C-9D12-44B4-B716-4CDD9FBC0E29}"/>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69" name="Rectangle 68">
            <a:extLst>
              <a:ext uri="{FF2B5EF4-FFF2-40B4-BE49-F238E27FC236}">
                <a16:creationId xmlns:a16="http://schemas.microsoft.com/office/drawing/2014/main" id="{368EDFDC-EA03-4976-BF88-B25AC7926C50}"/>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70" name="Rectangle 69">
            <a:extLst>
              <a:ext uri="{FF2B5EF4-FFF2-40B4-BE49-F238E27FC236}">
                <a16:creationId xmlns:a16="http://schemas.microsoft.com/office/drawing/2014/main" id="{90406383-FB71-4979-8243-0D6D140F3520}"/>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a:solidFill>
                <a:srgbClr val="000000"/>
              </a:solidFill>
              <a:latin typeface="EY interstate light"/>
              <a:cs typeface="Arial" charset="0"/>
              <a:sym typeface="Wingdings"/>
            </a:endParaRPr>
          </a:p>
        </p:txBody>
      </p:sp>
      <p:sp>
        <p:nvSpPr>
          <p:cNvPr id="71" name="Rectangle 70">
            <a:extLst>
              <a:ext uri="{FF2B5EF4-FFF2-40B4-BE49-F238E27FC236}">
                <a16:creationId xmlns:a16="http://schemas.microsoft.com/office/drawing/2014/main" id="{4A2274C6-6D35-48B4-B46E-AF8CF4765338}"/>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3" name="TextBox 72">
            <a:extLst>
              <a:ext uri="{FF2B5EF4-FFF2-40B4-BE49-F238E27FC236}">
                <a16:creationId xmlns:a16="http://schemas.microsoft.com/office/drawing/2014/main" id="{71EE0E6E-AD1B-4C4E-89F8-06DD47F5618C}"/>
              </a:ext>
            </a:extLst>
          </p:cNvPr>
          <p:cNvSpPr txBox="1"/>
          <p:nvPr/>
        </p:nvSpPr>
        <p:spPr>
          <a:xfrm>
            <a:off x="11055920" y="1276552"/>
            <a:ext cx="1151758" cy="383182"/>
          </a:xfrm>
          <a:prstGeom prst="rect">
            <a:avLst/>
          </a:prstGeom>
          <a:noFill/>
        </p:spPr>
        <p:txBody>
          <a:bodyPr wrap="square">
            <a:spAutoFit/>
          </a:bodyPr>
          <a:lstStyle/>
          <a:p>
            <a:pPr marL="115888" indent="-115888" algn="ctr">
              <a:spcBef>
                <a:spcPct val="5000"/>
              </a:spcBef>
              <a:spcAft>
                <a:spcPct val="5000"/>
              </a:spcAft>
              <a:buClr>
                <a:srgbClr val="00644F"/>
              </a:buClr>
            </a:pPr>
            <a:r>
              <a:rPr lang="en-US" sz="900" b="1" dirty="0">
                <a:solidFill>
                  <a:srgbClr val="000000"/>
                </a:solidFill>
                <a:latin typeface="EY interstate light"/>
                <a:cs typeface="Arial"/>
              </a:rPr>
              <a:t>Value chain steps</a:t>
            </a:r>
          </a:p>
          <a:p>
            <a:pPr marL="115888" indent="-115888" algn="ctr">
              <a:spcBef>
                <a:spcPct val="5000"/>
              </a:spcBef>
              <a:spcAft>
                <a:spcPct val="5000"/>
              </a:spcAft>
              <a:buClr>
                <a:srgbClr val="00644F"/>
              </a:buClr>
            </a:pPr>
            <a:r>
              <a:rPr lang="en-US" sz="900" b="1" dirty="0">
                <a:solidFill>
                  <a:srgbClr val="000000"/>
                </a:solidFill>
                <a:latin typeface="EY interstate light"/>
                <a:cs typeface="Arial"/>
              </a:rPr>
              <a:t>impacted</a:t>
            </a:r>
            <a:endParaRPr lang="en-US" sz="900" dirty="0">
              <a:solidFill>
                <a:srgbClr val="000000"/>
              </a:solidFill>
              <a:latin typeface="EY interstate light"/>
              <a:cs typeface="Arial"/>
            </a:endParaRPr>
          </a:p>
        </p:txBody>
      </p:sp>
      <p:sp>
        <p:nvSpPr>
          <p:cNvPr id="92" name="TextBox 91">
            <a:extLst>
              <a:ext uri="{FF2B5EF4-FFF2-40B4-BE49-F238E27FC236}">
                <a16:creationId xmlns:a16="http://schemas.microsoft.com/office/drawing/2014/main" id="{A626E0BB-3B8E-4A3F-9A55-DB361C3449D6}"/>
              </a:ext>
            </a:extLst>
          </p:cNvPr>
          <p:cNvSpPr txBox="1"/>
          <p:nvPr/>
        </p:nvSpPr>
        <p:spPr>
          <a:xfrm>
            <a:off x="4891030" y="5004160"/>
            <a:ext cx="937091" cy="1188018"/>
          </a:xfrm>
          <a:prstGeom prst="rect">
            <a:avLst/>
          </a:prstGeom>
          <a:noFill/>
        </p:spPr>
        <p:txBody>
          <a:bodyPr wrap="square">
            <a:spAutoFit/>
          </a:bodyPr>
          <a:lstStyle/>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err="1">
                <a:solidFill>
                  <a:srgbClr val="000000"/>
                </a:solidFill>
                <a:latin typeface="EY interstate light"/>
                <a:cs typeface="Arial"/>
              </a:rPr>
              <a:t>Jmeter</a:t>
            </a:r>
            <a:endParaRPr lang="en-US" sz="8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Postman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SoapUI</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Terraform</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Liquibase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Ansible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Splunk</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Elasticsearch</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Grafana</a:t>
            </a:r>
          </a:p>
        </p:txBody>
      </p:sp>
      <p:sp>
        <p:nvSpPr>
          <p:cNvPr id="93" name="TextBox 92">
            <a:extLst>
              <a:ext uri="{FF2B5EF4-FFF2-40B4-BE49-F238E27FC236}">
                <a16:creationId xmlns:a16="http://schemas.microsoft.com/office/drawing/2014/main" id="{D58E0194-B784-4763-A361-C2FA757AC210}"/>
              </a:ext>
            </a:extLst>
          </p:cNvPr>
          <p:cNvSpPr txBox="1"/>
          <p:nvPr/>
        </p:nvSpPr>
        <p:spPr>
          <a:xfrm>
            <a:off x="5871468" y="5022368"/>
            <a:ext cx="937091" cy="326243"/>
          </a:xfrm>
          <a:prstGeom prst="rect">
            <a:avLst/>
          </a:prstGeom>
          <a:noFill/>
        </p:spPr>
        <p:txBody>
          <a:bodyPr wrap="square">
            <a:spAutoFit/>
          </a:bodyPr>
          <a:lstStyle/>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Dynatrace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err="1">
                <a:solidFill>
                  <a:srgbClr val="000000"/>
                </a:solidFill>
                <a:latin typeface="EY interstate light"/>
                <a:cs typeface="Arial"/>
              </a:rPr>
              <a:t>Npm</a:t>
            </a:r>
            <a:endParaRPr lang="en-US" sz="800" dirty="0">
              <a:solidFill>
                <a:srgbClr val="000000"/>
              </a:solidFill>
              <a:latin typeface="EY interstate light"/>
              <a:cs typeface="Arial"/>
            </a:endParaRPr>
          </a:p>
        </p:txBody>
      </p:sp>
      <p:sp>
        <p:nvSpPr>
          <p:cNvPr id="89" name="Text Box 9">
            <a:extLst>
              <a:ext uri="{FF2B5EF4-FFF2-40B4-BE49-F238E27FC236}">
                <a16:creationId xmlns:a16="http://schemas.microsoft.com/office/drawing/2014/main" id="{9C03116A-BA37-46E5-B5F4-A23FFF761809}"/>
              </a:ext>
            </a:extLst>
          </p:cNvPr>
          <p:cNvSpPr txBox="1">
            <a:spLocks noChangeArrowheads="1"/>
          </p:cNvSpPr>
          <p:nvPr/>
        </p:nvSpPr>
        <p:spPr bwMode="auto">
          <a:xfrm>
            <a:off x="6775067" y="1128487"/>
            <a:ext cx="1463494" cy="683257"/>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pic>
        <p:nvPicPr>
          <p:cNvPr id="91" name="Picture 90">
            <a:extLst>
              <a:ext uri="{FF2B5EF4-FFF2-40B4-BE49-F238E27FC236}">
                <a16:creationId xmlns:a16="http://schemas.microsoft.com/office/drawing/2014/main" id="{9B82DA30-598C-4991-984B-3C82776A86B9}"/>
              </a:ext>
            </a:extLst>
          </p:cNvPr>
          <p:cNvPicPr preferRelativeResize="0">
            <a:picLocks/>
          </p:cNvPicPr>
          <p:nvPr/>
        </p:nvPicPr>
        <p:blipFill>
          <a:blip r:embed="rId2"/>
          <a:stretch>
            <a:fillRect/>
          </a:stretch>
        </p:blipFill>
        <p:spPr>
          <a:xfrm>
            <a:off x="6800400" y="1141200"/>
            <a:ext cx="1429792" cy="658800"/>
          </a:xfrm>
          <a:prstGeom prst="rect">
            <a:avLst/>
          </a:prstGeom>
        </p:spPr>
      </p:pic>
      <p:sp>
        <p:nvSpPr>
          <p:cNvPr id="97" name="Text Box 11">
            <a:extLst>
              <a:ext uri="{FF2B5EF4-FFF2-40B4-BE49-F238E27FC236}">
                <a16:creationId xmlns:a16="http://schemas.microsoft.com/office/drawing/2014/main" id="{239778D5-5E8F-49AA-9A30-0653D6191AE1}"/>
              </a:ext>
            </a:extLst>
          </p:cNvPr>
          <p:cNvSpPr txBox="1">
            <a:spLocks noChangeArrowheads="1"/>
          </p:cNvSpPr>
          <p:nvPr/>
        </p:nvSpPr>
        <p:spPr bwMode="auto">
          <a:xfrm>
            <a:off x="8287200" y="1128486"/>
            <a:ext cx="2735867" cy="683257"/>
          </a:xfrm>
          <a:prstGeom prst="rect">
            <a:avLst/>
          </a:prstGeom>
          <a:solidFill>
            <a:srgbClr val="00B050"/>
          </a:soli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dirty="0">
                <a:solidFill>
                  <a:schemeClr val="bg1"/>
                </a:solidFill>
                <a:latin typeface="EY interstate light"/>
                <a:cs typeface="Arial"/>
              </a:rPr>
              <a:t>Transparency of processes</a:t>
            </a:r>
            <a:endParaRPr lang="en-US" sz="800" dirty="0">
              <a:solidFill>
                <a:schemeClr val="bg1"/>
              </a:solidFill>
              <a:latin typeface="EY interstate light"/>
              <a:cs typeface="Arial"/>
            </a:endParaRPr>
          </a:p>
        </p:txBody>
      </p:sp>
      <p:sp>
        <p:nvSpPr>
          <p:cNvPr id="98" name="Text Box 5">
            <a:extLst>
              <a:ext uri="{FF2B5EF4-FFF2-40B4-BE49-F238E27FC236}">
                <a16:creationId xmlns:a16="http://schemas.microsoft.com/office/drawing/2014/main" id="{9B55DC28-32CE-422C-8FB5-0996F9B9772A}"/>
              </a:ext>
            </a:extLst>
          </p:cNvPr>
          <p:cNvSpPr txBox="1">
            <a:spLocks noChangeArrowheads="1"/>
          </p:cNvSpPr>
          <p:nvPr/>
        </p:nvSpPr>
        <p:spPr bwMode="auto">
          <a:xfrm>
            <a:off x="11087287" y="1128485"/>
            <a:ext cx="1045012" cy="5045515"/>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grpSp>
        <p:nvGrpSpPr>
          <p:cNvPr id="49" name="Group 48">
            <a:extLst>
              <a:ext uri="{FF2B5EF4-FFF2-40B4-BE49-F238E27FC236}">
                <a16:creationId xmlns:a16="http://schemas.microsoft.com/office/drawing/2014/main" id="{26D9F3F8-1AFF-4280-ABBA-45A5E09E0C41}"/>
              </a:ext>
            </a:extLst>
          </p:cNvPr>
          <p:cNvGrpSpPr/>
          <p:nvPr/>
        </p:nvGrpSpPr>
        <p:grpSpPr>
          <a:xfrm>
            <a:off x="7993316" y="243327"/>
            <a:ext cx="3407375" cy="485580"/>
            <a:chOff x="7993316" y="243327"/>
            <a:chExt cx="3407375" cy="485580"/>
          </a:xfrm>
        </p:grpSpPr>
        <p:sp>
          <p:nvSpPr>
            <p:cNvPr id="50" name="Rectangle: Rounded Corners 49">
              <a:extLst>
                <a:ext uri="{FF2B5EF4-FFF2-40B4-BE49-F238E27FC236}">
                  <a16:creationId xmlns:a16="http://schemas.microsoft.com/office/drawing/2014/main" id="{41EF72F2-A0A7-4A7B-AD8F-C33B9D7D128B}"/>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61" name="Rectangle: Rounded Corners 60">
              <a:extLst>
                <a:ext uri="{FF2B5EF4-FFF2-40B4-BE49-F238E27FC236}">
                  <a16:creationId xmlns:a16="http://schemas.microsoft.com/office/drawing/2014/main" id="{8B486A84-0586-48C0-80B1-DC82AC5C7085}"/>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72" name="Google Shape;309;p5">
              <a:extLst>
                <a:ext uri="{FF2B5EF4-FFF2-40B4-BE49-F238E27FC236}">
                  <a16:creationId xmlns:a16="http://schemas.microsoft.com/office/drawing/2014/main" id="{0482B6A1-1C3A-4274-8ABE-E4A4F9A23546}"/>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74" name="Google Shape;309;p5">
              <a:extLst>
                <a:ext uri="{FF2B5EF4-FFF2-40B4-BE49-F238E27FC236}">
                  <a16:creationId xmlns:a16="http://schemas.microsoft.com/office/drawing/2014/main" id="{12C488A7-08A2-4F28-8DFA-F2E7F5E4DCD8}"/>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75" name="Google Shape;309;p5">
              <a:extLst>
                <a:ext uri="{FF2B5EF4-FFF2-40B4-BE49-F238E27FC236}">
                  <a16:creationId xmlns:a16="http://schemas.microsoft.com/office/drawing/2014/main" id="{B8F02445-118A-4768-8D59-E1D9D73E4618}"/>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76" name="Google Shape;309;p5">
              <a:extLst>
                <a:ext uri="{FF2B5EF4-FFF2-40B4-BE49-F238E27FC236}">
                  <a16:creationId xmlns:a16="http://schemas.microsoft.com/office/drawing/2014/main" id="{8E97CAC4-18B0-43B7-BD09-8C0379D66D55}"/>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77" name="Rectangle 76">
              <a:extLst>
                <a:ext uri="{FF2B5EF4-FFF2-40B4-BE49-F238E27FC236}">
                  <a16:creationId xmlns:a16="http://schemas.microsoft.com/office/drawing/2014/main" id="{3FC96C94-6DD8-47E8-B89A-27D5FF316CAF}"/>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90" name="Rectangle 89">
              <a:extLst>
                <a:ext uri="{FF2B5EF4-FFF2-40B4-BE49-F238E27FC236}">
                  <a16:creationId xmlns:a16="http://schemas.microsoft.com/office/drawing/2014/main" id="{2DBCCA2F-E62A-4930-836A-633668D7A092}"/>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94" name="Rectangle 93">
              <a:extLst>
                <a:ext uri="{FF2B5EF4-FFF2-40B4-BE49-F238E27FC236}">
                  <a16:creationId xmlns:a16="http://schemas.microsoft.com/office/drawing/2014/main" id="{DE7C90F8-51BA-4150-9193-8AACC8B16BD8}"/>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95" name="Rectangle 94">
              <a:extLst>
                <a:ext uri="{FF2B5EF4-FFF2-40B4-BE49-F238E27FC236}">
                  <a16:creationId xmlns:a16="http://schemas.microsoft.com/office/drawing/2014/main" id="{5C2C92C4-A8F2-412D-8475-3B1AA8B28AA6}"/>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96" name="Rectangle: Rounded Corners 95">
              <a:extLst>
                <a:ext uri="{FF2B5EF4-FFF2-40B4-BE49-F238E27FC236}">
                  <a16:creationId xmlns:a16="http://schemas.microsoft.com/office/drawing/2014/main" id="{EDC9908B-6CBA-4439-8A5B-112AE076AC17}"/>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2768528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3">
            <a:extLst>
              <a:ext uri="{FF2B5EF4-FFF2-40B4-BE49-F238E27FC236}">
                <a16:creationId xmlns:a16="http://schemas.microsoft.com/office/drawing/2014/main" id="{348845FA-C47D-4C13-BD38-1D13CCD14212}"/>
              </a:ext>
            </a:extLst>
          </p:cNvPr>
          <p:cNvSpPr/>
          <p:nvPr/>
        </p:nvSpPr>
        <p:spPr bwMode="gray">
          <a:xfrm>
            <a:off x="393699" y="1278540"/>
            <a:ext cx="6940751" cy="4450928"/>
          </a:xfrm>
          <a:custGeom>
            <a:avLst/>
            <a:gdLst>
              <a:gd name="connsiteX0" fmla="*/ 0 w 4876800"/>
              <a:gd name="connsiteY0" fmla="*/ 0 h 3613499"/>
              <a:gd name="connsiteX1" fmla="*/ 4876800 w 4876800"/>
              <a:gd name="connsiteY1" fmla="*/ 0 h 3613499"/>
              <a:gd name="connsiteX2" fmla="*/ 4876800 w 4876800"/>
              <a:gd name="connsiteY2" fmla="*/ 2753587 h 3613499"/>
              <a:gd name="connsiteX3" fmla="*/ 0 w 4876800"/>
              <a:gd name="connsiteY3" fmla="*/ 3613499 h 3613499"/>
              <a:gd name="connsiteX0" fmla="*/ 0 w 4876800"/>
              <a:gd name="connsiteY0" fmla="*/ 0 h 3613499"/>
              <a:gd name="connsiteX1" fmla="*/ 4876800 w 4876800"/>
              <a:gd name="connsiteY1" fmla="*/ 0 h 3613499"/>
              <a:gd name="connsiteX2" fmla="*/ 4876800 w 4876800"/>
              <a:gd name="connsiteY2" fmla="*/ 2930225 h 3613499"/>
              <a:gd name="connsiteX3" fmla="*/ 0 w 4876800"/>
              <a:gd name="connsiteY3" fmla="*/ 3613499 h 3613499"/>
              <a:gd name="connsiteX4" fmla="*/ 0 w 4876800"/>
              <a:gd name="connsiteY4" fmla="*/ 0 h 3613499"/>
              <a:gd name="connsiteX0" fmla="*/ 0 w 4876800"/>
              <a:gd name="connsiteY0" fmla="*/ 0 h 3568078"/>
              <a:gd name="connsiteX1" fmla="*/ 4876800 w 4876800"/>
              <a:gd name="connsiteY1" fmla="*/ 0 h 3568078"/>
              <a:gd name="connsiteX2" fmla="*/ 4876800 w 4876800"/>
              <a:gd name="connsiteY2" fmla="*/ 2930225 h 3568078"/>
              <a:gd name="connsiteX3" fmla="*/ 0 w 4876800"/>
              <a:gd name="connsiteY3" fmla="*/ 3568078 h 3568078"/>
              <a:gd name="connsiteX4" fmla="*/ 0 w 4876800"/>
              <a:gd name="connsiteY4" fmla="*/ 0 h 3568078"/>
              <a:gd name="connsiteX0" fmla="*/ 0 w 4876800"/>
              <a:gd name="connsiteY0" fmla="*/ 0 h 3568078"/>
              <a:gd name="connsiteX1" fmla="*/ 4876800 w 4876800"/>
              <a:gd name="connsiteY1" fmla="*/ 0 h 3568078"/>
              <a:gd name="connsiteX2" fmla="*/ 4873059 w 4876800"/>
              <a:gd name="connsiteY2" fmla="*/ 3003307 h 3568078"/>
              <a:gd name="connsiteX3" fmla="*/ 0 w 4876800"/>
              <a:gd name="connsiteY3" fmla="*/ 3568078 h 3568078"/>
              <a:gd name="connsiteX4" fmla="*/ 0 w 4876800"/>
              <a:gd name="connsiteY4" fmla="*/ 0 h 3568078"/>
              <a:gd name="connsiteX0" fmla="*/ 0 w 4876800"/>
              <a:gd name="connsiteY0" fmla="*/ 0 h 3568078"/>
              <a:gd name="connsiteX1" fmla="*/ 4876800 w 4876800"/>
              <a:gd name="connsiteY1" fmla="*/ 0 h 3568078"/>
              <a:gd name="connsiteX2" fmla="*/ 4865896 w 4876800"/>
              <a:gd name="connsiteY2" fmla="*/ 3141564 h 3568078"/>
              <a:gd name="connsiteX3" fmla="*/ 0 w 4876800"/>
              <a:gd name="connsiteY3" fmla="*/ 3568078 h 3568078"/>
              <a:gd name="connsiteX4" fmla="*/ 0 w 4876800"/>
              <a:gd name="connsiteY4" fmla="*/ 0 h 356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3568078">
                <a:moveTo>
                  <a:pt x="0" y="0"/>
                </a:moveTo>
                <a:lnTo>
                  <a:pt x="4876800" y="0"/>
                </a:lnTo>
                <a:cubicBezTo>
                  <a:pt x="4873165" y="1047188"/>
                  <a:pt x="4869531" y="2094376"/>
                  <a:pt x="4865896" y="3141564"/>
                </a:cubicBezTo>
                <a:lnTo>
                  <a:pt x="0" y="3568078"/>
                </a:lnTo>
                <a:lnTo>
                  <a:pt x="0" y="0"/>
                </a:lnTo>
                <a:close/>
              </a:path>
            </a:pathLst>
          </a:custGeom>
          <a:solidFill>
            <a:srgbClr val="6B9CBD">
              <a:alpha val="43000"/>
            </a:srgbClr>
          </a:solidFill>
          <a:ln w="9525" cap="flat" cmpd="sng" algn="ctr">
            <a:noFill/>
            <a:prstDash val="solid"/>
            <a:round/>
            <a:headEnd type="none" w="med" len="med"/>
            <a:tailEnd type="none" w="med" len="med"/>
          </a:ln>
          <a:effectLst/>
        </p:spPr>
        <p:txBody>
          <a:bodyPr rot="0" spcFirstLastPara="0" vertOverflow="overflow" horzOverflow="overflow" vert="horz" wrap="square" lIns="91399" tIns="45700" rIns="91399" bIns="45700" numCol="1" spcCol="0" rtlCol="0" fromWordArt="0" anchor="t" anchorCtr="0" forceAA="0" compatLnSpc="1">
            <a:prstTxWarp prst="textNoShape">
              <a:avLst/>
            </a:prstTxWarp>
            <a:noAutofit/>
          </a:bodyPr>
          <a:lstStyle/>
          <a:p>
            <a:pPr marL="0" marR="0" lvl="0" indent="0" defTabSz="1018767" eaLnBrk="1" fontAlgn="auto" latinLnBrk="0" hangingPunct="1">
              <a:lnSpc>
                <a:spcPct val="10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2E2E38"/>
              </a:solidFill>
              <a:effectLst/>
              <a:uLnTx/>
              <a:uFillTx/>
              <a:latin typeface="EYInterstate Light"/>
            </a:endParaRPr>
          </a:p>
        </p:txBody>
      </p:sp>
      <p:graphicFrame>
        <p:nvGraphicFramePr>
          <p:cNvPr id="36" name="Table 6">
            <a:extLst>
              <a:ext uri="{FF2B5EF4-FFF2-40B4-BE49-F238E27FC236}">
                <a16:creationId xmlns:a16="http://schemas.microsoft.com/office/drawing/2014/main" id="{6B6D3C26-DAFC-47FC-9E65-563152CB5E2C}"/>
              </a:ext>
            </a:extLst>
          </p:cNvPr>
          <p:cNvGraphicFramePr>
            <a:graphicFrameLocks noGrp="1"/>
          </p:cNvGraphicFramePr>
          <p:nvPr>
            <p:extLst>
              <p:ext uri="{D42A27DB-BD31-4B8C-83A1-F6EECF244321}">
                <p14:modId xmlns:p14="http://schemas.microsoft.com/office/powerpoint/2010/main" val="635301133"/>
              </p:ext>
            </p:extLst>
          </p:nvPr>
        </p:nvGraphicFramePr>
        <p:xfrm>
          <a:off x="637344" y="1615423"/>
          <a:ext cx="6639756" cy="2786880"/>
        </p:xfrm>
        <a:graphic>
          <a:graphicData uri="http://schemas.openxmlformats.org/drawingml/2006/table">
            <a:tbl>
              <a:tblPr firstRow="1" bandRow="1"/>
              <a:tblGrid>
                <a:gridCol w="5674106">
                  <a:extLst>
                    <a:ext uri="{9D8B030D-6E8A-4147-A177-3AD203B41FA5}">
                      <a16:colId xmlns:a16="http://schemas.microsoft.com/office/drawing/2014/main" val="20001"/>
                    </a:ext>
                  </a:extLst>
                </a:gridCol>
                <a:gridCol w="965650">
                  <a:extLst>
                    <a:ext uri="{9D8B030D-6E8A-4147-A177-3AD203B41FA5}">
                      <a16:colId xmlns:a16="http://schemas.microsoft.com/office/drawing/2014/main" val="3790432023"/>
                    </a:ext>
                  </a:extLst>
                </a:gridCol>
              </a:tblGrid>
              <a:tr h="398880">
                <a:tc>
                  <a:txBody>
                    <a:bodyPr/>
                    <a:lstStyle>
                      <a:lvl1pPr marL="0" algn="l" defTabSz="1042342" rtl="0" eaLnBrk="1" latinLnBrk="0" hangingPunct="1">
                        <a:defRPr sz="2100" kern="1200">
                          <a:solidFill>
                            <a:schemeClr val="tx1"/>
                          </a:solidFill>
                          <a:latin typeface="EYInterstate Light"/>
                        </a:defRPr>
                      </a:lvl1pPr>
                      <a:lvl2pPr marL="521171" algn="l" defTabSz="1042342" rtl="0" eaLnBrk="1" latinLnBrk="0" hangingPunct="1">
                        <a:defRPr sz="2100" kern="1200">
                          <a:solidFill>
                            <a:schemeClr val="tx1"/>
                          </a:solidFill>
                          <a:latin typeface="EYInterstate Light"/>
                        </a:defRPr>
                      </a:lvl2pPr>
                      <a:lvl3pPr marL="1042342" algn="l" defTabSz="1042342" rtl="0" eaLnBrk="1" latinLnBrk="0" hangingPunct="1">
                        <a:defRPr sz="2100" kern="1200">
                          <a:solidFill>
                            <a:schemeClr val="tx1"/>
                          </a:solidFill>
                          <a:latin typeface="EYInterstate Light"/>
                        </a:defRPr>
                      </a:lvl3pPr>
                      <a:lvl4pPr marL="1563520" algn="l" defTabSz="1042342" rtl="0" eaLnBrk="1" latinLnBrk="0" hangingPunct="1">
                        <a:defRPr sz="2100" kern="1200">
                          <a:solidFill>
                            <a:schemeClr val="tx1"/>
                          </a:solidFill>
                          <a:latin typeface="EYInterstate Light"/>
                        </a:defRPr>
                      </a:lvl4pPr>
                      <a:lvl5pPr marL="2084692" algn="l" defTabSz="1042342" rtl="0" eaLnBrk="1" latinLnBrk="0" hangingPunct="1">
                        <a:defRPr sz="2100" kern="1200">
                          <a:solidFill>
                            <a:schemeClr val="tx1"/>
                          </a:solidFill>
                          <a:latin typeface="EYInterstate Light"/>
                        </a:defRPr>
                      </a:lvl5pPr>
                      <a:lvl6pPr marL="2605868" algn="l" defTabSz="1042342" rtl="0" eaLnBrk="1" latinLnBrk="0" hangingPunct="1">
                        <a:defRPr sz="2100" kern="1200">
                          <a:solidFill>
                            <a:schemeClr val="tx1"/>
                          </a:solidFill>
                          <a:latin typeface="EYInterstate Light"/>
                        </a:defRPr>
                      </a:lvl6pPr>
                      <a:lvl7pPr marL="3127040" algn="l" defTabSz="1042342" rtl="0" eaLnBrk="1" latinLnBrk="0" hangingPunct="1">
                        <a:defRPr sz="2100" kern="1200">
                          <a:solidFill>
                            <a:schemeClr val="tx1"/>
                          </a:solidFill>
                          <a:latin typeface="EYInterstate Light"/>
                        </a:defRPr>
                      </a:lvl7pPr>
                      <a:lvl8pPr marL="3648212" algn="l" defTabSz="1042342" rtl="0" eaLnBrk="1" latinLnBrk="0" hangingPunct="1">
                        <a:defRPr sz="2100" kern="1200">
                          <a:solidFill>
                            <a:schemeClr val="tx1"/>
                          </a:solidFill>
                          <a:latin typeface="EYInterstate Light"/>
                        </a:defRPr>
                      </a:lvl8pPr>
                      <a:lvl9pPr marL="4169389" algn="l" defTabSz="1042342" rtl="0" eaLnBrk="1" latinLnBrk="0" hangingPunct="1">
                        <a:defRPr sz="2100" kern="1200">
                          <a:solidFill>
                            <a:schemeClr val="tx1"/>
                          </a:solidFill>
                          <a:latin typeface="EYInterstate Light"/>
                        </a:defRPr>
                      </a:lvl9pPr>
                    </a:lstStyle>
                    <a:p>
                      <a:r>
                        <a:rPr lang="en-US" sz="1400" b="1" dirty="0">
                          <a:latin typeface="EY interstate light"/>
                        </a:rPr>
                        <a:t>EXECUTIVE SUMMARY</a:t>
                      </a:r>
                    </a:p>
                  </a:txBody>
                  <a:tcPr marL="216000" marR="72000" marT="108000" marB="108000">
                    <a:lnL w="12700" cmpd="sng">
                      <a:noFill/>
                      <a:prstDash val="solid"/>
                    </a:lnL>
                    <a:lnR w="12700" cmpd="sng">
                      <a:noFill/>
                      <a:prstDash val="solid"/>
                    </a:lnR>
                    <a:lnT w="317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1084046" rtl="0" eaLnBrk="1" fontAlgn="b" latinLnBrk="0" hangingPunct="1"/>
                      <a:r>
                        <a:rPr lang="en-US" sz="1400" b="1" kern="1200" noProof="0" dirty="0">
                          <a:solidFill>
                            <a:schemeClr val="tx1"/>
                          </a:solidFill>
                          <a:latin typeface="EY interstate light"/>
                          <a:ea typeface="+mn-ea"/>
                          <a:cs typeface="+mn-cs"/>
                        </a:rPr>
                        <a:t>04 – 12</a:t>
                      </a:r>
                    </a:p>
                  </a:txBody>
                  <a:tcPr marL="216000" marR="72000" marT="108000" marB="108000">
                    <a:lnL w="12700" cmpd="sng">
                      <a:noFill/>
                      <a:prstDash val="solid"/>
                    </a:lnL>
                    <a:lnR w="12700" cmpd="sng">
                      <a:noFill/>
                      <a:prstDash val="solid"/>
                    </a:lnR>
                    <a:lnT w="3175" cap="flat" cmpd="sng" algn="ctr">
                      <a:no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8880">
                <a:tc>
                  <a:txBody>
                    <a:bodyPr/>
                    <a:lstStyle>
                      <a:lvl1pPr marL="0" algn="l" defTabSz="1042342" rtl="0" eaLnBrk="1" latinLnBrk="0" hangingPunct="1">
                        <a:defRPr sz="2100" kern="1200">
                          <a:solidFill>
                            <a:schemeClr val="tx1"/>
                          </a:solidFill>
                          <a:latin typeface="EYInterstate Light"/>
                        </a:defRPr>
                      </a:lvl1pPr>
                      <a:lvl2pPr marL="521171" algn="l" defTabSz="1042342" rtl="0" eaLnBrk="1" latinLnBrk="0" hangingPunct="1">
                        <a:defRPr sz="2100" kern="1200">
                          <a:solidFill>
                            <a:schemeClr val="tx1"/>
                          </a:solidFill>
                          <a:latin typeface="EYInterstate Light"/>
                        </a:defRPr>
                      </a:lvl2pPr>
                      <a:lvl3pPr marL="1042342" algn="l" defTabSz="1042342" rtl="0" eaLnBrk="1" latinLnBrk="0" hangingPunct="1">
                        <a:defRPr sz="2100" kern="1200">
                          <a:solidFill>
                            <a:schemeClr val="tx1"/>
                          </a:solidFill>
                          <a:latin typeface="EYInterstate Light"/>
                        </a:defRPr>
                      </a:lvl3pPr>
                      <a:lvl4pPr marL="1563520" algn="l" defTabSz="1042342" rtl="0" eaLnBrk="1" latinLnBrk="0" hangingPunct="1">
                        <a:defRPr sz="2100" kern="1200">
                          <a:solidFill>
                            <a:schemeClr val="tx1"/>
                          </a:solidFill>
                          <a:latin typeface="EYInterstate Light"/>
                        </a:defRPr>
                      </a:lvl4pPr>
                      <a:lvl5pPr marL="2084692" algn="l" defTabSz="1042342" rtl="0" eaLnBrk="1" latinLnBrk="0" hangingPunct="1">
                        <a:defRPr sz="2100" kern="1200">
                          <a:solidFill>
                            <a:schemeClr val="tx1"/>
                          </a:solidFill>
                          <a:latin typeface="EYInterstate Light"/>
                        </a:defRPr>
                      </a:lvl5pPr>
                      <a:lvl6pPr marL="2605868" algn="l" defTabSz="1042342" rtl="0" eaLnBrk="1" latinLnBrk="0" hangingPunct="1">
                        <a:defRPr sz="2100" kern="1200">
                          <a:solidFill>
                            <a:schemeClr val="tx1"/>
                          </a:solidFill>
                          <a:latin typeface="EYInterstate Light"/>
                        </a:defRPr>
                      </a:lvl6pPr>
                      <a:lvl7pPr marL="3127040" algn="l" defTabSz="1042342" rtl="0" eaLnBrk="1" latinLnBrk="0" hangingPunct="1">
                        <a:defRPr sz="2100" kern="1200">
                          <a:solidFill>
                            <a:schemeClr val="tx1"/>
                          </a:solidFill>
                          <a:latin typeface="EYInterstate Light"/>
                        </a:defRPr>
                      </a:lvl7pPr>
                      <a:lvl8pPr marL="3648212" algn="l" defTabSz="1042342" rtl="0" eaLnBrk="1" latinLnBrk="0" hangingPunct="1">
                        <a:defRPr sz="2100" kern="1200">
                          <a:solidFill>
                            <a:schemeClr val="tx1"/>
                          </a:solidFill>
                          <a:latin typeface="EYInterstate Light"/>
                        </a:defRPr>
                      </a:lvl8pPr>
                      <a:lvl9pPr marL="4169389" algn="l" defTabSz="1042342" rtl="0" eaLnBrk="1" latinLnBrk="0" hangingPunct="1">
                        <a:defRPr sz="2100" kern="1200">
                          <a:solidFill>
                            <a:schemeClr val="tx1"/>
                          </a:solidFill>
                          <a:latin typeface="EYInterstate Light"/>
                        </a:defRPr>
                      </a:lvl9pPr>
                    </a:lstStyle>
                    <a:p>
                      <a:r>
                        <a:rPr lang="en-US" sz="1400" b="1" dirty="0">
                          <a:latin typeface="EY interstate light"/>
                        </a:rPr>
                        <a:t>KEY RECOMMENDATIONS DEEP DIVE</a:t>
                      </a:r>
                    </a:p>
                  </a:txBody>
                  <a:tcPr marL="216000" marR="72000" marT="108000" marB="108000">
                    <a:lnL w="12700" cmpd="sng">
                      <a:noFill/>
                      <a:prstDash val="solid"/>
                    </a:lnL>
                    <a:lnR w="12700" cmpd="sng">
                      <a:noFill/>
                      <a:prstDash val="soli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1084046" rtl="0" eaLnBrk="1" fontAlgn="b" latinLnBrk="0" hangingPunct="1"/>
                      <a:r>
                        <a:rPr lang="en-US" sz="1400" b="1" kern="1200" noProof="0" dirty="0">
                          <a:solidFill>
                            <a:schemeClr val="tx1"/>
                          </a:solidFill>
                          <a:latin typeface="EY interstate light"/>
                          <a:ea typeface="+mn-ea"/>
                          <a:cs typeface="+mn-cs"/>
                        </a:rPr>
                        <a:t>13 – 25</a:t>
                      </a:r>
                    </a:p>
                  </a:txBody>
                  <a:tcPr marL="216000" marR="72000" marT="108000" marB="108000">
                    <a:lnL w="12700" cmpd="sng">
                      <a:noFill/>
                      <a:prstDash val="solid"/>
                    </a:lnL>
                    <a:lnR w="12700" cmpd="sng">
                      <a:noFill/>
                      <a:prstDash val="soli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8880">
                <a:tc>
                  <a:txBody>
                    <a:bodyPr/>
                    <a:lstStyle/>
                    <a:p>
                      <a:r>
                        <a:rPr lang="en-US" sz="1400" b="1" dirty="0">
                          <a:latin typeface="EY interstate light"/>
                        </a:rPr>
                        <a:t>HOW TO BE AHEAD OF THE MARKET</a:t>
                      </a:r>
                    </a:p>
                  </a:txBody>
                  <a:tcPr marL="216000" marR="72000" marT="108000" marB="108000">
                    <a:lnL w="12700" cmpd="sng">
                      <a:noFill/>
                      <a:prstDash val="solid"/>
                    </a:lnL>
                    <a:lnR w="12700" cmpd="sng">
                      <a:noFill/>
                      <a:prstDash val="soli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1084046" rtl="0" eaLnBrk="1" fontAlgn="b" latinLnBrk="0" hangingPunct="1"/>
                      <a:r>
                        <a:rPr lang="en-US" sz="1400" b="1" kern="1200" noProof="0">
                          <a:solidFill>
                            <a:schemeClr val="tx1"/>
                          </a:solidFill>
                          <a:latin typeface="EY interstate light"/>
                          <a:ea typeface="+mn-ea"/>
                          <a:cs typeface="+mn-cs"/>
                        </a:rPr>
                        <a:t>26 – 44</a:t>
                      </a:r>
                      <a:endParaRPr lang="en-US" sz="1400" b="1" kern="1200" noProof="0" dirty="0">
                        <a:solidFill>
                          <a:schemeClr val="tx1"/>
                        </a:solidFill>
                        <a:latin typeface="EY interstate light"/>
                        <a:ea typeface="+mn-ea"/>
                        <a:cs typeface="+mn-cs"/>
                      </a:endParaRPr>
                    </a:p>
                  </a:txBody>
                  <a:tcPr marL="216000" marR="72000" marT="108000" marB="108000">
                    <a:lnL w="12700" cmpd="sng">
                      <a:noFill/>
                      <a:prstDash val="solid"/>
                    </a:lnL>
                    <a:lnR w="12700" cmpd="sng">
                      <a:noFill/>
                      <a:prstDash val="soli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129368"/>
                  </a:ext>
                </a:extLst>
              </a:tr>
              <a:tr h="398880">
                <a:tc>
                  <a:txBody>
                    <a:bodyPr/>
                    <a:lstStyle/>
                    <a:p>
                      <a:pPr marL="171450" indent="-171450">
                        <a:buFont typeface="Arial" panose="020B0604020202020204" pitchFamily="34" charset="0"/>
                        <a:buChar char="•"/>
                      </a:pPr>
                      <a:r>
                        <a:rPr lang="en-US" sz="1400" b="0" kern="1200" dirty="0">
                          <a:solidFill>
                            <a:schemeClr val="tx1"/>
                          </a:solidFill>
                          <a:latin typeface="EY interstate light"/>
                        </a:rPr>
                        <a:t>1 – Nexus for Insurance</a:t>
                      </a:r>
                    </a:p>
                    <a:p>
                      <a:pPr marL="171450" indent="-171450">
                        <a:buFont typeface="Arial" panose="020B0604020202020204" pitchFamily="34" charset="0"/>
                        <a:buChar char="•"/>
                      </a:pPr>
                      <a:r>
                        <a:rPr lang="en-US" sz="1400" b="0" kern="1200" dirty="0">
                          <a:solidFill>
                            <a:schemeClr val="tx1"/>
                          </a:solidFill>
                          <a:latin typeface="EY interstate light"/>
                        </a:rPr>
                        <a:t>2 – Look at </a:t>
                      </a:r>
                      <a:r>
                        <a:rPr lang="en-US" sz="1400" b="0" kern="1200" dirty="0" err="1">
                          <a:solidFill>
                            <a:schemeClr val="tx1"/>
                          </a:solidFill>
                          <a:latin typeface="EY interstate light"/>
                        </a:rPr>
                        <a:t>Insurtechs</a:t>
                      </a:r>
                      <a:endParaRPr lang="en-US" sz="1400" b="0" kern="1200" dirty="0">
                        <a:solidFill>
                          <a:schemeClr val="tx1"/>
                        </a:solidFill>
                        <a:latin typeface="EY interstate light"/>
                      </a:endParaRPr>
                    </a:p>
                    <a:p>
                      <a:pPr marL="171450" indent="-171450">
                        <a:buFont typeface="Arial" panose="020B0604020202020204" pitchFamily="34" charset="0"/>
                        <a:buChar char="•"/>
                      </a:pPr>
                      <a:r>
                        <a:rPr lang="en-US" sz="1400" b="0" kern="1200" dirty="0">
                          <a:solidFill>
                            <a:schemeClr val="tx1"/>
                          </a:solidFill>
                          <a:latin typeface="EY interstate light"/>
                        </a:rPr>
                        <a:t>3 – Test automation</a:t>
                      </a:r>
                    </a:p>
                    <a:p>
                      <a:pPr marL="171450" indent="-171450">
                        <a:buFont typeface="Arial" panose="020B0604020202020204" pitchFamily="34" charset="0"/>
                        <a:buChar char="•"/>
                      </a:pPr>
                      <a:r>
                        <a:rPr lang="en-US" sz="1400" b="0" kern="1200" dirty="0">
                          <a:solidFill>
                            <a:schemeClr val="tx1"/>
                          </a:solidFill>
                          <a:latin typeface="EY interstate light"/>
                        </a:rPr>
                        <a:t>4 – Clarify roles &amp; responsibilities</a:t>
                      </a:r>
                    </a:p>
                  </a:txBody>
                  <a:tcPr marL="216000" marR="72000" marT="108000" marB="108000">
                    <a:lnL w="12700" cmpd="sng">
                      <a:noFill/>
                      <a:prstDash val="solid"/>
                    </a:lnL>
                    <a:lnR w="12700" cmpd="sng">
                      <a:noFill/>
                      <a:prstDash val="soli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4046" rtl="0" eaLnBrk="1" fontAlgn="b" latinLnBrk="0" hangingPunct="1">
                        <a:lnSpc>
                          <a:spcPct val="100000"/>
                        </a:lnSpc>
                        <a:spcBef>
                          <a:spcPts val="0"/>
                        </a:spcBef>
                        <a:spcAft>
                          <a:spcPts val="0"/>
                        </a:spcAft>
                        <a:buClrTx/>
                        <a:buSzTx/>
                        <a:buFontTx/>
                        <a:buNone/>
                        <a:tabLst/>
                        <a:defRPr/>
                      </a:pPr>
                      <a:r>
                        <a:rPr lang="en-US" sz="1400" b="0" kern="1200" noProof="0">
                          <a:solidFill>
                            <a:schemeClr val="tx1"/>
                          </a:solidFill>
                          <a:latin typeface="EY interstate light"/>
                          <a:ea typeface="+mn-ea"/>
                          <a:cs typeface="+mn-cs"/>
                        </a:rPr>
                        <a:t>27 – 32</a:t>
                      </a:r>
                    </a:p>
                    <a:p>
                      <a:pPr marL="0" marR="0" lvl="0" indent="0" algn="ctr" defTabSz="1084046" rtl="0" eaLnBrk="1" fontAlgn="b" latinLnBrk="0" hangingPunct="1">
                        <a:lnSpc>
                          <a:spcPct val="100000"/>
                        </a:lnSpc>
                        <a:spcBef>
                          <a:spcPts val="0"/>
                        </a:spcBef>
                        <a:spcAft>
                          <a:spcPts val="0"/>
                        </a:spcAft>
                        <a:buClrTx/>
                        <a:buSzTx/>
                        <a:buFontTx/>
                        <a:buNone/>
                        <a:tabLst/>
                        <a:defRPr/>
                      </a:pPr>
                      <a:r>
                        <a:rPr lang="en-US" sz="1400" b="0" kern="1200" noProof="0">
                          <a:solidFill>
                            <a:schemeClr val="tx1"/>
                          </a:solidFill>
                          <a:latin typeface="EY interstate light"/>
                          <a:ea typeface="+mn-ea"/>
                          <a:cs typeface="+mn-cs"/>
                        </a:rPr>
                        <a:t>33 – 35</a:t>
                      </a:r>
                    </a:p>
                    <a:p>
                      <a:pPr marL="0" marR="0" lvl="0" indent="0" algn="ctr" defTabSz="1084046" rtl="0" eaLnBrk="1" fontAlgn="b" latinLnBrk="0" hangingPunct="1">
                        <a:lnSpc>
                          <a:spcPct val="100000"/>
                        </a:lnSpc>
                        <a:spcBef>
                          <a:spcPts val="0"/>
                        </a:spcBef>
                        <a:spcAft>
                          <a:spcPts val="0"/>
                        </a:spcAft>
                        <a:buClrTx/>
                        <a:buSzTx/>
                        <a:buFontTx/>
                        <a:buNone/>
                        <a:tabLst/>
                        <a:defRPr/>
                      </a:pPr>
                      <a:r>
                        <a:rPr lang="en-US" sz="1400" b="0" kern="1200" noProof="0">
                          <a:solidFill>
                            <a:schemeClr val="tx1"/>
                          </a:solidFill>
                          <a:latin typeface="EY interstate light"/>
                          <a:ea typeface="+mn-ea"/>
                          <a:cs typeface="+mn-cs"/>
                        </a:rPr>
                        <a:t>36 – 40</a:t>
                      </a:r>
                    </a:p>
                    <a:p>
                      <a:pPr marL="0" marR="0" lvl="0" indent="0" algn="ctr" defTabSz="1084046" rtl="0" eaLnBrk="1" fontAlgn="b" latinLnBrk="0" hangingPunct="1">
                        <a:lnSpc>
                          <a:spcPct val="100000"/>
                        </a:lnSpc>
                        <a:spcBef>
                          <a:spcPts val="0"/>
                        </a:spcBef>
                        <a:spcAft>
                          <a:spcPts val="0"/>
                        </a:spcAft>
                        <a:buClrTx/>
                        <a:buSzTx/>
                        <a:buFontTx/>
                        <a:buNone/>
                        <a:tabLst/>
                        <a:defRPr/>
                      </a:pPr>
                      <a:r>
                        <a:rPr lang="en-US" sz="1400" b="0" kern="1200" noProof="0">
                          <a:solidFill>
                            <a:schemeClr val="tx1"/>
                          </a:solidFill>
                          <a:latin typeface="EY interstate light"/>
                          <a:ea typeface="+mn-ea"/>
                          <a:cs typeface="+mn-cs"/>
                        </a:rPr>
                        <a:t>41 – 44</a:t>
                      </a:r>
                      <a:endParaRPr lang="en-US" sz="1400" b="0" kern="1200" noProof="0" dirty="0">
                        <a:solidFill>
                          <a:schemeClr val="tx1"/>
                        </a:solidFill>
                        <a:latin typeface="EY interstate light"/>
                        <a:ea typeface="+mn-ea"/>
                        <a:cs typeface="+mn-cs"/>
                      </a:endParaRPr>
                    </a:p>
                  </a:txBody>
                  <a:tcPr marL="216000" marR="72000" marT="108000" marB="108000">
                    <a:lnL w="12700" cmpd="sng">
                      <a:noFill/>
                      <a:prstDash val="solid"/>
                    </a:lnL>
                    <a:lnR w="12700" cmpd="sng">
                      <a:noFill/>
                      <a:prstDash val="soli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3029019"/>
                  </a:ext>
                </a:extLst>
              </a:tr>
              <a:tr h="39888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kern="1200" dirty="0">
                          <a:solidFill>
                            <a:schemeClr val="tx1"/>
                          </a:solidFill>
                          <a:latin typeface="EY interstate light"/>
                          <a:ea typeface="+mn-ea"/>
                          <a:cs typeface="+mn-cs"/>
                        </a:rPr>
                        <a:t>ANNEX</a:t>
                      </a:r>
                    </a:p>
                  </a:txBody>
                  <a:tcPr marL="216000" marR="72000" marT="108000" marB="108000">
                    <a:lnL w="12700" cmpd="sng">
                      <a:noFill/>
                      <a:prstDash val="solid"/>
                    </a:lnL>
                    <a:lnR w="12700" cmpd="sng">
                      <a:noFill/>
                      <a:prstDash val="soli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84046" rtl="0" eaLnBrk="1" fontAlgn="b" latinLnBrk="0" hangingPunct="1">
                        <a:lnSpc>
                          <a:spcPct val="100000"/>
                        </a:lnSpc>
                        <a:spcBef>
                          <a:spcPts val="0"/>
                        </a:spcBef>
                        <a:spcAft>
                          <a:spcPts val="0"/>
                        </a:spcAft>
                        <a:buClrTx/>
                        <a:buSzTx/>
                        <a:buFontTx/>
                        <a:buNone/>
                        <a:tabLst/>
                        <a:defRPr/>
                      </a:pPr>
                      <a:r>
                        <a:rPr lang="en-US" sz="1400" b="1" kern="1200" noProof="0">
                          <a:solidFill>
                            <a:schemeClr val="tx1"/>
                          </a:solidFill>
                          <a:latin typeface="EY interstate light"/>
                          <a:ea typeface="+mn-ea"/>
                          <a:cs typeface="+mn-cs"/>
                        </a:rPr>
                        <a:t>45 – 58</a:t>
                      </a:r>
                      <a:endParaRPr lang="en-US" sz="1400" b="1" kern="1200" noProof="0" dirty="0">
                        <a:solidFill>
                          <a:schemeClr val="tx1"/>
                        </a:solidFill>
                        <a:latin typeface="EY interstate light"/>
                        <a:ea typeface="+mn-ea"/>
                        <a:cs typeface="+mn-cs"/>
                      </a:endParaRPr>
                    </a:p>
                  </a:txBody>
                  <a:tcPr marL="216000" marR="72000" marT="108000" marB="108000">
                    <a:lnL w="12700" cmpd="sng">
                      <a:noFill/>
                      <a:prstDash val="solid"/>
                    </a:lnL>
                    <a:lnR w="12700" cmpd="sng">
                      <a:noFill/>
                      <a:prstDash val="soli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5542078"/>
                  </a:ext>
                </a:extLst>
              </a:tr>
            </a:tbl>
          </a:graphicData>
        </a:graphic>
      </p:graphicFrame>
      <p:sp>
        <p:nvSpPr>
          <p:cNvPr id="6" name="Title 1">
            <a:extLst>
              <a:ext uri="{FF2B5EF4-FFF2-40B4-BE49-F238E27FC236}">
                <a16:creationId xmlns:a16="http://schemas.microsoft.com/office/drawing/2014/main" id="{C9F5CCD2-CF4E-4CD6-990F-40CE6F9BC013}"/>
              </a:ext>
            </a:extLst>
          </p:cNvPr>
          <p:cNvSpPr txBox="1">
            <a:spLocks/>
          </p:cNvSpPr>
          <p:nvPr/>
        </p:nvSpPr>
        <p:spPr bwMode="auto">
          <a:xfrm>
            <a:off x="637344" y="446875"/>
            <a:ext cx="10557202"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Agenda</a:t>
            </a:r>
          </a:p>
        </p:txBody>
      </p:sp>
    </p:spTree>
    <p:extLst>
      <p:ext uri="{BB962C8B-B14F-4D97-AF65-F5344CB8AC3E}">
        <p14:creationId xmlns:p14="http://schemas.microsoft.com/office/powerpoint/2010/main" val="3762703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(8/12)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8716" y="1128487"/>
            <a:ext cx="6379200"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Recommendation</a:t>
            </a:r>
            <a:endParaRPr kumimoji="0" lang="en-US" sz="900" b="0" i="0" u="none" strike="noStrike" kern="1200" cap="none" spc="0" normalizeH="0" baseline="0" noProof="0" dirty="0">
              <a:ln>
                <a:noFill/>
              </a:ln>
              <a:solidFill>
                <a:srgbClr val="000000"/>
              </a:solidFill>
              <a:effectLst/>
              <a:uLnTx/>
              <a:uFillTx/>
              <a:latin typeface="EY interstate light"/>
              <a:ea typeface="+mn-ea"/>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Implement a Portfolio Based Test Automation Strategy, including team and governance, along the whole DevOps pipeline</a:t>
            </a: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6348" y="3405914"/>
            <a:ext cx="6379200" cy="14184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Description – Future State</a:t>
            </a:r>
            <a:br>
              <a:rPr kumimoji="0" lang="en-US" sz="900" b="1" i="0" u="none" strike="noStrike" kern="1200" cap="none" spc="0" normalizeH="0" baseline="0" noProof="0" dirty="0">
                <a:ln>
                  <a:noFill/>
                </a:ln>
                <a:solidFill>
                  <a:srgbClr val="000000"/>
                </a:solidFill>
                <a:effectLst/>
                <a:uLnTx/>
                <a:uFillTx/>
                <a:latin typeface="EY interstate light"/>
                <a:ea typeface="+mn-ea"/>
                <a:cs typeface="Arial"/>
              </a:rPr>
            </a:br>
            <a:endParaRPr kumimoji="0" lang="en-US" sz="400" b="0" i="0" u="none" strike="noStrike" kern="1200" cap="none" spc="0" normalizeH="0" baseline="0" noProof="0" dirty="0">
              <a:ln>
                <a:noFill/>
              </a:ln>
              <a:solidFill>
                <a:srgbClr val="000000"/>
              </a:solidFill>
              <a:effectLst/>
              <a:uLnTx/>
              <a:uFillTx/>
              <a:latin typeface="EY interstate light"/>
              <a:ea typeface="+mn-ea"/>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 comprehensive Portfolio Based Test Automation Strategy is in place</a:t>
            </a:r>
            <a:r>
              <a:rPr lang="en-US" sz="900">
                <a:solidFill>
                  <a:srgbClr val="000000"/>
                </a:solidFill>
                <a:latin typeface="EY interstate light"/>
                <a:cs typeface="Arial"/>
              </a:rPr>
              <a:t>,</a:t>
            </a:r>
            <a:r>
              <a:rPr lang="en-US" sz="900" dirty="0">
                <a:solidFill>
                  <a:srgbClr val="000000"/>
                </a:solidFill>
                <a:latin typeface="EY interstate light"/>
                <a:cs typeface="Arial"/>
              </a:rPr>
              <a:t> periodically reviewed and shared</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Roles, accountabilities, ownerships, skills and knowledge are reviewed and aim toward automation. Test automation and, more widely, team inclusion in testing is widespread and effectively carried out; LPM pushes to increase test quality and test automation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Tools and libraries cover both Front End (digital, with Unit/API/Functional) and Back End (Guidewire) with </a:t>
            </a:r>
            <a:r>
              <a:rPr lang="en-US" sz="900" dirty="0" err="1">
                <a:solidFill>
                  <a:srgbClr val="000000"/>
                </a:solidFill>
                <a:latin typeface="EY interstate light"/>
                <a:cs typeface="Arial"/>
              </a:rPr>
              <a:t>gUnit</a:t>
            </a:r>
            <a:r>
              <a:rPr lang="en-US" sz="900" dirty="0">
                <a:solidFill>
                  <a:srgbClr val="000000"/>
                </a:solidFill>
                <a:latin typeface="EY interstate light"/>
                <a:cs typeface="Arial"/>
              </a:rPr>
              <a:t>, API/Functional with Self Healing component (i.e. library that can be implemented in the automation framework, improving functional test with self fixing scripts). Adoption of cloud solution and SaaS for both Front and Back End is carried out and facilitates the adoption of widespread automation. Allure is used as a single tool to report on test automation </a:t>
            </a: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200" y="1864800"/>
            <a:ext cx="4248000" cy="2959514"/>
          </a:xfrm>
          <a:prstGeom prst="rect">
            <a:avLst/>
          </a:prstGeom>
          <a:noFill/>
          <a:ln w="9525">
            <a:solidFill>
              <a:srgbClr val="6699FF"/>
            </a:solidFill>
            <a:miter lim="800000"/>
            <a:headEnd/>
            <a:tailEnd/>
          </a:ln>
        </p:spPr>
        <p:txBody>
          <a:bodyPr anchor="t" anchorCtr="0"/>
          <a:lstStyle/>
          <a:p>
            <a:pPr marL="115888" marR="0" lvl="0" indent="-115888"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Execution Activities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(8.1) Define a Portfolio Based Test Automation Strategy outlining Test Automation objectives on Different Levels (adopting a Risk Based Testing approach)</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(8.2) Test Automation Process should cover the selection &amp; analysis for Test Automation candidates and a Test Automation Framework focused on implementation patterns, architecture and tools &amp; libraries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(8.3) Review Teams and Governance (particularly for addressing skill gaps and roles &amp; responsibilities); communicate clearly how testing will work within different teams. This step may also include team redefinition (also identify a clear resourcing strategy e.g. Hiring, Outsourcing, Staff augmentation with external SMEs)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(8.4) Plan a continuous review and maintenance of test environments and data (also implementing smoke tests between environments)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(8.5) Improve and constantly review test metrics used to monitor test</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(8.6) Review and restructure the current CoPs creating a wider Testing ‘Community’, a </a:t>
            </a:r>
            <a:r>
              <a:rPr lang="en-US" sz="900" dirty="0" err="1">
                <a:solidFill>
                  <a:srgbClr val="000000"/>
                </a:solidFill>
                <a:latin typeface="EY interstate light"/>
                <a:cs typeface="Arial"/>
              </a:rPr>
              <a:t>CompanyA</a:t>
            </a:r>
            <a:r>
              <a:rPr lang="en-US" sz="900" dirty="0">
                <a:solidFill>
                  <a:srgbClr val="000000"/>
                </a:solidFill>
                <a:latin typeface="EY interstate light"/>
                <a:cs typeface="Arial"/>
              </a:rPr>
              <a:t> Testing Center of Excellence, in order to connect all QA related people and share knowledge, exchange experiences, support each other and work on testing improvements. The TCE needs to be led by a </a:t>
            </a:r>
            <a:r>
              <a:rPr lang="en-US" sz="900" dirty="0" err="1">
                <a:solidFill>
                  <a:srgbClr val="000000"/>
                </a:solidFill>
                <a:latin typeface="EY interstate light"/>
                <a:cs typeface="Arial"/>
              </a:rPr>
              <a:t>CompanyA</a:t>
            </a:r>
            <a:r>
              <a:rPr lang="en-US" sz="900" dirty="0">
                <a:solidFill>
                  <a:srgbClr val="000000"/>
                </a:solidFill>
                <a:latin typeface="EY interstate light"/>
                <a:cs typeface="Arial"/>
              </a:rPr>
              <a:t> QA Lead who hold responsibility for definition, implementation and stewardship of QA &amp; Testing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(8.7) Develop automation specific ROI calculation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(8.8) Share test-vision with all team members</a:t>
            </a:r>
            <a:endParaRPr lang="en-US" sz="900" dirty="0">
              <a:solidFill>
                <a:srgbClr val="000000"/>
              </a:solidFill>
              <a:highlight>
                <a:srgbClr val="FFFF00"/>
              </a:highlight>
              <a:latin typeface="EY interstate light"/>
              <a:cs typeface="Arial"/>
            </a:endParaRP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6348" y="1865429"/>
            <a:ext cx="6379200" cy="14868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Description – Current State</a:t>
            </a:r>
            <a:br>
              <a:rPr kumimoji="0" lang="en-US" sz="900" b="1" i="0" u="none" strike="noStrike" kern="1200" cap="none" spc="0" normalizeH="0" baseline="0" noProof="0" dirty="0">
                <a:ln>
                  <a:noFill/>
                </a:ln>
                <a:solidFill>
                  <a:srgbClr val="000000"/>
                </a:solidFill>
                <a:effectLst/>
                <a:uLnTx/>
                <a:uFillTx/>
                <a:latin typeface="EY interstate light"/>
                <a:ea typeface="+mn-ea"/>
                <a:cs typeface="Arial"/>
              </a:rPr>
            </a:br>
            <a:endParaRPr kumimoji="0" lang="en-US" sz="400" b="0" i="0" u="none" strike="noStrike" kern="1200" cap="none" spc="0" normalizeH="0" baseline="0" noProof="0" dirty="0">
              <a:ln>
                <a:noFill/>
              </a:ln>
              <a:solidFill>
                <a:srgbClr val="000000"/>
              </a:solidFill>
              <a:effectLst/>
              <a:uLnTx/>
              <a:uFillTx/>
              <a:latin typeface="EY interstate light"/>
              <a:ea typeface="+mn-ea"/>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The knowledge regarding the </a:t>
            </a:r>
            <a:r>
              <a:rPr lang="en-US" sz="900" dirty="0" err="1">
                <a:solidFill>
                  <a:srgbClr val="000000"/>
                </a:solidFill>
                <a:latin typeface="EY interstate light"/>
                <a:cs typeface="Arial"/>
              </a:rPr>
              <a:t>CompanyAnt</a:t>
            </a:r>
            <a:r>
              <a:rPr lang="en-US" sz="900" dirty="0">
                <a:solidFill>
                  <a:srgbClr val="000000"/>
                </a:solidFill>
                <a:latin typeface="EY interstate light"/>
                <a:cs typeface="Arial"/>
              </a:rPr>
              <a:t> of the test suite is not widespread, impacting its maintenance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Test automation is not perceived as a priority to ensure product quality, due to capacity and low time allocated to this topic, skills and approach gaps are also reported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Guardrails dedicate a low percentage of estimated effort on test automation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Problems with the configuration of the environments and hardware</a:t>
            </a: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6347" y="4878000"/>
            <a:ext cx="3617687" cy="12960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Calibri"/>
                <a:cs typeface="Arial" pitchFamily="34" charset="0"/>
              </a:rPr>
              <a:t>Metrics and KPIs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#of NRT/total test</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#of non happy path/total test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#automation test/total test</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Test Cases metrics (e.g. #Run TC/#overall TC, #Passed TC/#Run TC, #of test cases automated / total #of test cases, etc.)</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#of E2E test/total #of tests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#of environment issues per PI</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First time Pass 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EY interstate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EY interstate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EY interstate light"/>
              <a:ea typeface="+mn-ea"/>
              <a:cs typeface="+mn-cs"/>
            </a:endParaRPr>
          </a:p>
          <a:p>
            <a:pPr marL="112713" marR="0" lvl="0" indent="-112713" algn="l" defTabSz="914400" rtl="0" eaLnBrk="1" fontAlgn="auto" latinLnBrk="0" hangingPunct="1">
              <a:lnSpc>
                <a:spcPct val="90000"/>
              </a:lnSpc>
              <a:spcBef>
                <a:spcPct val="5000"/>
              </a:spcBef>
              <a:spcAft>
                <a:spcPct val="5000"/>
              </a:spcAft>
              <a:buClr>
                <a:srgbClr val="00644F"/>
              </a:buClr>
              <a:buSzTx/>
              <a:buFont typeface="Arial"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EY interstate light"/>
              <a:ea typeface="+mn-ea"/>
              <a:cs typeface="Arial"/>
            </a:endParaRPr>
          </a:p>
          <a:p>
            <a:pPr marL="112713" marR="0" lvl="0" indent="-112713" algn="l" defTabSz="914400" rtl="0" eaLnBrk="1" fontAlgn="auto" latinLnBrk="0" hangingPunct="1">
              <a:lnSpc>
                <a:spcPct val="90000"/>
              </a:lnSpc>
              <a:spcBef>
                <a:spcPct val="5000"/>
              </a:spcBef>
              <a:spcAft>
                <a:spcPct val="5000"/>
              </a:spcAft>
              <a:buClr>
                <a:srgbClr val="00644F"/>
              </a:buClr>
              <a:buSzTx/>
              <a:buFont typeface="Arial"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2417" y="4878000"/>
            <a:ext cx="3276000" cy="12960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lumMod val="95000"/>
                    <a:lumOff val="5000"/>
                  </a:srgbClr>
                </a:solidFill>
                <a:effectLst/>
                <a:uLnTx/>
                <a:uFillTx/>
                <a:latin typeface="EY interstate light"/>
                <a:ea typeface="Calibri"/>
                <a:cs typeface="Arial" pitchFamily="34" charset="0"/>
              </a:rPr>
              <a:t>Tools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Confluence / </a:t>
            </a:r>
            <a:r>
              <a:rPr lang="it-IT" sz="800" dirty="0" err="1">
                <a:solidFill>
                  <a:srgbClr val="000000"/>
                </a:solidFill>
                <a:latin typeface="EY interstate light"/>
                <a:cs typeface="Arial"/>
              </a:rPr>
              <a:t>Jira</a:t>
            </a:r>
            <a:r>
              <a:rPr lang="it-IT" sz="800" dirty="0">
                <a:solidFill>
                  <a:srgbClr val="000000"/>
                </a:solidFill>
                <a:latin typeface="EY interstate light"/>
                <a:cs typeface="Arial"/>
              </a:rPr>
              <a:t> / </a:t>
            </a:r>
            <a:r>
              <a:rPr lang="it-IT" sz="800" dirty="0" err="1">
                <a:solidFill>
                  <a:srgbClr val="000000"/>
                </a:solidFill>
                <a:latin typeface="EY interstate light"/>
                <a:cs typeface="Arial"/>
              </a:rPr>
              <a:t>Octane</a:t>
            </a:r>
            <a:r>
              <a:rPr lang="it-IT" sz="800" dirty="0">
                <a:solidFill>
                  <a:srgbClr val="000000"/>
                </a:solidFill>
                <a:latin typeface="EY interstate light"/>
                <a:cs typeface="Arial"/>
              </a:rPr>
              <a:t> </a:t>
            </a:r>
            <a:r>
              <a:rPr lang="en-US" sz="800" dirty="0">
                <a:solidFill>
                  <a:srgbClr val="000000"/>
                </a:solidFill>
                <a:latin typeface="EY interstate light"/>
                <a:cs typeface="Arial"/>
              </a:rPr>
              <a:t>/ </a:t>
            </a:r>
            <a:r>
              <a:rPr lang="it-IT" sz="800" dirty="0">
                <a:solidFill>
                  <a:srgbClr val="000000"/>
                </a:solidFill>
                <a:latin typeface="EY interstate light"/>
                <a:cs typeface="Arial"/>
              </a:rPr>
              <a:t>Zephyr (</a:t>
            </a:r>
            <a:r>
              <a:rPr lang="en-US" sz="800" dirty="0">
                <a:solidFill>
                  <a:srgbClr val="000000"/>
                </a:solidFill>
                <a:latin typeface="EY interstate light"/>
                <a:cs typeface="Arial"/>
              </a:rPr>
              <a:t>Test plan storage and execution)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it-IT" sz="800" dirty="0">
                <a:solidFill>
                  <a:srgbClr val="000000"/>
                </a:solidFill>
                <a:latin typeface="EY interstate light"/>
                <a:cs typeface="Arial"/>
              </a:rPr>
              <a:t>TFS (Manual t</a:t>
            </a:r>
            <a:r>
              <a:rPr lang="en-US" sz="800" dirty="0" err="1">
                <a:solidFill>
                  <a:srgbClr val="000000"/>
                </a:solidFill>
                <a:latin typeface="EY interstate light"/>
                <a:cs typeface="Arial"/>
              </a:rPr>
              <a:t>est</a:t>
            </a:r>
            <a:r>
              <a:rPr lang="en-US" sz="800" dirty="0">
                <a:solidFill>
                  <a:srgbClr val="000000"/>
                </a:solidFill>
                <a:latin typeface="EY interstate light"/>
                <a:cs typeface="Arial"/>
              </a:rPr>
              <a:t> plans and test suites writing and execution )</a:t>
            </a:r>
            <a:endParaRPr lang="it-IT" sz="800" dirty="0">
              <a:solidFill>
                <a:srgbClr val="000000"/>
              </a:solidFill>
              <a:latin typeface="EY interstate light"/>
              <a:cs typeface="Arial"/>
            </a:endParaRP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it-IT" sz="800" dirty="0">
                <a:solidFill>
                  <a:srgbClr val="000000"/>
                </a:solidFill>
                <a:latin typeface="EY interstate light"/>
                <a:cs typeface="Arial"/>
              </a:rPr>
              <a:t>Azure </a:t>
            </a:r>
            <a:r>
              <a:rPr lang="it-IT" sz="800" dirty="0" err="1">
                <a:solidFill>
                  <a:srgbClr val="000000"/>
                </a:solidFill>
                <a:latin typeface="EY interstate light"/>
                <a:cs typeface="Arial"/>
              </a:rPr>
              <a:t>Devops</a:t>
            </a:r>
            <a:r>
              <a:rPr lang="it-IT" sz="800" dirty="0">
                <a:solidFill>
                  <a:srgbClr val="000000"/>
                </a:solidFill>
                <a:latin typeface="EY interstate light"/>
                <a:cs typeface="Arial"/>
              </a:rPr>
              <a:t> (Test </a:t>
            </a:r>
            <a:r>
              <a:rPr lang="it-IT" sz="800" dirty="0" err="1">
                <a:solidFill>
                  <a:srgbClr val="000000"/>
                </a:solidFill>
                <a:latin typeface="EY interstate light"/>
                <a:cs typeface="Arial"/>
              </a:rPr>
              <a:t>cases</a:t>
            </a:r>
            <a:r>
              <a:rPr lang="it-IT" sz="800" dirty="0">
                <a:solidFill>
                  <a:srgbClr val="000000"/>
                </a:solidFill>
                <a:latin typeface="EY interstate light"/>
                <a:cs typeface="Arial"/>
              </a:rPr>
              <a:t> storage and test management)</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Selenium (regression automation suites and tests)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err="1">
                <a:solidFill>
                  <a:srgbClr val="000000"/>
                </a:solidFill>
                <a:latin typeface="EY interstate light"/>
                <a:cs typeface="Arial"/>
              </a:rPr>
              <a:t>Jmeter</a:t>
            </a:r>
            <a:r>
              <a:rPr lang="en-US" sz="800" dirty="0">
                <a:solidFill>
                  <a:srgbClr val="000000"/>
                </a:solidFill>
                <a:latin typeface="EY interstate light"/>
                <a:cs typeface="Arial"/>
              </a:rPr>
              <a:t> (test performance both on static and dynamic resources)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err="1">
                <a:solidFill>
                  <a:srgbClr val="000000"/>
                </a:solidFill>
                <a:latin typeface="EY interstate light"/>
                <a:cs typeface="Arial"/>
              </a:rPr>
              <a:t>gUnit</a:t>
            </a:r>
            <a:r>
              <a:rPr lang="en-US" sz="800" dirty="0">
                <a:solidFill>
                  <a:srgbClr val="000000"/>
                </a:solidFill>
                <a:latin typeface="EY interstate light"/>
                <a:cs typeface="Arial"/>
              </a:rPr>
              <a:t>/</a:t>
            </a:r>
            <a:r>
              <a:rPr lang="en-US" sz="800" dirty="0" err="1">
                <a:solidFill>
                  <a:srgbClr val="000000"/>
                </a:solidFill>
                <a:latin typeface="EY interstate light"/>
                <a:cs typeface="Arial"/>
              </a:rPr>
              <a:t>jUnit</a:t>
            </a:r>
            <a:r>
              <a:rPr lang="en-US" sz="800" dirty="0">
                <a:solidFill>
                  <a:srgbClr val="000000"/>
                </a:solidFill>
                <a:latin typeface="EY interstate light"/>
                <a:cs typeface="Arial"/>
              </a:rPr>
              <a:t>/… (unit test)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Postman (Integration test) / </a:t>
            </a:r>
            <a:r>
              <a:rPr lang="en-US" sz="800" dirty="0" err="1">
                <a:solidFill>
                  <a:srgbClr val="000000"/>
                </a:solidFill>
                <a:latin typeface="EY interstate light"/>
                <a:cs typeface="Arial"/>
              </a:rPr>
              <a:t>Loadrunner</a:t>
            </a:r>
            <a:r>
              <a:rPr lang="en-US" sz="800" dirty="0">
                <a:solidFill>
                  <a:srgbClr val="000000"/>
                </a:solidFill>
                <a:latin typeface="EY interstate light"/>
                <a:cs typeface="Arial"/>
              </a:rPr>
              <a:t> (performance test) / </a:t>
            </a:r>
            <a:r>
              <a:rPr lang="en-US" sz="800" dirty="0" err="1">
                <a:solidFill>
                  <a:srgbClr val="000000"/>
                </a:solidFill>
                <a:latin typeface="EY interstate light"/>
                <a:cs typeface="Arial"/>
              </a:rPr>
              <a:t>Copado</a:t>
            </a:r>
            <a:r>
              <a:rPr lang="en-US" sz="800" dirty="0">
                <a:solidFill>
                  <a:srgbClr val="000000"/>
                </a:solidFill>
                <a:latin typeface="EY interstate light"/>
                <a:cs typeface="Arial"/>
              </a:rPr>
              <a:t> (Test automation, NRT)</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a:solidFill>
                  <a:srgbClr val="000000"/>
                </a:solidFill>
                <a:latin typeface="EY interstate light"/>
                <a:cs typeface="Arial"/>
              </a:rPr>
              <a:t>Allure (reporting on test </a:t>
            </a:r>
            <a:r>
              <a:rPr lang="it-IT" sz="800" dirty="0" err="1">
                <a:solidFill>
                  <a:srgbClr val="000000"/>
                </a:solidFill>
                <a:latin typeface="EY interstate light"/>
                <a:cs typeface="Arial"/>
              </a:rPr>
              <a:t>automation</a:t>
            </a:r>
            <a:r>
              <a:rPr lang="it-IT" sz="800" dirty="0">
                <a:solidFill>
                  <a:srgbClr val="000000"/>
                </a:solidFill>
                <a:latin typeface="EY interstate light"/>
                <a:cs typeface="Arial"/>
              </a:rPr>
              <a:t>) </a:t>
            </a:r>
          </a:p>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1000" b="1" i="0" u="none" strike="noStrike" kern="1200" cap="none" spc="0" normalizeH="0" baseline="0" noProof="0" dirty="0">
              <a:ln>
                <a:noFill/>
              </a:ln>
              <a:solidFill>
                <a:srgbClr val="000000">
                  <a:lumMod val="95000"/>
                  <a:lumOff val="5000"/>
                </a:srgbClr>
              </a:solidFill>
              <a:effectLst/>
              <a:uLnTx/>
              <a:uFillTx/>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6800" y="4878000"/>
            <a:ext cx="3690000" cy="1296000"/>
          </a:xfrm>
          <a:prstGeom prst="rect">
            <a:avLst/>
          </a:prstGeom>
          <a:noFill/>
          <a:ln w="9525">
            <a:solidFill>
              <a:srgbClr val="6699FF"/>
            </a:solidFill>
            <a:miter lim="800000"/>
            <a:headEnd/>
            <a:tailEnd/>
          </a:ln>
        </p:spPr>
        <p:txBody>
          <a:bodyPr/>
          <a:lstStyle/>
          <a:p>
            <a:pPr marL="115888" marR="0" lvl="0" indent="-115888"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Key Assumptions / Considerations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 bottom-up test approach is implemented (starting form Unit Testing)</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Teams are actively involved in testing activities, redefining ownerships and prioritizing them</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Mandatory quality checks should be implemented along the DevOps pipeline</a:t>
            </a:r>
          </a:p>
          <a:p>
            <a:pPr marL="112713" marR="0" lvl="0" indent="-112713" algn="l" defTabSz="914400" rtl="0" eaLnBrk="1" fontAlgn="auto" latinLnBrk="0" hangingPunct="1">
              <a:lnSpc>
                <a:spcPct val="90000"/>
              </a:lnSpc>
              <a:spcBef>
                <a:spcPct val="5000"/>
              </a:spcBef>
              <a:spcAft>
                <a:spcPct val="5000"/>
              </a:spcAft>
              <a:buClr>
                <a:srgbClr val="00644F"/>
              </a:buClr>
              <a:buSzTx/>
              <a:buFont typeface="Arial"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EY interstate light"/>
              <a:ea typeface="+mn-ea"/>
              <a:cs typeface="Arial"/>
            </a:endParaRPr>
          </a:p>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900" b="1"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74" name="Text Box 5">
            <a:extLst>
              <a:ext uri="{FF2B5EF4-FFF2-40B4-BE49-F238E27FC236}">
                <a16:creationId xmlns:a16="http://schemas.microsoft.com/office/drawing/2014/main" id="{BD54F581-3F44-4D1F-A4F8-6EAA8D6CD268}"/>
              </a:ext>
            </a:extLst>
          </p:cNvPr>
          <p:cNvSpPr txBox="1">
            <a:spLocks noChangeArrowheads="1"/>
          </p:cNvSpPr>
          <p:nvPr/>
        </p:nvSpPr>
        <p:spPr bwMode="auto">
          <a:xfrm>
            <a:off x="11087287" y="1128485"/>
            <a:ext cx="1045012" cy="5045515"/>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900" b="1" i="0" u="none" strike="noStrike" kern="1200" cap="none" spc="0" normalizeH="0" baseline="0" noProof="0" dirty="0">
              <a:ln>
                <a:noFill/>
              </a:ln>
              <a:solidFill>
                <a:srgbClr val="000000"/>
              </a:solidFill>
              <a:effectLst/>
              <a:uLnTx/>
              <a:uFillTx/>
              <a:latin typeface="EY interstate light"/>
              <a:ea typeface="+mn-ea"/>
              <a:cs typeface="Arial"/>
            </a:endParaRPr>
          </a:p>
        </p:txBody>
      </p:sp>
      <p:grpSp>
        <p:nvGrpSpPr>
          <p:cNvPr id="3" name="Group 2">
            <a:extLst>
              <a:ext uri="{FF2B5EF4-FFF2-40B4-BE49-F238E27FC236}">
                <a16:creationId xmlns:a16="http://schemas.microsoft.com/office/drawing/2014/main" id="{0E019037-526F-43E5-BF87-7D3B6F24D964}"/>
              </a:ext>
            </a:extLst>
          </p:cNvPr>
          <p:cNvGrpSpPr/>
          <p:nvPr/>
        </p:nvGrpSpPr>
        <p:grpSpPr>
          <a:xfrm>
            <a:off x="11400692" y="1849562"/>
            <a:ext cx="802224" cy="4126819"/>
            <a:chOff x="11400692" y="1849562"/>
            <a:chExt cx="802224" cy="4126819"/>
          </a:xfrm>
        </p:grpSpPr>
        <p:sp>
          <p:nvSpPr>
            <p:cNvPr id="51" name="Rectangle 3">
              <a:extLst>
                <a:ext uri="{FF2B5EF4-FFF2-40B4-BE49-F238E27FC236}">
                  <a16:creationId xmlns:a16="http://schemas.microsoft.com/office/drawing/2014/main" id="{9B3CA921-5E17-4DF6-8004-4ABC46994790}"/>
                </a:ext>
              </a:extLst>
            </p:cNvPr>
            <p:cNvSpPr>
              <a:spLocks noChangeArrowheads="1"/>
            </p:cNvSpPr>
            <p:nvPr/>
          </p:nvSpPr>
          <p:spPr bwMode="auto">
            <a:xfrm>
              <a:off x="11400692" y="1849562"/>
              <a:ext cx="731607" cy="332260"/>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Needs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identification &amp;prioritization</a:t>
              </a:r>
            </a:p>
          </p:txBody>
        </p:sp>
        <p:sp>
          <p:nvSpPr>
            <p:cNvPr id="52" name="Rectangle 3">
              <a:extLst>
                <a:ext uri="{FF2B5EF4-FFF2-40B4-BE49-F238E27FC236}">
                  <a16:creationId xmlns:a16="http://schemas.microsoft.com/office/drawing/2014/main" id="{261D8EC3-39AA-47CF-AD5F-FA35509E4EED}"/>
                </a:ext>
              </a:extLst>
            </p:cNvPr>
            <p:cNvSpPr>
              <a:spLocks noChangeArrowheads="1"/>
            </p:cNvSpPr>
            <p:nvPr/>
          </p:nvSpPr>
          <p:spPr bwMode="auto">
            <a:xfrm>
              <a:off x="11400694" y="2282285"/>
              <a:ext cx="731606" cy="313207"/>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Requirement collection &amp;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func analysis</a:t>
              </a:r>
            </a:p>
          </p:txBody>
        </p:sp>
        <p:sp>
          <p:nvSpPr>
            <p:cNvPr id="53" name="Rectangle 3">
              <a:extLst>
                <a:ext uri="{FF2B5EF4-FFF2-40B4-BE49-F238E27FC236}">
                  <a16:creationId xmlns:a16="http://schemas.microsoft.com/office/drawing/2014/main" id="{6C0A4980-988E-4BBC-8553-EC131E235EE3}"/>
                </a:ext>
              </a:extLst>
            </p:cNvPr>
            <p:cNvSpPr>
              <a:spLocks noChangeArrowheads="1"/>
            </p:cNvSpPr>
            <p:nvPr/>
          </p:nvSpPr>
          <p:spPr bwMode="auto">
            <a:xfrm>
              <a:off x="11400694" y="2705382"/>
              <a:ext cx="731606" cy="298487"/>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Test plan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definition</a:t>
              </a:r>
            </a:p>
          </p:txBody>
        </p:sp>
        <p:sp>
          <p:nvSpPr>
            <p:cNvPr id="54" name="Rectangle 3">
              <a:extLst>
                <a:ext uri="{FF2B5EF4-FFF2-40B4-BE49-F238E27FC236}">
                  <a16:creationId xmlns:a16="http://schemas.microsoft.com/office/drawing/2014/main" id="{B2CC735F-F7E9-4CC2-BF9C-A3BD737C5C2C}"/>
                </a:ext>
              </a:extLst>
            </p:cNvPr>
            <p:cNvSpPr>
              <a:spLocks noChangeArrowheads="1"/>
            </p:cNvSpPr>
            <p:nvPr/>
          </p:nvSpPr>
          <p:spPr bwMode="auto">
            <a:xfrm>
              <a:off x="11400693" y="3132616"/>
              <a:ext cx="731604" cy="330568"/>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Architectural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design</a:t>
              </a:r>
            </a:p>
          </p:txBody>
        </p:sp>
        <p:sp>
          <p:nvSpPr>
            <p:cNvPr id="55" name="Rectangle 3">
              <a:extLst>
                <a:ext uri="{FF2B5EF4-FFF2-40B4-BE49-F238E27FC236}">
                  <a16:creationId xmlns:a16="http://schemas.microsoft.com/office/drawing/2014/main" id="{FADD5832-6989-4EC8-8B6E-CC4E5508A35F}"/>
                </a:ext>
              </a:extLst>
            </p:cNvPr>
            <p:cNvSpPr>
              <a:spLocks noChangeArrowheads="1"/>
            </p:cNvSpPr>
            <p:nvPr/>
          </p:nvSpPr>
          <p:spPr bwMode="auto">
            <a:xfrm>
              <a:off x="11400693" y="3563644"/>
              <a:ext cx="802223" cy="354891"/>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Tech. analysis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&amp; Software dev</a:t>
              </a:r>
            </a:p>
          </p:txBody>
        </p:sp>
        <p:sp>
          <p:nvSpPr>
            <p:cNvPr id="56" name="Rectangle 3">
              <a:extLst>
                <a:ext uri="{FF2B5EF4-FFF2-40B4-BE49-F238E27FC236}">
                  <a16:creationId xmlns:a16="http://schemas.microsoft.com/office/drawing/2014/main" id="{FDCE4497-8F31-45C2-938A-6FF54B12181A}"/>
                </a:ext>
              </a:extLst>
            </p:cNvPr>
            <p:cNvSpPr>
              <a:spLocks noChangeArrowheads="1"/>
            </p:cNvSpPr>
            <p:nvPr/>
          </p:nvSpPr>
          <p:spPr bwMode="auto">
            <a:xfrm>
              <a:off x="11400694" y="3981289"/>
              <a:ext cx="731606" cy="354890"/>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Team env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testing &amp;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Integ testing</a:t>
              </a:r>
              <a:endParaRPr kumimoji="0" lang="en-GB" sz="700" b="1"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57" name="Rectangle 3">
              <a:extLst>
                <a:ext uri="{FF2B5EF4-FFF2-40B4-BE49-F238E27FC236}">
                  <a16:creationId xmlns:a16="http://schemas.microsoft.com/office/drawing/2014/main" id="{589DBE0F-7A9A-4425-ADAE-A24206C25C7C}"/>
                </a:ext>
              </a:extLst>
            </p:cNvPr>
            <p:cNvSpPr>
              <a:spLocks noChangeArrowheads="1"/>
            </p:cNvSpPr>
            <p:nvPr/>
          </p:nvSpPr>
          <p:spPr bwMode="auto">
            <a:xfrm>
              <a:off x="11400694" y="4436643"/>
              <a:ext cx="731606" cy="281355"/>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Pre-delivery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testing</a:t>
              </a:r>
            </a:p>
          </p:txBody>
        </p:sp>
        <p:sp>
          <p:nvSpPr>
            <p:cNvPr id="58" name="Rectangle 3">
              <a:extLst>
                <a:ext uri="{FF2B5EF4-FFF2-40B4-BE49-F238E27FC236}">
                  <a16:creationId xmlns:a16="http://schemas.microsoft.com/office/drawing/2014/main" id="{32FCEA75-9E04-4735-8E7D-1C2D94FF4CF9}"/>
                </a:ext>
              </a:extLst>
            </p:cNvPr>
            <p:cNvSpPr>
              <a:spLocks noChangeArrowheads="1"/>
            </p:cNvSpPr>
            <p:nvPr/>
          </p:nvSpPr>
          <p:spPr bwMode="auto">
            <a:xfrm>
              <a:off x="11400693" y="4834965"/>
              <a:ext cx="731607" cy="374811"/>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Prod release &amp; post Release</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 monitoring</a:t>
              </a:r>
            </a:p>
          </p:txBody>
        </p:sp>
        <p:sp>
          <p:nvSpPr>
            <p:cNvPr id="59" name="Rectangle 3">
              <a:extLst>
                <a:ext uri="{FF2B5EF4-FFF2-40B4-BE49-F238E27FC236}">
                  <a16:creationId xmlns:a16="http://schemas.microsoft.com/office/drawing/2014/main" id="{468BB6BF-9553-4187-9246-F44D9ADDE1E9}"/>
                </a:ext>
              </a:extLst>
            </p:cNvPr>
            <p:cNvSpPr>
              <a:spLocks noChangeArrowheads="1"/>
            </p:cNvSpPr>
            <p:nvPr/>
          </p:nvSpPr>
          <p:spPr bwMode="auto">
            <a:xfrm>
              <a:off x="11400694" y="5244250"/>
              <a:ext cx="731606" cy="281355"/>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ROI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Evaluation</a:t>
              </a:r>
            </a:p>
          </p:txBody>
        </p:sp>
        <p:sp>
          <p:nvSpPr>
            <p:cNvPr id="60" name="Rectangle 3">
              <a:extLst>
                <a:ext uri="{FF2B5EF4-FFF2-40B4-BE49-F238E27FC236}">
                  <a16:creationId xmlns:a16="http://schemas.microsoft.com/office/drawing/2014/main" id="{C14608C5-1948-4DBA-AEBF-5E466AE01F94}"/>
                </a:ext>
              </a:extLst>
            </p:cNvPr>
            <p:cNvSpPr>
              <a:spLocks noChangeArrowheads="1"/>
            </p:cNvSpPr>
            <p:nvPr/>
          </p:nvSpPr>
          <p:spPr bwMode="auto">
            <a:xfrm>
              <a:off x="11400693" y="5695025"/>
              <a:ext cx="731604" cy="281356"/>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Defects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monitoring</a:t>
              </a:r>
            </a:p>
          </p:txBody>
        </p:sp>
      </p:grpSp>
      <p:sp>
        <p:nvSpPr>
          <p:cNvPr id="62" name="Rectangle 61">
            <a:extLst>
              <a:ext uri="{FF2B5EF4-FFF2-40B4-BE49-F238E27FC236}">
                <a16:creationId xmlns:a16="http://schemas.microsoft.com/office/drawing/2014/main" id="{14787511-7A02-4D22-AB3F-BC046B691ADC}"/>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63" name="Rectangle 62">
            <a:extLst>
              <a:ext uri="{FF2B5EF4-FFF2-40B4-BE49-F238E27FC236}">
                <a16:creationId xmlns:a16="http://schemas.microsoft.com/office/drawing/2014/main" id="{E4E20E3D-CA12-46FD-8B3E-531F74B03F58}"/>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EY interstate light"/>
              <a:ea typeface="+mn-ea"/>
              <a:cs typeface="Arial" charset="0"/>
            </a:endParaRPr>
          </a:p>
        </p:txBody>
      </p:sp>
      <p:sp>
        <p:nvSpPr>
          <p:cNvPr id="64" name="Rectangle 63">
            <a:extLst>
              <a:ext uri="{FF2B5EF4-FFF2-40B4-BE49-F238E27FC236}">
                <a16:creationId xmlns:a16="http://schemas.microsoft.com/office/drawing/2014/main" id="{31FE96E8-F377-4D42-8260-8791034B86A0}"/>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65" name="Rectangle 64">
            <a:extLst>
              <a:ext uri="{FF2B5EF4-FFF2-40B4-BE49-F238E27FC236}">
                <a16:creationId xmlns:a16="http://schemas.microsoft.com/office/drawing/2014/main" id="{ACF689F4-BBA1-40B9-9BE4-2481FA81478D}"/>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66" name="Rectangle 65">
            <a:extLst>
              <a:ext uri="{FF2B5EF4-FFF2-40B4-BE49-F238E27FC236}">
                <a16:creationId xmlns:a16="http://schemas.microsoft.com/office/drawing/2014/main" id="{240BEB67-7805-4825-9D8A-8D7DD9DAC497}"/>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67" name="Rectangle 66">
            <a:extLst>
              <a:ext uri="{FF2B5EF4-FFF2-40B4-BE49-F238E27FC236}">
                <a16:creationId xmlns:a16="http://schemas.microsoft.com/office/drawing/2014/main" id="{B60907B4-73B3-4281-A8C8-E36019E03D61}"/>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68" name="Rectangle 67">
            <a:extLst>
              <a:ext uri="{FF2B5EF4-FFF2-40B4-BE49-F238E27FC236}">
                <a16:creationId xmlns:a16="http://schemas.microsoft.com/office/drawing/2014/main" id="{0226629C-9D12-44B4-B716-4CDD9FBC0E29}"/>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69" name="Rectangle 68">
            <a:extLst>
              <a:ext uri="{FF2B5EF4-FFF2-40B4-BE49-F238E27FC236}">
                <a16:creationId xmlns:a16="http://schemas.microsoft.com/office/drawing/2014/main" id="{368EDFDC-EA03-4976-BF88-B25AC7926C50}"/>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70" name="Rectangle 69">
            <a:extLst>
              <a:ext uri="{FF2B5EF4-FFF2-40B4-BE49-F238E27FC236}">
                <a16:creationId xmlns:a16="http://schemas.microsoft.com/office/drawing/2014/main" id="{90406383-FB71-4979-8243-0D6D140F3520}"/>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71" name="Rectangle 70">
            <a:extLst>
              <a:ext uri="{FF2B5EF4-FFF2-40B4-BE49-F238E27FC236}">
                <a16:creationId xmlns:a16="http://schemas.microsoft.com/office/drawing/2014/main" id="{4A2274C6-6D35-48B4-B46E-AF8CF4765338}"/>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73" name="TextBox 72">
            <a:extLst>
              <a:ext uri="{FF2B5EF4-FFF2-40B4-BE49-F238E27FC236}">
                <a16:creationId xmlns:a16="http://schemas.microsoft.com/office/drawing/2014/main" id="{71EE0E6E-AD1B-4C4E-89F8-06DD47F5618C}"/>
              </a:ext>
            </a:extLst>
          </p:cNvPr>
          <p:cNvSpPr txBox="1"/>
          <p:nvPr/>
        </p:nvSpPr>
        <p:spPr>
          <a:xfrm>
            <a:off x="11055920" y="1276552"/>
            <a:ext cx="1151758" cy="383182"/>
          </a:xfrm>
          <a:prstGeom prst="rect">
            <a:avLst/>
          </a:prstGeom>
          <a:noFill/>
        </p:spPr>
        <p:txBody>
          <a:bodyPr wrap="square">
            <a:spAutoFit/>
          </a:bodyPr>
          <a:lstStyle/>
          <a:p>
            <a:pPr marL="115888" marR="0" lvl="0" indent="-115888" algn="ctr"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Value chain steps</a:t>
            </a:r>
          </a:p>
          <a:p>
            <a:pPr marL="115888" marR="0" lvl="0" indent="-115888" algn="ctr"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impacted</a:t>
            </a:r>
            <a:endParaRPr kumimoji="0" lang="en-US" sz="900" b="0"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84" name="Text Box 9">
            <a:extLst>
              <a:ext uri="{FF2B5EF4-FFF2-40B4-BE49-F238E27FC236}">
                <a16:creationId xmlns:a16="http://schemas.microsoft.com/office/drawing/2014/main" id="{0380AF35-B584-41C9-86FC-B35E739936B4}"/>
              </a:ext>
            </a:extLst>
          </p:cNvPr>
          <p:cNvSpPr txBox="1">
            <a:spLocks noChangeArrowheads="1"/>
          </p:cNvSpPr>
          <p:nvPr/>
        </p:nvSpPr>
        <p:spPr bwMode="auto">
          <a:xfrm>
            <a:off x="6775067" y="1128487"/>
            <a:ext cx="1463494" cy="683257"/>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pic>
        <p:nvPicPr>
          <p:cNvPr id="85" name="Picture 84">
            <a:extLst>
              <a:ext uri="{FF2B5EF4-FFF2-40B4-BE49-F238E27FC236}">
                <a16:creationId xmlns:a16="http://schemas.microsoft.com/office/drawing/2014/main" id="{DDEAE7AA-9982-4086-A269-8C4B61397A00}"/>
              </a:ext>
            </a:extLst>
          </p:cNvPr>
          <p:cNvPicPr preferRelativeResize="0">
            <a:picLocks/>
          </p:cNvPicPr>
          <p:nvPr/>
        </p:nvPicPr>
        <p:blipFill>
          <a:blip r:embed="rId2"/>
          <a:stretch>
            <a:fillRect/>
          </a:stretch>
        </p:blipFill>
        <p:spPr>
          <a:xfrm>
            <a:off x="6800400" y="1141200"/>
            <a:ext cx="1429200" cy="658800"/>
          </a:xfrm>
          <a:prstGeom prst="rect">
            <a:avLst/>
          </a:prstGeom>
        </p:spPr>
      </p:pic>
      <p:sp>
        <p:nvSpPr>
          <p:cNvPr id="86" name="Text Box 11">
            <a:extLst>
              <a:ext uri="{FF2B5EF4-FFF2-40B4-BE49-F238E27FC236}">
                <a16:creationId xmlns:a16="http://schemas.microsoft.com/office/drawing/2014/main" id="{3A3C2B9A-05D2-4AD1-8E22-F50C372FB1E0}"/>
              </a:ext>
            </a:extLst>
          </p:cNvPr>
          <p:cNvSpPr txBox="1">
            <a:spLocks noChangeArrowheads="1"/>
          </p:cNvSpPr>
          <p:nvPr/>
        </p:nvSpPr>
        <p:spPr bwMode="auto">
          <a:xfrm>
            <a:off x="8287200" y="1128486"/>
            <a:ext cx="2736000" cy="683257"/>
          </a:xfrm>
          <a:prstGeom prst="rect">
            <a:avLst/>
          </a:prstGeom>
          <a:gradFill flip="none" rotWithShape="1">
            <a:gsLst>
              <a:gs pos="51000">
                <a:schemeClr val="accent2"/>
              </a:gs>
              <a:gs pos="50000">
                <a:srgbClr val="00B050"/>
              </a:gs>
            </a:gsLst>
            <a:lin ang="2700000" scaled="1"/>
            <a:tileRect/>
          </a:gra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dirty="0">
                <a:solidFill>
                  <a:schemeClr val="bg1"/>
                </a:solidFill>
                <a:latin typeface="EY interstate light"/>
                <a:cs typeface="Arial"/>
              </a:rPr>
              <a:t>Transparency of the process</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&amp; </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Predictable results in terms of time, costs, and deliverables</a:t>
            </a:r>
          </a:p>
        </p:txBody>
      </p:sp>
      <p:grpSp>
        <p:nvGrpSpPr>
          <p:cNvPr id="48" name="Group 47">
            <a:extLst>
              <a:ext uri="{FF2B5EF4-FFF2-40B4-BE49-F238E27FC236}">
                <a16:creationId xmlns:a16="http://schemas.microsoft.com/office/drawing/2014/main" id="{CE1BDC99-38C9-4535-A4B8-C962389F3925}"/>
              </a:ext>
            </a:extLst>
          </p:cNvPr>
          <p:cNvGrpSpPr/>
          <p:nvPr/>
        </p:nvGrpSpPr>
        <p:grpSpPr>
          <a:xfrm>
            <a:off x="7993316" y="243327"/>
            <a:ext cx="3407375" cy="485580"/>
            <a:chOff x="7993316" y="243327"/>
            <a:chExt cx="3407375" cy="485580"/>
          </a:xfrm>
        </p:grpSpPr>
        <p:sp>
          <p:nvSpPr>
            <p:cNvPr id="49" name="Rectangle: Rounded Corners 48">
              <a:extLst>
                <a:ext uri="{FF2B5EF4-FFF2-40B4-BE49-F238E27FC236}">
                  <a16:creationId xmlns:a16="http://schemas.microsoft.com/office/drawing/2014/main" id="{9E4A4F0F-32C2-4850-98A9-068A70EF97DE}"/>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50" name="Rectangle: Rounded Corners 49">
              <a:extLst>
                <a:ext uri="{FF2B5EF4-FFF2-40B4-BE49-F238E27FC236}">
                  <a16:creationId xmlns:a16="http://schemas.microsoft.com/office/drawing/2014/main" id="{B32BEA6B-D87A-41D4-AA66-8DF751465CF4}"/>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87" name="Google Shape;309;p5">
              <a:extLst>
                <a:ext uri="{FF2B5EF4-FFF2-40B4-BE49-F238E27FC236}">
                  <a16:creationId xmlns:a16="http://schemas.microsoft.com/office/drawing/2014/main" id="{24C9F74D-3D84-4E98-83C2-0FF58A2ECD73}"/>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88" name="Google Shape;309;p5">
              <a:extLst>
                <a:ext uri="{FF2B5EF4-FFF2-40B4-BE49-F238E27FC236}">
                  <a16:creationId xmlns:a16="http://schemas.microsoft.com/office/drawing/2014/main" id="{74B53229-16AF-4D6E-890D-D5D889B65379}"/>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89" name="Google Shape;309;p5">
              <a:extLst>
                <a:ext uri="{FF2B5EF4-FFF2-40B4-BE49-F238E27FC236}">
                  <a16:creationId xmlns:a16="http://schemas.microsoft.com/office/drawing/2014/main" id="{85C3D304-0C92-424B-942C-FAB698178EF0}"/>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0" name="Google Shape;309;p5">
              <a:extLst>
                <a:ext uri="{FF2B5EF4-FFF2-40B4-BE49-F238E27FC236}">
                  <a16:creationId xmlns:a16="http://schemas.microsoft.com/office/drawing/2014/main" id="{95279900-E43F-4FD5-B7BB-81B4524FB747}"/>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1" name="Rectangle 90">
              <a:extLst>
                <a:ext uri="{FF2B5EF4-FFF2-40B4-BE49-F238E27FC236}">
                  <a16:creationId xmlns:a16="http://schemas.microsoft.com/office/drawing/2014/main" id="{D6B039E9-DA0A-4BFB-8AD4-59E9366D6F82}"/>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92" name="Rectangle 91">
              <a:extLst>
                <a:ext uri="{FF2B5EF4-FFF2-40B4-BE49-F238E27FC236}">
                  <a16:creationId xmlns:a16="http://schemas.microsoft.com/office/drawing/2014/main" id="{EBC53453-FE08-4133-8B5B-E6A615F52385}"/>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93" name="Rectangle 92">
              <a:extLst>
                <a:ext uri="{FF2B5EF4-FFF2-40B4-BE49-F238E27FC236}">
                  <a16:creationId xmlns:a16="http://schemas.microsoft.com/office/drawing/2014/main" id="{56CF9ABA-8DDD-40FF-A3F9-E4A59A5F6C3D}"/>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94" name="Rectangle 93">
              <a:extLst>
                <a:ext uri="{FF2B5EF4-FFF2-40B4-BE49-F238E27FC236}">
                  <a16:creationId xmlns:a16="http://schemas.microsoft.com/office/drawing/2014/main" id="{0A241F6F-CACF-450E-B6B9-90ADCCA32BF1}"/>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95" name="Rectangle: Rounded Corners 94">
              <a:extLst>
                <a:ext uri="{FF2B5EF4-FFF2-40B4-BE49-F238E27FC236}">
                  <a16:creationId xmlns:a16="http://schemas.microsoft.com/office/drawing/2014/main" id="{828E36B9-274A-4BC4-9A9C-7236424582C6}"/>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354126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(9/12)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7199" y="1128487"/>
            <a:ext cx="6379200"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Recommendation</a:t>
            </a:r>
            <a:endParaRPr kumimoji="0" lang="en-US" sz="900" b="0" i="0" u="none" strike="noStrike" kern="1200" cap="none" spc="0" normalizeH="0" baseline="0" noProof="0" dirty="0">
              <a:ln>
                <a:noFill/>
              </a:ln>
              <a:solidFill>
                <a:srgbClr val="000000"/>
              </a:solidFill>
              <a:effectLst/>
              <a:uLnTx/>
              <a:uFillTx/>
              <a:latin typeface="EY interstate light"/>
              <a:ea typeface="+mn-ea"/>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Allocate and periodically review the sysadmin capacity within the trains, based on previous PI needs trend, to handle the product backlog in terms of evolutions and structured maintenance. Hire junior figures and set up a plan for their training</a:t>
            </a:r>
          </a:p>
          <a:p>
            <a:pPr marL="112713" indent="-112713">
              <a:lnSpc>
                <a:spcPct val="90000"/>
              </a:lnSpc>
              <a:spcBef>
                <a:spcPct val="5000"/>
              </a:spcBef>
              <a:spcAft>
                <a:spcPct val="5000"/>
              </a:spcAft>
              <a:buClr>
                <a:srgbClr val="00644F"/>
              </a:buClr>
              <a:buFont typeface="Arial" pitchFamily="34" charset="0"/>
              <a:buChar char="►"/>
              <a:defRPr/>
            </a:pPr>
            <a:endParaRPr kumimoji="0" lang="en-US" sz="1100" b="0" i="0" u="none" strike="noStrike" kern="1200" cap="none" spc="0" normalizeH="0" baseline="0" noProof="0" dirty="0">
              <a:ln>
                <a:noFill/>
              </a:ln>
              <a:solidFill>
                <a:srgbClr val="000000"/>
              </a:solidFill>
              <a:effectLst/>
              <a:uLnTx/>
              <a:uFillTx/>
              <a:latin typeface="EY interstate light"/>
              <a:ea typeface="+mn-ea"/>
              <a:cs typeface="Arial"/>
            </a:endParaRPr>
          </a:p>
          <a:p>
            <a:pPr marL="117475" marR="0" lvl="0" indent="-117475" algn="l" defTabSz="914400" rtl="0" eaLnBrk="1" fontAlgn="auto" latinLnBrk="0" hangingPunct="1">
              <a:lnSpc>
                <a:spcPct val="100000"/>
              </a:lnSpc>
              <a:spcBef>
                <a:spcPts val="0"/>
              </a:spcBef>
              <a:spcAft>
                <a:spcPts val="0"/>
              </a:spcAft>
              <a:buClr>
                <a:srgbClr val="00644F"/>
              </a:buClr>
              <a:buSzTx/>
              <a:buFont typeface="Arial"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7200" y="3405914"/>
            <a:ext cx="6379200" cy="14184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Description – Future State</a:t>
            </a:r>
            <a:br>
              <a:rPr kumimoji="0" lang="en-US" sz="900" b="1" i="0" u="none" strike="noStrike" kern="1200" cap="none" spc="0" normalizeH="0" baseline="0" noProof="0" dirty="0">
                <a:ln>
                  <a:noFill/>
                </a:ln>
                <a:solidFill>
                  <a:srgbClr val="000000"/>
                </a:solidFill>
                <a:effectLst/>
                <a:uLnTx/>
                <a:uFillTx/>
                <a:latin typeface="EY interstate light"/>
                <a:ea typeface="+mn-ea"/>
                <a:cs typeface="Arial"/>
              </a:rPr>
            </a:br>
            <a:endParaRPr kumimoji="0" lang="en-US" sz="400" b="0" i="0" u="none" strike="noStrike" kern="1200" cap="none" spc="0" normalizeH="0" baseline="0" noProof="0" dirty="0">
              <a:ln>
                <a:noFill/>
              </a:ln>
              <a:solidFill>
                <a:srgbClr val="000000"/>
              </a:solidFill>
              <a:effectLst/>
              <a:uLnTx/>
              <a:uFillTx/>
              <a:latin typeface="EY interstate light"/>
              <a:ea typeface="+mn-ea"/>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Sysadmin CoP members work within the train and handle development and maintenance activities, attending ceremonies and working to transform the product backlog into an increment</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Direct and efficient alignment between Sysadmin CoP members, development teams and Site reliability team</a:t>
            </a: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200" y="1864800"/>
            <a:ext cx="4248000" cy="2959200"/>
          </a:xfrm>
          <a:prstGeom prst="rect">
            <a:avLst/>
          </a:prstGeom>
          <a:noFill/>
          <a:ln w="9525">
            <a:solidFill>
              <a:srgbClr val="6699FF"/>
            </a:solidFill>
            <a:miter lim="800000"/>
            <a:headEnd/>
            <a:tailEnd/>
          </a:ln>
        </p:spPr>
        <p:txBody>
          <a:bodyPr anchor="t" anchorCtr="0"/>
          <a:lstStyle/>
          <a:p>
            <a:pPr marL="115888" marR="0" lvl="0" indent="-115888"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Execution Activities</a:t>
            </a:r>
          </a:p>
          <a:p>
            <a:pPr marL="112713" lvl="2" indent="-112713">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(9.1) Verify effective sysadmin CoP members capacity and identify the trade-off between train teams sysadmins and Site Reliability team (second level service desk squad)</a:t>
            </a:r>
          </a:p>
          <a:p>
            <a:pPr marL="112713" lvl="2" indent="-112713">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(9.2) Estimate sysadmin capacity needed to manage sysadmins’ tasks within trains based on previous years time-series, considering required contingency</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(9.3) Define clear responsibilities of sysadmin CoP members within train teams and make sure that they are dedicated to activities related to product backlog in terms of evolutions and structured maintenance; integrate into the RACI model the team responsibilities</a:t>
            </a:r>
          </a:p>
          <a:p>
            <a:pPr marL="112713" lvl="2" indent="-112713">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(9.4) Ensure sysadmin CoP members alignment with train teams ensuring their participation in all train ceremonies/ dedicated meetings when needed</a:t>
            </a:r>
          </a:p>
          <a:p>
            <a:pPr marL="112713" lvl="2" indent="-112713">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(9.5) Onboard senior and junior figures to cover the current vacancies and reinforce the community</a:t>
            </a:r>
          </a:p>
          <a:p>
            <a:pPr marL="112713" lvl="2" indent="-112713">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(9.6) Design a training path dedicated to junior figures to grow necessary skills (Sys-Academy) and strengthen in the mid term the sysadmin CoP</a:t>
            </a:r>
          </a:p>
          <a:p>
            <a:pPr marL="112713" lvl="2" indent="-112713">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(9.7) Create a repository and a proper communication channel with the international Site Reliability team to align on specific features when needed</a:t>
            </a:r>
          </a:p>
          <a:p>
            <a:pPr marL="112713" lvl="2" indent="-112713">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(9.8) Plan periodic meetings for a high-level knowledge transfer from train to Site Reliability team and vice versa</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(9.9) Review periodically the sysadmin capacity allocation within trains</a:t>
            </a:r>
          </a:p>
          <a:p>
            <a:pPr marL="112713" lvl="2" indent="-112713">
              <a:lnSpc>
                <a:spcPct val="90000"/>
              </a:lnSpc>
              <a:spcBef>
                <a:spcPct val="5000"/>
              </a:spcBef>
              <a:spcAft>
                <a:spcPct val="5000"/>
              </a:spcAft>
              <a:buClr>
                <a:srgbClr val="00644F"/>
              </a:buClr>
              <a:buSzPct val="75000"/>
              <a:buFont typeface="Arial" pitchFamily="34" charset="0"/>
              <a:buChar char="►"/>
              <a:tabLst/>
              <a:defRPr/>
            </a:pPr>
            <a:endParaRPr lang="en-US" sz="900" dirty="0">
              <a:solidFill>
                <a:srgbClr val="000000"/>
              </a:solidFill>
              <a:latin typeface="EY interstate light"/>
              <a:cs typeface="Arial"/>
            </a:endParaRP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7200" y="1865429"/>
            <a:ext cx="6379200" cy="14868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Description – Current State</a:t>
            </a:r>
            <a:br>
              <a:rPr kumimoji="0" lang="en-US" sz="900" b="1" i="0" u="none" strike="noStrike" kern="1200" cap="none" spc="0" normalizeH="0" baseline="0" noProof="0" dirty="0">
                <a:ln>
                  <a:noFill/>
                </a:ln>
                <a:solidFill>
                  <a:srgbClr val="000000"/>
                </a:solidFill>
                <a:effectLst/>
                <a:uLnTx/>
                <a:uFillTx/>
                <a:latin typeface="EY interstate light"/>
                <a:ea typeface="+mn-ea"/>
                <a:cs typeface="Arial"/>
              </a:rPr>
            </a:br>
            <a:endParaRPr kumimoji="0" lang="en-US" sz="400" b="0" i="0" u="none" strike="noStrike" kern="1200" cap="none" spc="0" normalizeH="0" baseline="0" noProof="0" dirty="0">
              <a:ln>
                <a:noFill/>
              </a:ln>
              <a:solidFill>
                <a:srgbClr val="000000"/>
              </a:solidFill>
              <a:effectLst/>
              <a:uLnTx/>
              <a:uFillTx/>
              <a:latin typeface="EY interstate light"/>
              <a:ea typeface="+mn-ea"/>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Sysadmin CoP is understaffed and with excessive workloads, multiple support requests towards sysadmin team, shifting their focus form the train activities and leading to frustration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International resources present a lack of technical and infrastructural knowledge going back to sysadmin team for support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alignment between sysadmin and EUIGS teams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Sysadmins are effectively outside the teams, and they struggle to receive effective prioritization from POs, a silos approach is often present</a:t>
            </a: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6347" y="4878000"/>
            <a:ext cx="3617687" cy="12960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Calibri"/>
                <a:cs typeface="Arial" pitchFamily="34" charset="0"/>
              </a:rPr>
              <a:t>Metrics and KPIs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ceremonies attended by each sysadmin/ #of ceremonies for each sysadmin</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US closed in a sprint/#of total user stories planned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Code coverage %, e.g. </a:t>
            </a:r>
            <a:r>
              <a:rPr lang="en-US" sz="800" dirty="0" err="1">
                <a:solidFill>
                  <a:srgbClr val="000000"/>
                </a:solidFill>
                <a:latin typeface="EY interstate light"/>
                <a:cs typeface="Arial"/>
              </a:rPr>
              <a:t>Jacoco</a:t>
            </a:r>
            <a:r>
              <a:rPr lang="en-US" sz="800" dirty="0">
                <a:solidFill>
                  <a:srgbClr val="000000"/>
                </a:solidFill>
                <a:latin typeface="EY interstate light"/>
                <a:cs typeface="Arial"/>
              </a:rPr>
              <a:t> reports, </a:t>
            </a:r>
            <a:r>
              <a:rPr lang="en-US" sz="800" dirty="0" err="1">
                <a:solidFill>
                  <a:srgbClr val="000000"/>
                </a:solidFill>
                <a:latin typeface="EY interstate light"/>
                <a:cs typeface="Arial"/>
              </a:rPr>
              <a:t>Sonarqube</a:t>
            </a:r>
            <a:r>
              <a:rPr lang="en-US" sz="800" dirty="0">
                <a:solidFill>
                  <a:srgbClr val="000000"/>
                </a:solidFill>
                <a:latin typeface="EY interstate light"/>
                <a:cs typeface="Arial"/>
              </a:rPr>
              <a:t> reports, </a:t>
            </a:r>
            <a:r>
              <a:rPr lang="en-US" sz="800" dirty="0" err="1">
                <a:solidFill>
                  <a:srgbClr val="000000"/>
                </a:solidFill>
                <a:latin typeface="EY interstate light"/>
                <a:cs typeface="Arial"/>
              </a:rPr>
              <a:t>Twistlock</a:t>
            </a:r>
            <a:r>
              <a:rPr lang="en-US" sz="800" dirty="0">
                <a:solidFill>
                  <a:srgbClr val="000000"/>
                </a:solidFill>
                <a:latin typeface="EY interstate light"/>
                <a:cs typeface="Arial"/>
              </a:rPr>
              <a:t> reports, </a:t>
            </a:r>
            <a:r>
              <a:rPr lang="en-US" sz="800" dirty="0" err="1">
                <a:solidFill>
                  <a:srgbClr val="000000"/>
                </a:solidFill>
                <a:latin typeface="EY interstate light"/>
                <a:cs typeface="Arial"/>
              </a:rPr>
              <a:t>Sonatype</a:t>
            </a:r>
            <a:r>
              <a:rPr lang="en-US" sz="800" dirty="0">
                <a:solidFill>
                  <a:srgbClr val="000000"/>
                </a:solidFill>
                <a:latin typeface="EY interstate light"/>
                <a:cs typeface="Arial"/>
              </a:rPr>
              <a:t> reports etc.</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Velocity rate =  accepted USP vs total USP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Test cases pass rate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#of defects / #of US developed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#of critical defects / #of releases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days to close a bug  </a:t>
            </a:r>
          </a:p>
          <a:p>
            <a:pPr marL="112713" marR="0" lvl="0" indent="-112713" algn="l" defTabSz="914400" rtl="0" eaLnBrk="1" fontAlgn="auto" latinLnBrk="0" hangingPunct="1">
              <a:lnSpc>
                <a:spcPct val="90000"/>
              </a:lnSpc>
              <a:spcBef>
                <a:spcPct val="5000"/>
              </a:spcBef>
              <a:spcAft>
                <a:spcPct val="5000"/>
              </a:spcAft>
              <a:buClr>
                <a:srgbClr val="00644F"/>
              </a:buClr>
              <a:buSzTx/>
              <a:buFont typeface="Arial"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1200" y="4878000"/>
            <a:ext cx="3276000" cy="12960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lumMod val="95000"/>
                    <a:lumOff val="5000"/>
                  </a:srgbClr>
                </a:solidFill>
                <a:effectLst/>
                <a:uLnTx/>
                <a:uFillTx/>
                <a:latin typeface="EY interstate light"/>
                <a:ea typeface="Calibri"/>
                <a:cs typeface="Arial" pitchFamily="34" charset="0"/>
              </a:rPr>
              <a:t>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Jira</a:t>
            </a:r>
            <a:endParaRPr lang="it-IT" sz="8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Confluence</a:t>
            </a:r>
            <a:endParaRPr lang="it-IT" sz="8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a:solidFill>
                  <a:srgbClr val="000000"/>
                </a:solidFill>
                <a:latin typeface="EY interstate light"/>
                <a:cs typeface="Arial"/>
              </a:rPr>
              <a:t>Jenkins/GitHub</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SonarQube</a:t>
            </a:r>
            <a:endParaRPr lang="it-IT" sz="800" dirty="0">
              <a:solidFill>
                <a:srgbClr val="000000"/>
              </a:solidFill>
              <a:latin typeface="EY interstate light"/>
              <a:cs typeface="Arial"/>
            </a:endParaRPr>
          </a:p>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1000" b="1" i="0" u="none" strike="noStrike" kern="1200" cap="none" spc="0" normalizeH="0" baseline="0" noProof="0" dirty="0">
              <a:ln>
                <a:noFill/>
              </a:ln>
              <a:solidFill>
                <a:srgbClr val="000000">
                  <a:lumMod val="95000"/>
                  <a:lumOff val="5000"/>
                </a:srgbClr>
              </a:solidFill>
              <a:effectLst/>
              <a:uLnTx/>
              <a:uFillTx/>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6800" y="4878000"/>
            <a:ext cx="3690000" cy="1296000"/>
          </a:xfrm>
          <a:prstGeom prst="rect">
            <a:avLst/>
          </a:prstGeom>
          <a:noFill/>
          <a:ln w="9525">
            <a:solidFill>
              <a:srgbClr val="6699FF"/>
            </a:solidFill>
            <a:miter lim="800000"/>
            <a:headEnd/>
            <a:tailEnd/>
          </a:ln>
        </p:spPr>
        <p:txBody>
          <a:bodyPr/>
          <a:lstStyle/>
          <a:p>
            <a:pPr marL="115888" marR="0" lvl="0" indent="-115888"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Key Assumptions / Considerations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Effort to redefine (and continuously monitor and update) roles and ownerships is needed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Review skills and competencies in order not to create bottlenecks and fully support the whole train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err="1">
                <a:solidFill>
                  <a:srgbClr val="000000"/>
                </a:solidFill>
                <a:latin typeface="EY interstate light"/>
                <a:cs typeface="Arial"/>
              </a:rPr>
              <a:t>SAFe</a:t>
            </a:r>
            <a:r>
              <a:rPr lang="en-US" sz="900" dirty="0">
                <a:solidFill>
                  <a:srgbClr val="000000"/>
                </a:solidFill>
                <a:latin typeface="EY interstate light"/>
                <a:cs typeface="Arial"/>
              </a:rPr>
              <a:t> principles and Agile framework must be in place and followed by sysadmin team</a:t>
            </a:r>
          </a:p>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900" b="1"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74" name="Text Box 5">
            <a:extLst>
              <a:ext uri="{FF2B5EF4-FFF2-40B4-BE49-F238E27FC236}">
                <a16:creationId xmlns:a16="http://schemas.microsoft.com/office/drawing/2014/main" id="{BD54F581-3F44-4D1F-A4F8-6EAA8D6CD268}"/>
              </a:ext>
            </a:extLst>
          </p:cNvPr>
          <p:cNvSpPr txBox="1">
            <a:spLocks noChangeArrowheads="1"/>
          </p:cNvSpPr>
          <p:nvPr/>
        </p:nvSpPr>
        <p:spPr bwMode="auto">
          <a:xfrm>
            <a:off x="11087287" y="1128485"/>
            <a:ext cx="1045012" cy="5048795"/>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900" b="1" i="0" u="none" strike="noStrike" kern="1200" cap="none" spc="0" normalizeH="0" baseline="0" noProof="0" dirty="0">
              <a:ln>
                <a:noFill/>
              </a:ln>
              <a:solidFill>
                <a:srgbClr val="000000"/>
              </a:solidFill>
              <a:effectLst/>
              <a:uLnTx/>
              <a:uFillTx/>
              <a:latin typeface="EY interstate light"/>
              <a:ea typeface="+mn-ea"/>
              <a:cs typeface="Arial"/>
            </a:endParaRPr>
          </a:p>
        </p:txBody>
      </p:sp>
      <p:grpSp>
        <p:nvGrpSpPr>
          <p:cNvPr id="50" name="Group 49">
            <a:extLst>
              <a:ext uri="{FF2B5EF4-FFF2-40B4-BE49-F238E27FC236}">
                <a16:creationId xmlns:a16="http://schemas.microsoft.com/office/drawing/2014/main" id="{21059C0E-2F3C-4C1A-9437-65F36DD0265D}"/>
              </a:ext>
            </a:extLst>
          </p:cNvPr>
          <p:cNvGrpSpPr/>
          <p:nvPr/>
        </p:nvGrpSpPr>
        <p:grpSpPr>
          <a:xfrm rot="5400000">
            <a:off x="9787285" y="3462972"/>
            <a:ext cx="4126820" cy="900002"/>
            <a:chOff x="7853385" y="951574"/>
            <a:chExt cx="4126820" cy="900002"/>
          </a:xfrm>
        </p:grpSpPr>
        <p:sp>
          <p:nvSpPr>
            <p:cNvPr id="51" name="Rectangle 3">
              <a:extLst>
                <a:ext uri="{FF2B5EF4-FFF2-40B4-BE49-F238E27FC236}">
                  <a16:creationId xmlns:a16="http://schemas.microsoft.com/office/drawing/2014/main" id="{9B3CA921-5E17-4DF6-8004-4ABC46994790}"/>
                </a:ext>
              </a:extLst>
            </p:cNvPr>
            <p:cNvSpPr>
              <a:spLocks noChangeArrowheads="1"/>
            </p:cNvSpPr>
            <p:nvPr/>
          </p:nvSpPr>
          <p:spPr bwMode="auto">
            <a:xfrm rot="16200000">
              <a:off x="7587740" y="1253672"/>
              <a:ext cx="863549" cy="332260"/>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Needs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identification &amp;prioritization</a:t>
              </a:r>
            </a:p>
          </p:txBody>
        </p:sp>
        <p:sp>
          <p:nvSpPr>
            <p:cNvPr id="52" name="Rectangle 3">
              <a:extLst>
                <a:ext uri="{FF2B5EF4-FFF2-40B4-BE49-F238E27FC236}">
                  <a16:creationId xmlns:a16="http://schemas.microsoft.com/office/drawing/2014/main" id="{261D8EC3-39AA-47CF-AD5F-FA35509E4EED}"/>
                </a:ext>
              </a:extLst>
            </p:cNvPr>
            <p:cNvSpPr>
              <a:spLocks noChangeArrowheads="1"/>
            </p:cNvSpPr>
            <p:nvPr/>
          </p:nvSpPr>
          <p:spPr bwMode="auto">
            <a:xfrm rot="16200000">
              <a:off x="7992711" y="1244972"/>
              <a:ext cx="900001" cy="313207"/>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Requirement collection &amp;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func analysis</a:t>
              </a:r>
            </a:p>
          </p:txBody>
        </p:sp>
        <p:sp>
          <p:nvSpPr>
            <p:cNvPr id="53" name="Rectangle 3">
              <a:extLst>
                <a:ext uri="{FF2B5EF4-FFF2-40B4-BE49-F238E27FC236}">
                  <a16:creationId xmlns:a16="http://schemas.microsoft.com/office/drawing/2014/main" id="{6C0A4980-988E-4BBC-8553-EC131E235EE3}"/>
                </a:ext>
              </a:extLst>
            </p:cNvPr>
            <p:cNvSpPr>
              <a:spLocks noChangeArrowheads="1"/>
            </p:cNvSpPr>
            <p:nvPr/>
          </p:nvSpPr>
          <p:spPr bwMode="auto">
            <a:xfrm rot="16200000">
              <a:off x="8408448" y="1252332"/>
              <a:ext cx="900001" cy="298487"/>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Test plan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definition</a:t>
              </a:r>
            </a:p>
          </p:txBody>
        </p:sp>
        <p:sp>
          <p:nvSpPr>
            <p:cNvPr id="54" name="Rectangle 3">
              <a:extLst>
                <a:ext uri="{FF2B5EF4-FFF2-40B4-BE49-F238E27FC236}">
                  <a16:creationId xmlns:a16="http://schemas.microsoft.com/office/drawing/2014/main" id="{B2CC735F-F7E9-4CC2-BF9C-A3BD737C5C2C}"/>
                </a:ext>
              </a:extLst>
            </p:cNvPr>
            <p:cNvSpPr>
              <a:spLocks noChangeArrowheads="1"/>
            </p:cNvSpPr>
            <p:nvPr/>
          </p:nvSpPr>
          <p:spPr bwMode="auto">
            <a:xfrm rot="16200000">
              <a:off x="8851724" y="1236293"/>
              <a:ext cx="899999" cy="330568"/>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Architectural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design</a:t>
              </a:r>
            </a:p>
          </p:txBody>
        </p:sp>
        <p:sp>
          <p:nvSpPr>
            <p:cNvPr id="55" name="Rectangle 3">
              <a:extLst>
                <a:ext uri="{FF2B5EF4-FFF2-40B4-BE49-F238E27FC236}">
                  <a16:creationId xmlns:a16="http://schemas.microsoft.com/office/drawing/2014/main" id="{FADD5832-6989-4EC8-8B6E-CC4E5508A35F}"/>
                </a:ext>
              </a:extLst>
            </p:cNvPr>
            <p:cNvSpPr>
              <a:spLocks noChangeArrowheads="1"/>
            </p:cNvSpPr>
            <p:nvPr/>
          </p:nvSpPr>
          <p:spPr bwMode="auto">
            <a:xfrm rot="16200000">
              <a:off x="9294912" y="1224130"/>
              <a:ext cx="900001" cy="354891"/>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Tech. analysis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&amp; Software dev</a:t>
              </a:r>
            </a:p>
          </p:txBody>
        </p:sp>
        <p:sp>
          <p:nvSpPr>
            <p:cNvPr id="56" name="Rectangle 3">
              <a:extLst>
                <a:ext uri="{FF2B5EF4-FFF2-40B4-BE49-F238E27FC236}">
                  <a16:creationId xmlns:a16="http://schemas.microsoft.com/office/drawing/2014/main" id="{FDCE4497-8F31-45C2-938A-6FF54B12181A}"/>
                </a:ext>
              </a:extLst>
            </p:cNvPr>
            <p:cNvSpPr>
              <a:spLocks noChangeArrowheads="1"/>
            </p:cNvSpPr>
            <p:nvPr/>
          </p:nvSpPr>
          <p:spPr bwMode="auto">
            <a:xfrm rot="16200000">
              <a:off x="9712557" y="1224130"/>
              <a:ext cx="900001" cy="354890"/>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Team env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testing &amp;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Integ testing</a:t>
              </a:r>
              <a:endParaRPr kumimoji="0" lang="en-GB" sz="700" b="1"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57" name="Rectangle 3">
              <a:extLst>
                <a:ext uri="{FF2B5EF4-FFF2-40B4-BE49-F238E27FC236}">
                  <a16:creationId xmlns:a16="http://schemas.microsoft.com/office/drawing/2014/main" id="{589DBE0F-7A9A-4425-ADAE-A24206C25C7C}"/>
                </a:ext>
              </a:extLst>
            </p:cNvPr>
            <p:cNvSpPr>
              <a:spLocks noChangeArrowheads="1"/>
            </p:cNvSpPr>
            <p:nvPr/>
          </p:nvSpPr>
          <p:spPr bwMode="auto">
            <a:xfrm rot="16200000">
              <a:off x="10131143" y="1260898"/>
              <a:ext cx="900001" cy="281355"/>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Pre-delivery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testing</a:t>
              </a:r>
            </a:p>
          </p:txBody>
        </p:sp>
        <p:sp>
          <p:nvSpPr>
            <p:cNvPr id="58" name="Rectangle 3">
              <a:extLst>
                <a:ext uri="{FF2B5EF4-FFF2-40B4-BE49-F238E27FC236}">
                  <a16:creationId xmlns:a16="http://schemas.microsoft.com/office/drawing/2014/main" id="{32FCEA75-9E04-4735-8E7D-1C2D94FF4CF9}"/>
                </a:ext>
              </a:extLst>
            </p:cNvPr>
            <p:cNvSpPr>
              <a:spLocks noChangeArrowheads="1"/>
            </p:cNvSpPr>
            <p:nvPr/>
          </p:nvSpPr>
          <p:spPr bwMode="auto">
            <a:xfrm rot="16200000">
              <a:off x="10576193" y="1214169"/>
              <a:ext cx="900002" cy="374811"/>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Prod release &amp; post Release</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 monitoring</a:t>
              </a:r>
            </a:p>
          </p:txBody>
        </p:sp>
        <p:sp>
          <p:nvSpPr>
            <p:cNvPr id="59" name="Rectangle 3">
              <a:extLst>
                <a:ext uri="{FF2B5EF4-FFF2-40B4-BE49-F238E27FC236}">
                  <a16:creationId xmlns:a16="http://schemas.microsoft.com/office/drawing/2014/main" id="{468BB6BF-9553-4187-9246-F44D9ADDE1E9}"/>
                </a:ext>
              </a:extLst>
            </p:cNvPr>
            <p:cNvSpPr>
              <a:spLocks noChangeArrowheads="1"/>
            </p:cNvSpPr>
            <p:nvPr/>
          </p:nvSpPr>
          <p:spPr bwMode="auto">
            <a:xfrm rot="16200000">
              <a:off x="10938750" y="1260898"/>
              <a:ext cx="900001" cy="281355"/>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ROI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Evaluation</a:t>
              </a:r>
            </a:p>
          </p:txBody>
        </p:sp>
        <p:sp>
          <p:nvSpPr>
            <p:cNvPr id="60" name="Rectangle 3">
              <a:extLst>
                <a:ext uri="{FF2B5EF4-FFF2-40B4-BE49-F238E27FC236}">
                  <a16:creationId xmlns:a16="http://schemas.microsoft.com/office/drawing/2014/main" id="{C14608C5-1948-4DBA-AEBF-5E466AE01F94}"/>
                </a:ext>
              </a:extLst>
            </p:cNvPr>
            <p:cNvSpPr>
              <a:spLocks noChangeArrowheads="1"/>
            </p:cNvSpPr>
            <p:nvPr/>
          </p:nvSpPr>
          <p:spPr bwMode="auto">
            <a:xfrm rot="16200000">
              <a:off x="11389527" y="1260899"/>
              <a:ext cx="899999" cy="281356"/>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Defects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monitoring</a:t>
              </a:r>
            </a:p>
          </p:txBody>
        </p:sp>
      </p:grpSp>
      <p:sp>
        <p:nvSpPr>
          <p:cNvPr id="62" name="Rectangle 61">
            <a:extLst>
              <a:ext uri="{FF2B5EF4-FFF2-40B4-BE49-F238E27FC236}">
                <a16:creationId xmlns:a16="http://schemas.microsoft.com/office/drawing/2014/main" id="{14787511-7A02-4D22-AB3F-BC046B691ADC}"/>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63" name="Rectangle 62">
            <a:extLst>
              <a:ext uri="{FF2B5EF4-FFF2-40B4-BE49-F238E27FC236}">
                <a16:creationId xmlns:a16="http://schemas.microsoft.com/office/drawing/2014/main" id="{E4E20E3D-CA12-46FD-8B3E-531F74B03F58}"/>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EY interstate light"/>
              <a:ea typeface="+mn-ea"/>
              <a:cs typeface="Arial" charset="0"/>
            </a:endParaRPr>
          </a:p>
        </p:txBody>
      </p:sp>
      <p:sp>
        <p:nvSpPr>
          <p:cNvPr id="64" name="Rectangle 63">
            <a:extLst>
              <a:ext uri="{FF2B5EF4-FFF2-40B4-BE49-F238E27FC236}">
                <a16:creationId xmlns:a16="http://schemas.microsoft.com/office/drawing/2014/main" id="{31FE96E8-F377-4D42-8260-8791034B86A0}"/>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65" name="Rectangle 64">
            <a:extLst>
              <a:ext uri="{FF2B5EF4-FFF2-40B4-BE49-F238E27FC236}">
                <a16:creationId xmlns:a16="http://schemas.microsoft.com/office/drawing/2014/main" id="{ACF689F4-BBA1-40B9-9BE4-2481FA81478D}"/>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66" name="Rectangle 65">
            <a:extLst>
              <a:ext uri="{FF2B5EF4-FFF2-40B4-BE49-F238E27FC236}">
                <a16:creationId xmlns:a16="http://schemas.microsoft.com/office/drawing/2014/main" id="{240BEB67-7805-4825-9D8A-8D7DD9DAC497}"/>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67" name="Rectangle 66">
            <a:extLst>
              <a:ext uri="{FF2B5EF4-FFF2-40B4-BE49-F238E27FC236}">
                <a16:creationId xmlns:a16="http://schemas.microsoft.com/office/drawing/2014/main" id="{B60907B4-73B3-4281-A8C8-E36019E03D61}"/>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68" name="Rectangle 67">
            <a:extLst>
              <a:ext uri="{FF2B5EF4-FFF2-40B4-BE49-F238E27FC236}">
                <a16:creationId xmlns:a16="http://schemas.microsoft.com/office/drawing/2014/main" id="{0226629C-9D12-44B4-B716-4CDD9FBC0E29}"/>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69" name="Rectangle 68">
            <a:extLst>
              <a:ext uri="{FF2B5EF4-FFF2-40B4-BE49-F238E27FC236}">
                <a16:creationId xmlns:a16="http://schemas.microsoft.com/office/drawing/2014/main" id="{368EDFDC-EA03-4976-BF88-B25AC7926C50}"/>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70" name="Rectangle 69">
            <a:extLst>
              <a:ext uri="{FF2B5EF4-FFF2-40B4-BE49-F238E27FC236}">
                <a16:creationId xmlns:a16="http://schemas.microsoft.com/office/drawing/2014/main" id="{90406383-FB71-4979-8243-0D6D140F3520}"/>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71" name="Rectangle 70">
            <a:extLst>
              <a:ext uri="{FF2B5EF4-FFF2-40B4-BE49-F238E27FC236}">
                <a16:creationId xmlns:a16="http://schemas.microsoft.com/office/drawing/2014/main" id="{4A2274C6-6D35-48B4-B46E-AF8CF4765338}"/>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73" name="TextBox 72">
            <a:extLst>
              <a:ext uri="{FF2B5EF4-FFF2-40B4-BE49-F238E27FC236}">
                <a16:creationId xmlns:a16="http://schemas.microsoft.com/office/drawing/2014/main" id="{71EE0E6E-AD1B-4C4E-89F8-06DD47F5618C}"/>
              </a:ext>
            </a:extLst>
          </p:cNvPr>
          <p:cNvSpPr txBox="1"/>
          <p:nvPr/>
        </p:nvSpPr>
        <p:spPr>
          <a:xfrm>
            <a:off x="11055920" y="1276552"/>
            <a:ext cx="1151758" cy="383182"/>
          </a:xfrm>
          <a:prstGeom prst="rect">
            <a:avLst/>
          </a:prstGeom>
          <a:noFill/>
        </p:spPr>
        <p:txBody>
          <a:bodyPr wrap="square">
            <a:spAutoFit/>
          </a:bodyPr>
          <a:lstStyle/>
          <a:p>
            <a:pPr marL="115888" marR="0" lvl="0" indent="-115888" algn="ctr"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Value chain steps</a:t>
            </a:r>
          </a:p>
          <a:p>
            <a:pPr marL="115888" marR="0" lvl="0" indent="-115888" algn="ctr"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impacted</a:t>
            </a:r>
            <a:endParaRPr kumimoji="0" lang="en-US" sz="900" b="0"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85" name="Text Box 9">
            <a:extLst>
              <a:ext uri="{FF2B5EF4-FFF2-40B4-BE49-F238E27FC236}">
                <a16:creationId xmlns:a16="http://schemas.microsoft.com/office/drawing/2014/main" id="{9362E33A-58E6-4CB8-B208-B75876D8F70B}"/>
              </a:ext>
            </a:extLst>
          </p:cNvPr>
          <p:cNvSpPr txBox="1">
            <a:spLocks noChangeArrowheads="1"/>
          </p:cNvSpPr>
          <p:nvPr/>
        </p:nvSpPr>
        <p:spPr bwMode="auto">
          <a:xfrm>
            <a:off x="6775067" y="1128487"/>
            <a:ext cx="1463494" cy="683257"/>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sp>
        <p:nvSpPr>
          <p:cNvPr id="87" name="Text Box 11">
            <a:extLst>
              <a:ext uri="{FF2B5EF4-FFF2-40B4-BE49-F238E27FC236}">
                <a16:creationId xmlns:a16="http://schemas.microsoft.com/office/drawing/2014/main" id="{FD0DBBB3-6049-414A-9E7E-1857B0F2D672}"/>
              </a:ext>
            </a:extLst>
          </p:cNvPr>
          <p:cNvSpPr txBox="1">
            <a:spLocks noChangeArrowheads="1"/>
          </p:cNvSpPr>
          <p:nvPr/>
        </p:nvSpPr>
        <p:spPr bwMode="auto">
          <a:xfrm>
            <a:off x="8287200" y="1128486"/>
            <a:ext cx="2736000" cy="683257"/>
          </a:xfrm>
          <a:prstGeom prst="rect">
            <a:avLst/>
          </a:prstGeom>
          <a:gradFill flip="none" rotWithShape="1">
            <a:gsLst>
              <a:gs pos="51000">
                <a:schemeClr val="accent2"/>
              </a:gs>
              <a:gs pos="50000">
                <a:srgbClr val="00B050"/>
              </a:gs>
            </a:gsLst>
            <a:lin ang="2700000" scaled="1"/>
            <a:tileRect/>
          </a:gra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dirty="0">
                <a:solidFill>
                  <a:schemeClr val="bg1"/>
                </a:solidFill>
                <a:latin typeface="EY interstate light"/>
                <a:cs typeface="Arial"/>
              </a:rPr>
              <a:t>Transparency of the process</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&amp; </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Predictable results in terms of time, costs, and deliverables</a:t>
            </a:r>
          </a:p>
        </p:txBody>
      </p:sp>
      <p:pic>
        <p:nvPicPr>
          <p:cNvPr id="88" name="Picture 87">
            <a:extLst>
              <a:ext uri="{FF2B5EF4-FFF2-40B4-BE49-F238E27FC236}">
                <a16:creationId xmlns:a16="http://schemas.microsoft.com/office/drawing/2014/main" id="{ABD31551-6335-4F3D-8F96-9B0FF599131E}"/>
              </a:ext>
            </a:extLst>
          </p:cNvPr>
          <p:cNvPicPr>
            <a:picLocks noChangeAspect="1"/>
          </p:cNvPicPr>
          <p:nvPr/>
        </p:nvPicPr>
        <p:blipFill>
          <a:blip r:embed="rId2"/>
          <a:stretch>
            <a:fillRect/>
          </a:stretch>
        </p:blipFill>
        <p:spPr>
          <a:xfrm>
            <a:off x="6800400" y="1141200"/>
            <a:ext cx="1427400" cy="658800"/>
          </a:xfrm>
          <a:prstGeom prst="rect">
            <a:avLst/>
          </a:prstGeom>
        </p:spPr>
      </p:pic>
      <p:grpSp>
        <p:nvGrpSpPr>
          <p:cNvPr id="48" name="Group 47">
            <a:extLst>
              <a:ext uri="{FF2B5EF4-FFF2-40B4-BE49-F238E27FC236}">
                <a16:creationId xmlns:a16="http://schemas.microsoft.com/office/drawing/2014/main" id="{538B2E9E-077C-4451-BB6C-658C03589968}"/>
              </a:ext>
            </a:extLst>
          </p:cNvPr>
          <p:cNvGrpSpPr/>
          <p:nvPr/>
        </p:nvGrpSpPr>
        <p:grpSpPr>
          <a:xfrm>
            <a:off x="7993316" y="243327"/>
            <a:ext cx="3407375" cy="485580"/>
            <a:chOff x="7993316" y="243327"/>
            <a:chExt cx="3407375" cy="485580"/>
          </a:xfrm>
        </p:grpSpPr>
        <p:sp>
          <p:nvSpPr>
            <p:cNvPr id="49" name="Rectangle: Rounded Corners 48">
              <a:extLst>
                <a:ext uri="{FF2B5EF4-FFF2-40B4-BE49-F238E27FC236}">
                  <a16:creationId xmlns:a16="http://schemas.microsoft.com/office/drawing/2014/main" id="{B0BDD1AF-D8F0-4E2B-B72B-80006D471E41}"/>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61" name="Rectangle: Rounded Corners 60">
              <a:extLst>
                <a:ext uri="{FF2B5EF4-FFF2-40B4-BE49-F238E27FC236}">
                  <a16:creationId xmlns:a16="http://schemas.microsoft.com/office/drawing/2014/main" id="{64D49A63-4900-4177-91C0-5CDBB4E9C3D9}"/>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86" name="Google Shape;309;p5">
              <a:extLst>
                <a:ext uri="{FF2B5EF4-FFF2-40B4-BE49-F238E27FC236}">
                  <a16:creationId xmlns:a16="http://schemas.microsoft.com/office/drawing/2014/main" id="{0EAB0DDB-C6C9-4D97-86BE-A5D340C23D7B}"/>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89" name="Google Shape;309;p5">
              <a:extLst>
                <a:ext uri="{FF2B5EF4-FFF2-40B4-BE49-F238E27FC236}">
                  <a16:creationId xmlns:a16="http://schemas.microsoft.com/office/drawing/2014/main" id="{BEE68552-82DC-496E-A42D-4F6886BEF3FF}"/>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0" name="Google Shape;309;p5">
              <a:extLst>
                <a:ext uri="{FF2B5EF4-FFF2-40B4-BE49-F238E27FC236}">
                  <a16:creationId xmlns:a16="http://schemas.microsoft.com/office/drawing/2014/main" id="{B0C6654B-7395-4E33-8FAD-AEC4D75681A7}"/>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1" name="Google Shape;309;p5">
              <a:extLst>
                <a:ext uri="{FF2B5EF4-FFF2-40B4-BE49-F238E27FC236}">
                  <a16:creationId xmlns:a16="http://schemas.microsoft.com/office/drawing/2014/main" id="{1F639984-A410-4031-B5EA-C3A8E740FFB1}"/>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2" name="Rectangle 91">
              <a:extLst>
                <a:ext uri="{FF2B5EF4-FFF2-40B4-BE49-F238E27FC236}">
                  <a16:creationId xmlns:a16="http://schemas.microsoft.com/office/drawing/2014/main" id="{EE40EC33-A392-4E95-A210-7D7524C21D7B}"/>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93" name="Rectangle 92">
              <a:extLst>
                <a:ext uri="{FF2B5EF4-FFF2-40B4-BE49-F238E27FC236}">
                  <a16:creationId xmlns:a16="http://schemas.microsoft.com/office/drawing/2014/main" id="{EE987988-763C-42DF-BC74-E31723DC0164}"/>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94" name="Rectangle 93">
              <a:extLst>
                <a:ext uri="{FF2B5EF4-FFF2-40B4-BE49-F238E27FC236}">
                  <a16:creationId xmlns:a16="http://schemas.microsoft.com/office/drawing/2014/main" id="{84423B33-057A-4C74-A49E-2BDA0019E455}"/>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95" name="Rectangle 94">
              <a:extLst>
                <a:ext uri="{FF2B5EF4-FFF2-40B4-BE49-F238E27FC236}">
                  <a16:creationId xmlns:a16="http://schemas.microsoft.com/office/drawing/2014/main" id="{18B79EED-D6AD-4DAF-B8B0-BD4094037E18}"/>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96" name="Rectangle: Rounded Corners 95">
              <a:extLst>
                <a:ext uri="{FF2B5EF4-FFF2-40B4-BE49-F238E27FC236}">
                  <a16:creationId xmlns:a16="http://schemas.microsoft.com/office/drawing/2014/main" id="{4CEB810B-0BB6-4281-BE54-5534ECD7DCBB}"/>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2964027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(10/12)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7199" y="1128487"/>
            <a:ext cx="6379200"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Recommendation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Restructure the Site Reliability cross country squad in terms of cross-functional skills and capacity. Redesign the Site Reliability Team processes and ownership to improve activities’ and alert monitoring, infrastructure stability &amp; incorporate EUIGS transferred activities</a:t>
            </a: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7200" y="3405914"/>
            <a:ext cx="6379200" cy="14184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Description – Future State</a:t>
            </a:r>
            <a:br>
              <a:rPr kumimoji="0" lang="en-US" sz="900" b="1" i="0" u="none" strike="noStrike" kern="1200" cap="none" spc="0" normalizeH="0" baseline="0" noProof="0" dirty="0">
                <a:ln>
                  <a:noFill/>
                </a:ln>
                <a:solidFill>
                  <a:srgbClr val="000000"/>
                </a:solidFill>
                <a:effectLst/>
                <a:uLnTx/>
                <a:uFillTx/>
                <a:latin typeface="EY interstate light"/>
                <a:ea typeface="+mn-ea"/>
                <a:cs typeface="Arial"/>
              </a:rPr>
            </a:br>
            <a:endParaRPr kumimoji="0" lang="en-US" sz="400" b="0" i="0" u="none" strike="noStrike" kern="1200" cap="none" spc="0" normalizeH="0" baseline="0" noProof="0" dirty="0">
              <a:ln>
                <a:noFill/>
              </a:ln>
              <a:solidFill>
                <a:srgbClr val="000000"/>
              </a:solidFill>
              <a:effectLst/>
              <a:uLnTx/>
              <a:uFillTx/>
              <a:latin typeface="EY interstate light"/>
              <a:ea typeface="+mn-ea"/>
              <a:cs typeface="Arial"/>
            </a:endParaRP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Capacity of sysadmin is allocated efficiently, knowledge and capabilities are internalized and effectively used within the organization</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Reviewed Site Reliability lessens part of the “stress” on the Italian team by reviewing the roles and creating a clear and shared process; alignment between Italian team and EUIGS improved reducing frictions between both sides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Lessened post-released production environment inefficiencies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Direct and efficient alignment between development teams and Site reliability team takes place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Clear metrics are created and utilized to evaluate the performances of Site Reliability team, reporting is carried out to easily document the current state of the Site Reliability cross country</a:t>
            </a: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200" y="1864800"/>
            <a:ext cx="4248000" cy="2959200"/>
          </a:xfrm>
          <a:prstGeom prst="rect">
            <a:avLst/>
          </a:prstGeom>
          <a:noFill/>
          <a:ln w="9525">
            <a:solidFill>
              <a:srgbClr val="6699FF"/>
            </a:solidFill>
            <a:miter lim="800000"/>
            <a:headEnd/>
            <a:tailEnd/>
          </a:ln>
        </p:spPr>
        <p:txBody>
          <a:bodyPr anchor="t" anchorCtr="0"/>
          <a:lstStyle/>
          <a:p>
            <a:pPr marL="115888" marR="0" lvl="0" indent="-115888"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Execution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(10.1) Split Sysadmin CoP member between trains and Site Reliability Team so that they can both effectively work on product backlog (evolution and maintenance) and manage disruption, hardening and patching cross-activities and other vulnerabilities in production, including EUGIS transferred activities</a:t>
            </a:r>
          </a:p>
          <a:p>
            <a:pPr marL="112713" marR="0" lvl="2" indent="-112713" fontAlgn="auto">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(10.2) Review and reconstruct Site Reliability cross country team in terms of both capacity  and cross-functional skills, review the skill gaps and identify actions to be carried out</a:t>
            </a:r>
          </a:p>
          <a:p>
            <a:pPr marL="112713" marR="0" lvl="2" indent="-112713" fontAlgn="auto">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(10.3) Onboard ad </a:t>
            </a:r>
            <a:r>
              <a:rPr lang="en-US" sz="900">
                <a:solidFill>
                  <a:srgbClr val="000000"/>
                </a:solidFill>
                <a:latin typeface="EY interstate light"/>
                <a:cs typeface="Arial"/>
              </a:rPr>
              <a:t>hoc</a:t>
            </a:r>
            <a:r>
              <a:rPr lang="en-US" sz="900" dirty="0">
                <a:solidFill>
                  <a:srgbClr val="000000"/>
                </a:solidFill>
                <a:latin typeface="EY interstate light"/>
                <a:cs typeface="Arial"/>
              </a:rPr>
              <a:t> figures to cover current vacancies and reinforce the community</a:t>
            </a:r>
          </a:p>
          <a:p>
            <a:pPr marL="112713" marR="0" lvl="2" indent="-112713" fontAlgn="auto">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(10.4) Design a training path dedicated to junior figures to grow necessary skills (Sys-Academy) and strengthen in the mid term the sysadmin CoP</a:t>
            </a:r>
          </a:p>
          <a:p>
            <a:pPr marL="112713" marR="0" lvl="2" indent="-112713" fontAlgn="auto">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(10.5) Formalize the list of activities to be carried out by the Site Reliability team (e.g. incident management, monitoring, VSL management, urgent vulnerabilities, cross-train infrastructural maintenance, etc.) and clearly define ownerships, integrating it in the RACI matrix</a:t>
            </a:r>
          </a:p>
          <a:p>
            <a:pPr marL="112713" lvl="2" indent="-112713">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(10.6) Establish clear metrics and processes; formalize reporting procedures to document the current state of Site Reliability cross country</a:t>
            </a:r>
          </a:p>
          <a:p>
            <a:pPr marL="112713" lvl="2" indent="-112713">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(10.7) Plan periodic meetings for a high-level knowledge transfer from train to Site Reliability team and vice versa</a:t>
            </a: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7200" y="1865429"/>
            <a:ext cx="6379200" cy="14868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Description – Current State</a:t>
            </a:r>
            <a:br>
              <a:rPr kumimoji="0" lang="en-US" sz="900" b="1" i="0" u="none" strike="noStrike" kern="1200" cap="none" spc="0" normalizeH="0" baseline="0" noProof="0" dirty="0">
                <a:ln>
                  <a:noFill/>
                </a:ln>
                <a:solidFill>
                  <a:srgbClr val="000000"/>
                </a:solidFill>
                <a:effectLst/>
                <a:uLnTx/>
                <a:uFillTx/>
                <a:latin typeface="EY interstate light"/>
                <a:ea typeface="+mn-ea"/>
                <a:cs typeface="Arial"/>
              </a:rPr>
            </a:br>
            <a:endParaRPr kumimoji="0" lang="en-US" sz="400" b="0" i="0" u="none" strike="noStrike" kern="1200" cap="none" spc="0" normalizeH="0" baseline="0" noProof="0" dirty="0">
              <a:ln>
                <a:noFill/>
              </a:ln>
              <a:solidFill>
                <a:srgbClr val="000000"/>
              </a:solidFill>
              <a:effectLst/>
              <a:uLnTx/>
              <a:uFillTx/>
              <a:latin typeface="EY interstate light"/>
              <a:ea typeface="+mn-ea"/>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sysadmin capacity allocated to production release and monitoring activities (infrastructure and environment status, alert monitoring and management)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ownership on the post release monitoring activities (e.g. a product owner for post-release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clear acceptance criteria on how to monitor a certain feature in production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alignment between sysadmin and EUIGS teams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metrics for post-release and production environment inefficiencies monitoring</a:t>
            </a:r>
          </a:p>
          <a:p>
            <a:pPr marL="0" lvl="2">
              <a:lnSpc>
                <a:spcPct val="90000"/>
              </a:lnSpc>
              <a:spcBef>
                <a:spcPct val="5000"/>
              </a:spcBef>
              <a:spcAft>
                <a:spcPct val="5000"/>
              </a:spcAft>
              <a:buClr>
                <a:srgbClr val="00644F"/>
              </a:buClr>
              <a:buSzPct val="75000"/>
              <a:defRPr/>
            </a:pPr>
            <a:endParaRPr lang="en-US" sz="900" dirty="0">
              <a:solidFill>
                <a:srgbClr val="000000"/>
              </a:solidFill>
              <a:latin typeface="EY interstate light"/>
              <a:cs typeface="Arial"/>
            </a:endParaRP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6347" y="4878000"/>
            <a:ext cx="3617687" cy="12960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Calibri"/>
                <a:cs typeface="Arial" pitchFamily="34" charset="0"/>
              </a:rPr>
              <a:t>Metrics and KPIs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Sysadmin abandonment rate</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production inefficiencies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Defect density &amp; Defect fix rate</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defects opened in the week/yearly (per severity, stream)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blocker- critical-major bugs vs total</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days to close a bug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#of Test cases executed &amp; #of Test cases Passed / Failed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Downtime period per day</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Average resolution time </a:t>
            </a: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en-US" sz="800" dirty="0">
              <a:solidFill>
                <a:srgbClr val="000000"/>
              </a:solidFill>
              <a:latin typeface="EY interstate light"/>
              <a:cs typeface="Arial"/>
            </a:endParaRPr>
          </a:p>
          <a:p>
            <a:pPr marL="112713" marR="0" lvl="0" indent="-112713" algn="l" defTabSz="914400" rtl="0" eaLnBrk="1" fontAlgn="auto" latinLnBrk="0" hangingPunct="1">
              <a:lnSpc>
                <a:spcPct val="90000"/>
              </a:lnSpc>
              <a:spcBef>
                <a:spcPct val="5000"/>
              </a:spcBef>
              <a:spcAft>
                <a:spcPct val="5000"/>
              </a:spcAft>
              <a:buClr>
                <a:srgbClr val="00644F"/>
              </a:buClr>
              <a:buSzTx/>
              <a:buFont typeface="Arial"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2417" y="4878000"/>
            <a:ext cx="3276000" cy="12960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lumMod val="95000"/>
                    <a:lumOff val="5000"/>
                  </a:srgbClr>
                </a:solidFill>
                <a:effectLst/>
                <a:uLnTx/>
                <a:uFillTx/>
                <a:latin typeface="EY interstate light"/>
                <a:ea typeface="Calibri"/>
                <a:cs typeface="Arial" pitchFamily="34" charset="0"/>
              </a:rPr>
              <a:t>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Confluence</a:t>
            </a:r>
            <a:r>
              <a:rPr lang="it-IT" sz="800" dirty="0">
                <a:solidFill>
                  <a:srgbClr val="000000"/>
                </a:solidFill>
                <a:latin typeface="EY interstate light"/>
                <a:cs typeface="Arial"/>
              </a:rPr>
              <a:t> (Store </a:t>
            </a:r>
            <a:r>
              <a:rPr lang="it-IT" sz="800" dirty="0" err="1">
                <a:solidFill>
                  <a:srgbClr val="000000"/>
                </a:solidFill>
                <a:latin typeface="EY interstate light"/>
                <a:cs typeface="Arial"/>
              </a:rPr>
              <a:t>documentation</a:t>
            </a:r>
            <a:r>
              <a:rPr lang="it-IT" sz="800" dirty="0">
                <a:solidFill>
                  <a:srgbClr val="000000"/>
                </a:solidFill>
                <a:latin typeface="EY interstate light"/>
                <a:cs typeface="Arial"/>
              </a:rPr>
              <a:t>, plan of release with the list of </a:t>
            </a:r>
            <a:r>
              <a:rPr lang="it-IT" sz="800" dirty="0" err="1">
                <a:solidFill>
                  <a:srgbClr val="000000"/>
                </a:solidFill>
                <a:latin typeface="EY interstate light"/>
                <a:cs typeface="Arial"/>
              </a:rPr>
              <a:t>delivered</a:t>
            </a:r>
            <a:r>
              <a:rPr lang="it-IT" sz="800" dirty="0">
                <a:solidFill>
                  <a:srgbClr val="000000"/>
                </a:solidFill>
                <a:latin typeface="EY interstate light"/>
                <a:cs typeface="Arial"/>
              </a:rPr>
              <a:t> features)</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Jira</a:t>
            </a:r>
            <a:r>
              <a:rPr lang="it-IT" sz="800" dirty="0">
                <a:solidFill>
                  <a:srgbClr val="000000"/>
                </a:solidFill>
                <a:latin typeface="EY interstate light"/>
                <a:cs typeface="Arial"/>
              </a:rPr>
              <a:t> (task monitoring, </a:t>
            </a:r>
            <a:r>
              <a:rPr lang="it-IT" sz="800" dirty="0" err="1">
                <a:solidFill>
                  <a:srgbClr val="000000"/>
                </a:solidFill>
                <a:latin typeface="EY interstate light"/>
                <a:cs typeface="Arial"/>
              </a:rPr>
              <a:t>tests</a:t>
            </a:r>
            <a:r>
              <a:rPr lang="it-IT" sz="800" dirty="0">
                <a:solidFill>
                  <a:srgbClr val="000000"/>
                </a:solidFill>
                <a:latin typeface="EY interstate light"/>
                <a:cs typeface="Arial"/>
              </a:rPr>
              <a:t> </a:t>
            </a:r>
            <a:r>
              <a:rPr lang="it-IT" sz="800" dirty="0" err="1">
                <a:solidFill>
                  <a:srgbClr val="000000"/>
                </a:solidFill>
                <a:latin typeface="EY interstate light"/>
                <a:cs typeface="Arial"/>
              </a:rPr>
              <a:t>results</a:t>
            </a:r>
            <a:r>
              <a:rPr lang="it-IT" sz="800" dirty="0">
                <a:solidFill>
                  <a:srgbClr val="000000"/>
                </a:solidFill>
                <a:latin typeface="EY interstate light"/>
                <a:cs typeface="Arial"/>
              </a:rPr>
              <a:t>)</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Slack</a:t>
            </a:r>
            <a:r>
              <a:rPr lang="it-IT" sz="800" dirty="0">
                <a:solidFill>
                  <a:srgbClr val="000000"/>
                </a:solidFill>
                <a:latin typeface="EY interstate light"/>
                <a:cs typeface="Arial"/>
              </a:rPr>
              <a:t> (</a:t>
            </a:r>
            <a:r>
              <a:rPr lang="it-IT" sz="800" dirty="0" err="1">
                <a:solidFill>
                  <a:srgbClr val="000000"/>
                </a:solidFill>
                <a:latin typeface="EY interstate light"/>
                <a:cs typeface="Arial"/>
              </a:rPr>
              <a:t>communication</a:t>
            </a:r>
            <a:r>
              <a:rPr lang="it-IT" sz="800" dirty="0">
                <a:solidFill>
                  <a:srgbClr val="000000"/>
                </a:solidFill>
                <a:latin typeface="EY interstate light"/>
                <a:cs typeface="Arial"/>
              </a:rPr>
              <a:t> 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Octane</a:t>
            </a:r>
            <a:r>
              <a:rPr lang="it-IT" sz="800" dirty="0">
                <a:solidFill>
                  <a:srgbClr val="000000"/>
                </a:solidFill>
                <a:latin typeface="EY interstate light"/>
                <a:cs typeface="Arial"/>
              </a:rPr>
              <a:t> (task monitoring)</a:t>
            </a:r>
          </a:p>
          <a:p>
            <a:pPr marL="112713" marR="0" lvl="0" indent="-112713" algn="l" defTabSz="914400" rtl="0" eaLnBrk="1" fontAlgn="auto" latinLnBrk="0" hangingPunct="1">
              <a:lnSpc>
                <a:spcPct val="90000"/>
              </a:lnSpc>
              <a:spcBef>
                <a:spcPct val="5000"/>
              </a:spcBef>
              <a:spcAft>
                <a:spcPct val="5000"/>
              </a:spcAft>
              <a:buClr>
                <a:srgbClr val="00644F"/>
              </a:buClr>
              <a:buSzTx/>
              <a:buFont typeface="Arial" pitchFamily="34" charset="0"/>
              <a:buChar char="►"/>
              <a:tabLst/>
              <a:defRPr/>
            </a:pPr>
            <a:endParaRPr kumimoji="0" lang="it-IT" sz="800" b="0" i="0" u="none" strike="noStrike" kern="1200" cap="none" spc="0" normalizeH="0" baseline="0" noProof="0" dirty="0">
              <a:ln>
                <a:noFill/>
              </a:ln>
              <a:solidFill>
                <a:srgbClr val="000000"/>
              </a:solidFill>
              <a:effectLst/>
              <a:uLnTx/>
              <a:uFillTx/>
              <a:latin typeface="EY interstate light"/>
              <a:ea typeface="+mn-ea"/>
              <a:cs typeface="Arial"/>
            </a:endParaRPr>
          </a:p>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1000" b="1" i="0" u="none" strike="noStrike" kern="1200" cap="none" spc="0" normalizeH="0" baseline="0" noProof="0" dirty="0">
              <a:ln>
                <a:noFill/>
              </a:ln>
              <a:solidFill>
                <a:srgbClr val="000000">
                  <a:lumMod val="95000"/>
                  <a:lumOff val="5000"/>
                </a:srgbClr>
              </a:solidFill>
              <a:effectLst/>
              <a:uLnTx/>
              <a:uFillTx/>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6800" y="4878000"/>
            <a:ext cx="3690000" cy="1296000"/>
          </a:xfrm>
          <a:prstGeom prst="rect">
            <a:avLst/>
          </a:prstGeom>
          <a:noFill/>
          <a:ln w="9525">
            <a:solidFill>
              <a:srgbClr val="6699FF"/>
            </a:solidFill>
            <a:miter lim="800000"/>
            <a:headEnd/>
            <a:tailEnd/>
          </a:ln>
        </p:spPr>
        <p:txBody>
          <a:bodyPr/>
          <a:lstStyle/>
          <a:p>
            <a:pPr marL="115888" marR="0" lvl="0" indent="-115888"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Key Assumptions / Considerations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kumimoji="0" lang="en-US" sz="900" b="0" i="0" u="none" strike="noStrike" kern="1200" cap="none" spc="0" normalizeH="0" baseline="0" noProof="0" dirty="0">
                <a:ln>
                  <a:noFill/>
                </a:ln>
                <a:solidFill>
                  <a:srgbClr val="000000"/>
                </a:solidFill>
                <a:effectLst/>
                <a:uLnTx/>
                <a:uFillTx/>
                <a:latin typeface="EY interstate light"/>
                <a:ea typeface="+mn-ea"/>
                <a:cs typeface="Arial"/>
              </a:rPr>
              <a:t>Effort to</a:t>
            </a:r>
            <a:r>
              <a:rPr lang="en-US" sz="900" dirty="0">
                <a:solidFill>
                  <a:srgbClr val="000000"/>
                </a:solidFill>
                <a:latin typeface="EY interstate light"/>
                <a:cs typeface="Arial"/>
              </a:rPr>
              <a:t> redefine (and continuously monitor and update) roles and ownerships is needed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Review skills and competencies in order not to create bottlenecks </a:t>
            </a:r>
          </a:p>
        </p:txBody>
      </p:sp>
      <p:sp>
        <p:nvSpPr>
          <p:cNvPr id="86" name="Text Box 9">
            <a:extLst>
              <a:ext uri="{FF2B5EF4-FFF2-40B4-BE49-F238E27FC236}">
                <a16:creationId xmlns:a16="http://schemas.microsoft.com/office/drawing/2014/main" id="{6C388CEE-9266-45A0-89AC-86D8F0E27882}"/>
              </a:ext>
            </a:extLst>
          </p:cNvPr>
          <p:cNvSpPr txBox="1">
            <a:spLocks noChangeArrowheads="1"/>
          </p:cNvSpPr>
          <p:nvPr/>
        </p:nvSpPr>
        <p:spPr bwMode="auto">
          <a:xfrm>
            <a:off x="6775067" y="1128487"/>
            <a:ext cx="1463494" cy="683257"/>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sp>
        <p:nvSpPr>
          <p:cNvPr id="88" name="Text Box 11">
            <a:extLst>
              <a:ext uri="{FF2B5EF4-FFF2-40B4-BE49-F238E27FC236}">
                <a16:creationId xmlns:a16="http://schemas.microsoft.com/office/drawing/2014/main" id="{749661A9-D5B4-4FFE-B092-8403B1EAF9C7}"/>
              </a:ext>
            </a:extLst>
          </p:cNvPr>
          <p:cNvSpPr txBox="1">
            <a:spLocks noChangeArrowheads="1"/>
          </p:cNvSpPr>
          <p:nvPr/>
        </p:nvSpPr>
        <p:spPr bwMode="auto">
          <a:xfrm>
            <a:off x="8287200" y="1128486"/>
            <a:ext cx="2736000" cy="683257"/>
          </a:xfrm>
          <a:prstGeom prst="rect">
            <a:avLst/>
          </a:prstGeom>
          <a:gradFill flip="none" rotWithShape="1">
            <a:gsLst>
              <a:gs pos="51000">
                <a:schemeClr val="accent2"/>
              </a:gs>
              <a:gs pos="50000">
                <a:srgbClr val="00B050"/>
              </a:gs>
            </a:gsLst>
            <a:lin ang="2700000" scaled="1"/>
            <a:tileRect/>
          </a:gra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dirty="0">
                <a:solidFill>
                  <a:schemeClr val="bg1"/>
                </a:solidFill>
                <a:latin typeface="EY interstate light"/>
                <a:cs typeface="Arial"/>
              </a:rPr>
              <a:t>Transparency of the process</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&amp; </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Predictable results in terms of time, costs, and deliverables</a:t>
            </a:r>
          </a:p>
        </p:txBody>
      </p:sp>
      <p:sp>
        <p:nvSpPr>
          <p:cNvPr id="89" name="Text Box 5">
            <a:extLst>
              <a:ext uri="{FF2B5EF4-FFF2-40B4-BE49-F238E27FC236}">
                <a16:creationId xmlns:a16="http://schemas.microsoft.com/office/drawing/2014/main" id="{F1C7BB87-539F-471E-AFFC-B114A0986F55}"/>
              </a:ext>
            </a:extLst>
          </p:cNvPr>
          <p:cNvSpPr txBox="1">
            <a:spLocks noChangeArrowheads="1"/>
          </p:cNvSpPr>
          <p:nvPr/>
        </p:nvSpPr>
        <p:spPr bwMode="auto">
          <a:xfrm>
            <a:off x="11087287" y="1128485"/>
            <a:ext cx="1045012" cy="5048795"/>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900" b="1" i="0" u="none" strike="noStrike" kern="1200" cap="none" spc="0" normalizeH="0" baseline="0" noProof="0" dirty="0">
              <a:ln>
                <a:noFill/>
              </a:ln>
              <a:solidFill>
                <a:srgbClr val="000000"/>
              </a:solidFill>
              <a:effectLst/>
              <a:uLnTx/>
              <a:uFillTx/>
              <a:latin typeface="EY interstate light"/>
              <a:ea typeface="+mn-ea"/>
              <a:cs typeface="Arial"/>
            </a:endParaRPr>
          </a:p>
        </p:txBody>
      </p:sp>
      <p:grpSp>
        <p:nvGrpSpPr>
          <p:cNvPr id="90" name="Group 89">
            <a:extLst>
              <a:ext uri="{FF2B5EF4-FFF2-40B4-BE49-F238E27FC236}">
                <a16:creationId xmlns:a16="http://schemas.microsoft.com/office/drawing/2014/main" id="{BFB141D7-FD28-4B09-9809-2482B6EC1821}"/>
              </a:ext>
            </a:extLst>
          </p:cNvPr>
          <p:cNvGrpSpPr/>
          <p:nvPr/>
        </p:nvGrpSpPr>
        <p:grpSpPr>
          <a:xfrm rot="5400000">
            <a:off x="9787285" y="3462972"/>
            <a:ext cx="4126820" cy="900002"/>
            <a:chOff x="7853385" y="951574"/>
            <a:chExt cx="4126820" cy="900002"/>
          </a:xfrm>
        </p:grpSpPr>
        <p:sp>
          <p:nvSpPr>
            <p:cNvPr id="91" name="Rectangle 3">
              <a:extLst>
                <a:ext uri="{FF2B5EF4-FFF2-40B4-BE49-F238E27FC236}">
                  <a16:creationId xmlns:a16="http://schemas.microsoft.com/office/drawing/2014/main" id="{2BB55DB2-B46E-4C58-A10E-2D8FF123C854}"/>
                </a:ext>
              </a:extLst>
            </p:cNvPr>
            <p:cNvSpPr>
              <a:spLocks noChangeArrowheads="1"/>
            </p:cNvSpPr>
            <p:nvPr/>
          </p:nvSpPr>
          <p:spPr bwMode="auto">
            <a:xfrm rot="16200000">
              <a:off x="7587740" y="1253672"/>
              <a:ext cx="863549" cy="332260"/>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Needs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identification &amp;prioritization</a:t>
              </a:r>
            </a:p>
          </p:txBody>
        </p:sp>
        <p:sp>
          <p:nvSpPr>
            <p:cNvPr id="92" name="Rectangle 3">
              <a:extLst>
                <a:ext uri="{FF2B5EF4-FFF2-40B4-BE49-F238E27FC236}">
                  <a16:creationId xmlns:a16="http://schemas.microsoft.com/office/drawing/2014/main" id="{83420F92-621C-4FE5-A176-335DCACD4933}"/>
                </a:ext>
              </a:extLst>
            </p:cNvPr>
            <p:cNvSpPr>
              <a:spLocks noChangeArrowheads="1"/>
            </p:cNvSpPr>
            <p:nvPr/>
          </p:nvSpPr>
          <p:spPr bwMode="auto">
            <a:xfrm rot="16200000">
              <a:off x="7992711" y="1244972"/>
              <a:ext cx="900001" cy="313207"/>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Requirement collection &amp;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func analysis</a:t>
              </a:r>
            </a:p>
          </p:txBody>
        </p:sp>
        <p:sp>
          <p:nvSpPr>
            <p:cNvPr id="93" name="Rectangle 3">
              <a:extLst>
                <a:ext uri="{FF2B5EF4-FFF2-40B4-BE49-F238E27FC236}">
                  <a16:creationId xmlns:a16="http://schemas.microsoft.com/office/drawing/2014/main" id="{CCC1F261-B4E8-4DBE-BAEA-FD84D9655EBF}"/>
                </a:ext>
              </a:extLst>
            </p:cNvPr>
            <p:cNvSpPr>
              <a:spLocks noChangeArrowheads="1"/>
            </p:cNvSpPr>
            <p:nvPr/>
          </p:nvSpPr>
          <p:spPr bwMode="auto">
            <a:xfrm rot="16200000">
              <a:off x="8408448" y="1252332"/>
              <a:ext cx="900001" cy="298487"/>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Test plan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definition</a:t>
              </a:r>
            </a:p>
          </p:txBody>
        </p:sp>
        <p:sp>
          <p:nvSpPr>
            <p:cNvPr id="94" name="Rectangle 3">
              <a:extLst>
                <a:ext uri="{FF2B5EF4-FFF2-40B4-BE49-F238E27FC236}">
                  <a16:creationId xmlns:a16="http://schemas.microsoft.com/office/drawing/2014/main" id="{7515F204-24AE-46A0-A8AF-4C794DDAA84F}"/>
                </a:ext>
              </a:extLst>
            </p:cNvPr>
            <p:cNvSpPr>
              <a:spLocks noChangeArrowheads="1"/>
            </p:cNvSpPr>
            <p:nvPr/>
          </p:nvSpPr>
          <p:spPr bwMode="auto">
            <a:xfrm rot="16200000">
              <a:off x="8851724" y="1236293"/>
              <a:ext cx="899999" cy="330568"/>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Architectural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design</a:t>
              </a:r>
            </a:p>
          </p:txBody>
        </p:sp>
        <p:sp>
          <p:nvSpPr>
            <p:cNvPr id="95" name="Rectangle 3">
              <a:extLst>
                <a:ext uri="{FF2B5EF4-FFF2-40B4-BE49-F238E27FC236}">
                  <a16:creationId xmlns:a16="http://schemas.microsoft.com/office/drawing/2014/main" id="{28CA42E9-69CD-4CE4-BB87-D42F8A09E2EC}"/>
                </a:ext>
              </a:extLst>
            </p:cNvPr>
            <p:cNvSpPr>
              <a:spLocks noChangeArrowheads="1"/>
            </p:cNvSpPr>
            <p:nvPr/>
          </p:nvSpPr>
          <p:spPr bwMode="auto">
            <a:xfrm rot="16200000">
              <a:off x="9294912" y="1224130"/>
              <a:ext cx="900001" cy="354891"/>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Tech. analysis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&amp; Software dev</a:t>
              </a:r>
            </a:p>
          </p:txBody>
        </p:sp>
        <p:sp>
          <p:nvSpPr>
            <p:cNvPr id="96" name="Rectangle 3">
              <a:extLst>
                <a:ext uri="{FF2B5EF4-FFF2-40B4-BE49-F238E27FC236}">
                  <a16:creationId xmlns:a16="http://schemas.microsoft.com/office/drawing/2014/main" id="{00402ACB-4B84-45CB-8EEE-DAA409D75344}"/>
                </a:ext>
              </a:extLst>
            </p:cNvPr>
            <p:cNvSpPr>
              <a:spLocks noChangeArrowheads="1"/>
            </p:cNvSpPr>
            <p:nvPr/>
          </p:nvSpPr>
          <p:spPr bwMode="auto">
            <a:xfrm rot="16200000">
              <a:off x="9712557" y="1224130"/>
              <a:ext cx="900001" cy="354890"/>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Team env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testing &amp;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Integ testing</a:t>
              </a:r>
              <a:endParaRPr kumimoji="0" lang="en-GB" sz="700" b="1"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97" name="Rectangle 3">
              <a:extLst>
                <a:ext uri="{FF2B5EF4-FFF2-40B4-BE49-F238E27FC236}">
                  <a16:creationId xmlns:a16="http://schemas.microsoft.com/office/drawing/2014/main" id="{36EDE125-1135-452F-AE30-CB1FBA70D578}"/>
                </a:ext>
              </a:extLst>
            </p:cNvPr>
            <p:cNvSpPr>
              <a:spLocks noChangeArrowheads="1"/>
            </p:cNvSpPr>
            <p:nvPr/>
          </p:nvSpPr>
          <p:spPr bwMode="auto">
            <a:xfrm rot="16200000">
              <a:off x="10131143" y="1260898"/>
              <a:ext cx="900001" cy="281355"/>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Pre-delivery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testing</a:t>
              </a:r>
            </a:p>
          </p:txBody>
        </p:sp>
        <p:sp>
          <p:nvSpPr>
            <p:cNvPr id="98" name="Rectangle 3">
              <a:extLst>
                <a:ext uri="{FF2B5EF4-FFF2-40B4-BE49-F238E27FC236}">
                  <a16:creationId xmlns:a16="http://schemas.microsoft.com/office/drawing/2014/main" id="{B594D3A0-DC5F-4F17-80C9-2418B989BE14}"/>
                </a:ext>
              </a:extLst>
            </p:cNvPr>
            <p:cNvSpPr>
              <a:spLocks noChangeArrowheads="1"/>
            </p:cNvSpPr>
            <p:nvPr/>
          </p:nvSpPr>
          <p:spPr bwMode="auto">
            <a:xfrm rot="16200000">
              <a:off x="10576193" y="1214169"/>
              <a:ext cx="900002" cy="374811"/>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Prod release &amp; post Release</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 monitoring</a:t>
              </a:r>
            </a:p>
          </p:txBody>
        </p:sp>
        <p:sp>
          <p:nvSpPr>
            <p:cNvPr id="99" name="Rectangle 3">
              <a:extLst>
                <a:ext uri="{FF2B5EF4-FFF2-40B4-BE49-F238E27FC236}">
                  <a16:creationId xmlns:a16="http://schemas.microsoft.com/office/drawing/2014/main" id="{A8616334-CCF9-41FB-8D8C-D3E7001465FB}"/>
                </a:ext>
              </a:extLst>
            </p:cNvPr>
            <p:cNvSpPr>
              <a:spLocks noChangeArrowheads="1"/>
            </p:cNvSpPr>
            <p:nvPr/>
          </p:nvSpPr>
          <p:spPr bwMode="auto">
            <a:xfrm rot="16200000">
              <a:off x="10938750" y="1260898"/>
              <a:ext cx="900001" cy="281355"/>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ROI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Evaluation</a:t>
              </a:r>
            </a:p>
          </p:txBody>
        </p:sp>
        <p:sp>
          <p:nvSpPr>
            <p:cNvPr id="100" name="Rectangle 3">
              <a:extLst>
                <a:ext uri="{FF2B5EF4-FFF2-40B4-BE49-F238E27FC236}">
                  <a16:creationId xmlns:a16="http://schemas.microsoft.com/office/drawing/2014/main" id="{16E64C59-1B1A-4EF8-8EA3-DF7D8F1805BC}"/>
                </a:ext>
              </a:extLst>
            </p:cNvPr>
            <p:cNvSpPr>
              <a:spLocks noChangeArrowheads="1"/>
            </p:cNvSpPr>
            <p:nvPr/>
          </p:nvSpPr>
          <p:spPr bwMode="auto">
            <a:xfrm rot="16200000">
              <a:off x="11389527" y="1260899"/>
              <a:ext cx="899999" cy="281356"/>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Defects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monitoring</a:t>
              </a:r>
            </a:p>
          </p:txBody>
        </p:sp>
      </p:grpSp>
      <p:sp>
        <p:nvSpPr>
          <p:cNvPr id="101" name="Rectangle 100">
            <a:extLst>
              <a:ext uri="{FF2B5EF4-FFF2-40B4-BE49-F238E27FC236}">
                <a16:creationId xmlns:a16="http://schemas.microsoft.com/office/drawing/2014/main" id="{80E625E3-3522-4C10-BDE2-A696D1E01688}"/>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102" name="Rectangle 101">
            <a:extLst>
              <a:ext uri="{FF2B5EF4-FFF2-40B4-BE49-F238E27FC236}">
                <a16:creationId xmlns:a16="http://schemas.microsoft.com/office/drawing/2014/main" id="{DF291D45-1430-4755-8530-BEF4DB63EEE6}"/>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EY interstate light"/>
              <a:ea typeface="+mn-ea"/>
              <a:cs typeface="Arial" charset="0"/>
            </a:endParaRPr>
          </a:p>
        </p:txBody>
      </p:sp>
      <p:sp>
        <p:nvSpPr>
          <p:cNvPr id="103" name="Rectangle 102">
            <a:extLst>
              <a:ext uri="{FF2B5EF4-FFF2-40B4-BE49-F238E27FC236}">
                <a16:creationId xmlns:a16="http://schemas.microsoft.com/office/drawing/2014/main" id="{C5C31ED5-3EDA-4B62-848D-B2172983E50D}"/>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104" name="Rectangle 103">
            <a:extLst>
              <a:ext uri="{FF2B5EF4-FFF2-40B4-BE49-F238E27FC236}">
                <a16:creationId xmlns:a16="http://schemas.microsoft.com/office/drawing/2014/main" id="{2FA27248-4EC4-4959-BE01-9872487E689C}"/>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105" name="Rectangle 104">
            <a:extLst>
              <a:ext uri="{FF2B5EF4-FFF2-40B4-BE49-F238E27FC236}">
                <a16:creationId xmlns:a16="http://schemas.microsoft.com/office/drawing/2014/main" id="{557293D1-CC4F-4C09-8555-D4C99B62824B}"/>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106" name="Rectangle 105">
            <a:extLst>
              <a:ext uri="{FF2B5EF4-FFF2-40B4-BE49-F238E27FC236}">
                <a16:creationId xmlns:a16="http://schemas.microsoft.com/office/drawing/2014/main" id="{15088A5E-BD54-40EA-9CD5-D3CF998F3B03}"/>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107" name="Rectangle 106">
            <a:extLst>
              <a:ext uri="{FF2B5EF4-FFF2-40B4-BE49-F238E27FC236}">
                <a16:creationId xmlns:a16="http://schemas.microsoft.com/office/drawing/2014/main" id="{A003DEC2-28C1-4E00-A814-72EC02D87F0D}"/>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108" name="Rectangle 107">
            <a:extLst>
              <a:ext uri="{FF2B5EF4-FFF2-40B4-BE49-F238E27FC236}">
                <a16:creationId xmlns:a16="http://schemas.microsoft.com/office/drawing/2014/main" id="{DD8E56FF-EEF0-498F-B57F-E008AD925307}"/>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109" name="Rectangle 108">
            <a:extLst>
              <a:ext uri="{FF2B5EF4-FFF2-40B4-BE49-F238E27FC236}">
                <a16:creationId xmlns:a16="http://schemas.microsoft.com/office/drawing/2014/main" id="{3743000E-3CAC-4170-97CD-3B57C701C022}"/>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110" name="Rectangle 109">
            <a:extLst>
              <a:ext uri="{FF2B5EF4-FFF2-40B4-BE49-F238E27FC236}">
                <a16:creationId xmlns:a16="http://schemas.microsoft.com/office/drawing/2014/main" id="{ADA88470-8F79-41E2-80B7-11C4C4FD125B}"/>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112" name="TextBox 111">
            <a:extLst>
              <a:ext uri="{FF2B5EF4-FFF2-40B4-BE49-F238E27FC236}">
                <a16:creationId xmlns:a16="http://schemas.microsoft.com/office/drawing/2014/main" id="{28811E5E-673D-4214-BFEA-D6E82B5BD63F}"/>
              </a:ext>
            </a:extLst>
          </p:cNvPr>
          <p:cNvSpPr txBox="1"/>
          <p:nvPr/>
        </p:nvSpPr>
        <p:spPr>
          <a:xfrm>
            <a:off x="11055920" y="1276552"/>
            <a:ext cx="1151758" cy="383182"/>
          </a:xfrm>
          <a:prstGeom prst="rect">
            <a:avLst/>
          </a:prstGeom>
          <a:noFill/>
        </p:spPr>
        <p:txBody>
          <a:bodyPr wrap="square">
            <a:spAutoFit/>
          </a:bodyPr>
          <a:lstStyle/>
          <a:p>
            <a:pPr marL="115888" marR="0" lvl="0" indent="-115888" algn="ctr"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Value chain steps</a:t>
            </a:r>
          </a:p>
          <a:p>
            <a:pPr marL="115888" marR="0" lvl="0" indent="-115888" algn="ctr"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impacted</a:t>
            </a:r>
            <a:endParaRPr kumimoji="0" lang="en-US" sz="900" b="0" i="0" u="none" strike="noStrike" kern="1200" cap="none" spc="0" normalizeH="0" baseline="0" noProof="0" dirty="0">
              <a:ln>
                <a:noFill/>
              </a:ln>
              <a:solidFill>
                <a:srgbClr val="000000"/>
              </a:solidFill>
              <a:effectLst/>
              <a:uLnTx/>
              <a:uFillTx/>
              <a:latin typeface="EY interstate light"/>
              <a:ea typeface="+mn-ea"/>
              <a:cs typeface="Arial"/>
            </a:endParaRPr>
          </a:p>
        </p:txBody>
      </p:sp>
      <p:pic>
        <p:nvPicPr>
          <p:cNvPr id="113" name="Picture 112">
            <a:extLst>
              <a:ext uri="{FF2B5EF4-FFF2-40B4-BE49-F238E27FC236}">
                <a16:creationId xmlns:a16="http://schemas.microsoft.com/office/drawing/2014/main" id="{2231FC8E-2CD0-4491-8E88-9F2EFCE2F64D}"/>
              </a:ext>
            </a:extLst>
          </p:cNvPr>
          <p:cNvPicPr preferRelativeResize="0">
            <a:picLocks/>
          </p:cNvPicPr>
          <p:nvPr/>
        </p:nvPicPr>
        <p:blipFill>
          <a:blip r:embed="rId2"/>
          <a:stretch>
            <a:fillRect/>
          </a:stretch>
        </p:blipFill>
        <p:spPr>
          <a:xfrm>
            <a:off x="6800400" y="1141200"/>
            <a:ext cx="1429200" cy="658800"/>
          </a:xfrm>
          <a:prstGeom prst="rect">
            <a:avLst/>
          </a:prstGeom>
        </p:spPr>
      </p:pic>
      <p:grpSp>
        <p:nvGrpSpPr>
          <p:cNvPr id="48" name="Group 47">
            <a:extLst>
              <a:ext uri="{FF2B5EF4-FFF2-40B4-BE49-F238E27FC236}">
                <a16:creationId xmlns:a16="http://schemas.microsoft.com/office/drawing/2014/main" id="{2685A1C2-9970-4BE6-A173-D1FA97381054}"/>
              </a:ext>
            </a:extLst>
          </p:cNvPr>
          <p:cNvGrpSpPr/>
          <p:nvPr/>
        </p:nvGrpSpPr>
        <p:grpSpPr>
          <a:xfrm>
            <a:off x="7993316" y="243327"/>
            <a:ext cx="3407375" cy="485580"/>
            <a:chOff x="7993316" y="243327"/>
            <a:chExt cx="3407375" cy="485580"/>
          </a:xfrm>
        </p:grpSpPr>
        <p:sp>
          <p:nvSpPr>
            <p:cNvPr id="49" name="Rectangle: Rounded Corners 48">
              <a:extLst>
                <a:ext uri="{FF2B5EF4-FFF2-40B4-BE49-F238E27FC236}">
                  <a16:creationId xmlns:a16="http://schemas.microsoft.com/office/drawing/2014/main" id="{C279E0D8-68CF-41A6-8A66-60C61C7F81B0}"/>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50" name="Rectangle: Rounded Corners 49">
              <a:extLst>
                <a:ext uri="{FF2B5EF4-FFF2-40B4-BE49-F238E27FC236}">
                  <a16:creationId xmlns:a16="http://schemas.microsoft.com/office/drawing/2014/main" id="{1BAA7641-B4BF-4F4C-A319-EC8E8D4EADF4}"/>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51" name="Google Shape;309;p5">
              <a:extLst>
                <a:ext uri="{FF2B5EF4-FFF2-40B4-BE49-F238E27FC236}">
                  <a16:creationId xmlns:a16="http://schemas.microsoft.com/office/drawing/2014/main" id="{C4A7387E-BFB0-4B66-AE29-C1D5128DB849}"/>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2" name="Google Shape;309;p5">
              <a:extLst>
                <a:ext uri="{FF2B5EF4-FFF2-40B4-BE49-F238E27FC236}">
                  <a16:creationId xmlns:a16="http://schemas.microsoft.com/office/drawing/2014/main" id="{7745C6EF-685D-47AE-847B-20E2231A397B}"/>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3" name="Google Shape;309;p5">
              <a:extLst>
                <a:ext uri="{FF2B5EF4-FFF2-40B4-BE49-F238E27FC236}">
                  <a16:creationId xmlns:a16="http://schemas.microsoft.com/office/drawing/2014/main" id="{F70B35CC-E821-488A-A194-BF042C6CC947}"/>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4" name="Google Shape;309;p5">
              <a:extLst>
                <a:ext uri="{FF2B5EF4-FFF2-40B4-BE49-F238E27FC236}">
                  <a16:creationId xmlns:a16="http://schemas.microsoft.com/office/drawing/2014/main" id="{F6A87452-DF8B-48B4-A6C2-B9F715130824}"/>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5" name="Rectangle 54">
              <a:extLst>
                <a:ext uri="{FF2B5EF4-FFF2-40B4-BE49-F238E27FC236}">
                  <a16:creationId xmlns:a16="http://schemas.microsoft.com/office/drawing/2014/main" id="{3D0D29E4-F346-4A8B-A614-49F8FBA872BE}"/>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56" name="Rectangle 55">
              <a:extLst>
                <a:ext uri="{FF2B5EF4-FFF2-40B4-BE49-F238E27FC236}">
                  <a16:creationId xmlns:a16="http://schemas.microsoft.com/office/drawing/2014/main" id="{63BD09B6-4FE8-4B7B-AD8B-A1102AB69B07}"/>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57" name="Rectangle 56">
              <a:extLst>
                <a:ext uri="{FF2B5EF4-FFF2-40B4-BE49-F238E27FC236}">
                  <a16:creationId xmlns:a16="http://schemas.microsoft.com/office/drawing/2014/main" id="{87697095-6F94-4F27-92DC-876FBD81512A}"/>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58" name="Rectangle 57">
              <a:extLst>
                <a:ext uri="{FF2B5EF4-FFF2-40B4-BE49-F238E27FC236}">
                  <a16:creationId xmlns:a16="http://schemas.microsoft.com/office/drawing/2014/main" id="{95014D68-67BD-4D10-9B51-B474709053C0}"/>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59" name="Rectangle: Rounded Corners 58">
              <a:extLst>
                <a:ext uri="{FF2B5EF4-FFF2-40B4-BE49-F238E27FC236}">
                  <a16:creationId xmlns:a16="http://schemas.microsoft.com/office/drawing/2014/main" id="{D6E9F8B2-75A1-4EB0-9DE5-5A77FCDA1A7B}"/>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990487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(11/12)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7200" y="1128487"/>
            <a:ext cx="6379200"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Recommendation</a:t>
            </a:r>
            <a:endParaRPr lang="en-US" sz="9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Establish a clear process for ROI calculation and governance, there must be a procedure to calculate ex ante and check ex post the initiative’s ROI</a:t>
            </a:r>
          </a:p>
          <a:p>
            <a:pPr>
              <a:lnSpc>
                <a:spcPct val="90000"/>
              </a:lnSpc>
              <a:spcBef>
                <a:spcPct val="5000"/>
              </a:spcBef>
              <a:spcAft>
                <a:spcPct val="5000"/>
              </a:spcAft>
              <a:buClr>
                <a:srgbClr val="00644F"/>
              </a:buClr>
              <a:defRPr/>
            </a:pPr>
            <a:endParaRPr lang="en-US" sz="1100" dirty="0">
              <a:solidFill>
                <a:srgbClr val="000000"/>
              </a:solidFill>
              <a:latin typeface="EY interstate light"/>
              <a:cs typeface="Arial"/>
            </a:endParaRPr>
          </a:p>
          <a:p>
            <a:pPr marL="117475" indent="-117475">
              <a:buClr>
                <a:srgbClr val="00644F"/>
              </a:buClr>
              <a:buFont typeface="Arial" pitchFamily="34" charset="0"/>
              <a:buChar char="►"/>
            </a:pPr>
            <a:endParaRPr lang="en-US" sz="900" dirty="0">
              <a:solidFill>
                <a:srgbClr val="000000"/>
              </a:solidFill>
              <a:latin typeface="EY interstate light"/>
              <a:cs typeface="Arial"/>
            </a:endParaRP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7200" y="3405713"/>
            <a:ext cx="6379200" cy="1417556"/>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Future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The type of initiative (e.g. product Features) to be addressed for ROI calculation has been identified, defining the desired level of granularity. A unique approach to estimate Story Points and to convert them into costs (Euro) has been established and shared across organization Teams and Trains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 clear process for ROI calculation and governance is established, defining its main phases and related ownerships. ROI calculation is managed by Trains’ PMs (with the support of a Competence Team) which collect initiatives’ benefits (defined scoring) and costs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A procedure to calculate ex ante and check ex post initiative’s ROI is in place and a continuous ROI monitoring is carried out by LPM and LACE</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a:lnSpc>
                <a:spcPct val="90000"/>
              </a:lnSpc>
              <a:spcBef>
                <a:spcPct val="5000"/>
              </a:spcBef>
              <a:spcAft>
                <a:spcPct val="5000"/>
              </a:spcAft>
              <a:buClr>
                <a:srgbClr val="00644F"/>
              </a:buClr>
              <a:defRPr/>
            </a:pPr>
            <a:endParaRPr lang="en-US" sz="900" dirty="0">
              <a:solidFill>
                <a:srgbClr val="000000"/>
              </a:solidFill>
              <a:latin typeface="EY interstate light"/>
              <a:cs typeface="Arial"/>
            </a:endParaRP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067" y="1864800"/>
            <a:ext cx="4248000" cy="2959200"/>
          </a:xfrm>
          <a:prstGeom prst="rect">
            <a:avLst/>
          </a:prstGeom>
          <a:noFill/>
          <a:ln w="9525">
            <a:solidFill>
              <a:srgbClr val="6699FF"/>
            </a:solidFill>
            <a:miter lim="800000"/>
            <a:headEnd/>
            <a:tailEnd/>
          </a:ln>
        </p:spPr>
        <p:txBody>
          <a:bodyPr anchor="t" anchorCtr="0"/>
          <a:lstStyle/>
          <a:p>
            <a:pPr marL="115888" indent="-115888">
              <a:spcBef>
                <a:spcPct val="5000"/>
              </a:spcBef>
              <a:spcAft>
                <a:spcPct val="5000"/>
              </a:spcAft>
              <a:buClr>
                <a:srgbClr val="00644F"/>
              </a:buClr>
            </a:pPr>
            <a:r>
              <a:rPr lang="en-US" sz="900" b="1" dirty="0">
                <a:solidFill>
                  <a:srgbClr val="000000"/>
                </a:solidFill>
                <a:latin typeface="EY interstate light"/>
                <a:cs typeface="Arial"/>
              </a:rPr>
              <a:t>Execution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(11.1) Setup a series of meetings to identify the type of initiative (e.g. product Features) to be addressed for ROI calculation, defining the desired level of granularity. This decision must be taken involving Trains PMs and POs (i.e. the ROI calculation owners), the LPM Team and C-level company roles, which must be fully aligned with the ROI calculation purpose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(11.2) Create a cross-Train ROI Competence Team, involving professional from the Finance department as well as Agile PMOs, a new full-time Train role dedicated to support PMs in ROI calculation and reporting (hiring may be required)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(11.3) Establish rules for estimating Story Points involving end users (i.e. Teams developers) while the approach for translating them into costs must be defined with the Finance department (few-easy to calculate costs must be considered in a first phase, like labor costs). Specific workshops must be executed</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(11.4) Exploit quantitative scoring for the evaluation of final customers qualitative feedbacks to estimate initiative’s benefits for ROI calculation (when applicable)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(11.5) Establish a clear process for information tracking and ROI calculation. ROI calculation should be managed by Trains PMs (with the support of the Competence Team). Schedule periodic ceremonies to collect information about benefits and costs and to  execute ROI calculation (a 3 month execution would be enough in a first phase). Create shared documents to track over time benefits, costs and ROI results </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(11.6) The ROI governance should be carried out by the LPM and LACE which has also decision-making responsibilities. Periodic ceremonies for monitoring </a:t>
            </a:r>
            <a:r>
              <a:rPr lang="en-US" sz="900" dirty="0" err="1">
                <a:solidFill>
                  <a:srgbClr val="000000"/>
                </a:solidFill>
                <a:latin typeface="EY interstate light"/>
                <a:cs typeface="Arial"/>
              </a:rPr>
              <a:t>ARTs’</a:t>
            </a:r>
            <a:r>
              <a:rPr lang="en-US" sz="900" dirty="0">
                <a:solidFill>
                  <a:srgbClr val="000000"/>
                </a:solidFill>
                <a:latin typeface="EY interstate light"/>
                <a:cs typeface="Arial"/>
              </a:rPr>
              <a:t> features ROI and taking decision consequently must be scheduled</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5888" indent="-115888">
              <a:spcBef>
                <a:spcPct val="5000"/>
              </a:spcBef>
              <a:spcAft>
                <a:spcPct val="5000"/>
              </a:spcAft>
              <a:buClr>
                <a:srgbClr val="00644F"/>
              </a:buClr>
            </a:pPr>
            <a:endParaRPr lang="en-US" sz="900" b="1" dirty="0">
              <a:solidFill>
                <a:srgbClr val="000000"/>
              </a:solidFill>
              <a:latin typeface="EY interstate light"/>
              <a:cs typeface="Arial"/>
            </a:endParaRPr>
          </a:p>
          <a:p>
            <a:pPr marL="115888" indent="-115888">
              <a:spcBef>
                <a:spcPct val="5000"/>
              </a:spcBef>
              <a:spcAft>
                <a:spcPct val="5000"/>
              </a:spcAft>
              <a:buClr>
                <a:srgbClr val="00644F"/>
              </a:buClr>
            </a:pPr>
            <a:endParaRPr lang="en-US" sz="400" b="1"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b="1" dirty="0">
              <a:solidFill>
                <a:srgbClr val="000000"/>
              </a:solidFill>
              <a:latin typeface="EY interstate light"/>
              <a:cs typeface="Arial"/>
            </a:endParaRP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7200" y="1865849"/>
            <a:ext cx="6379200" cy="1485759"/>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rgbClr val="000000"/>
                </a:solidFill>
                <a:latin typeface="EY interstate light"/>
                <a:cs typeface="Arial"/>
              </a:rPr>
              <a:t>Description – Current State</a:t>
            </a:r>
            <a:br>
              <a:rPr lang="en-US" sz="900" b="1" dirty="0">
                <a:solidFill>
                  <a:srgbClr val="000000"/>
                </a:solidFill>
                <a:latin typeface="EY interstate light"/>
                <a:cs typeface="Arial"/>
              </a:rPr>
            </a:br>
            <a:endParaRPr lang="en-US" sz="400" dirty="0">
              <a:solidFill>
                <a:srgbClr val="000000"/>
              </a:solidFill>
              <a:latin typeface="EY interstate light"/>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a formal request from leadership to create the need for ROI calculation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PM and PO have a view on benefits while Finance has the view on costs, consequently, coordination is needed to pursue ROI calculation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LPM and LACE have the high-level view to take strategic decisions based on ROI, which nowadays does not happen, currently the focus is solely on costs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a shared method /procedure to be followed by the PO for calculating the ROI</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Agile PMOs who analyze Features on Jira to calculate the ROI and report it to LACE and LPM</a:t>
            </a: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7200" y="4877373"/>
            <a:ext cx="3617687"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solidFill>
                <a:latin typeface="EY interstate light"/>
                <a:ea typeface="Calibri"/>
                <a:cs typeface="Arial" pitchFamily="34" charset="0"/>
              </a:rPr>
              <a:t>Metrics and KPIs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Earned value</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Flow velocity</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Flow efficiency</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IT costs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Time claim creation </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800" dirty="0">
                <a:solidFill>
                  <a:srgbClr val="000000"/>
                </a:solidFill>
                <a:latin typeface="EY interstate light"/>
                <a:cs typeface="Arial"/>
              </a:rPr>
              <a:t>Time to Payments </a:t>
            </a:r>
          </a:p>
          <a:p>
            <a:pPr marL="112713" marR="0" lvl="0" indent="-112713" fontAlgn="auto">
              <a:lnSpc>
                <a:spcPct val="90000"/>
              </a:lnSpc>
              <a:spcBef>
                <a:spcPct val="5000"/>
              </a:spcBef>
              <a:spcAft>
                <a:spcPct val="5000"/>
              </a:spcAft>
              <a:buClr>
                <a:srgbClr val="00644F"/>
              </a:buClr>
              <a:buSzTx/>
              <a:buFont typeface="Arial" pitchFamily="34" charset="0"/>
              <a:buChar char="►"/>
              <a:tabLst/>
              <a:defRPr/>
            </a:pPr>
            <a:endParaRPr lang="en-US" sz="800" dirty="0">
              <a:solidFill>
                <a:srgbClr val="000000"/>
              </a:solidFill>
              <a:latin typeface="EY interstate light"/>
              <a:cs typeface="Arial"/>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1200" y="4877373"/>
            <a:ext cx="3275879" cy="1296000"/>
          </a:xfrm>
          <a:prstGeom prst="rect">
            <a:avLst/>
          </a:prstGeom>
          <a:noFill/>
          <a:ln w="9525">
            <a:solidFill>
              <a:srgbClr val="6699FF"/>
            </a:solidFill>
            <a:miter lim="800000"/>
            <a:headEnd/>
            <a:tailEnd/>
          </a:ln>
        </p:spPr>
        <p:txBody>
          <a:bodyPr/>
          <a:lstStyle/>
          <a:p>
            <a:pPr marL="114300" indent="-114300">
              <a:spcBef>
                <a:spcPct val="5000"/>
              </a:spcBef>
              <a:spcAft>
                <a:spcPct val="5000"/>
              </a:spcAft>
              <a:buClr>
                <a:srgbClr val="00644F"/>
              </a:buClr>
              <a:defRPr/>
            </a:pPr>
            <a:r>
              <a:rPr lang="en-US" sz="900" b="1" dirty="0">
                <a:solidFill>
                  <a:schemeClr val="tx1">
                    <a:lumMod val="95000"/>
                    <a:lumOff val="5000"/>
                  </a:schemeClr>
                </a:solidFill>
                <a:latin typeface="EY interstate light"/>
                <a:ea typeface="Calibri"/>
                <a:cs typeface="Arial" pitchFamily="34" charset="0"/>
              </a:rPr>
              <a:t>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Confluence (requirements collection, online documentation storage and link to connected tools/ platforms, POs sign-off)</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Jira (Backlog storage, PI work organization, Epics/Features/US prioritization, POs sign-off)</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800" dirty="0">
                <a:solidFill>
                  <a:srgbClr val="000000"/>
                </a:solidFill>
                <a:latin typeface="EY interstate light"/>
                <a:cs typeface="Arial"/>
              </a:rPr>
              <a:t>MS Office </a:t>
            </a:r>
          </a:p>
          <a:p>
            <a:pPr marL="114300" indent="-114300">
              <a:spcBef>
                <a:spcPct val="5000"/>
              </a:spcBef>
              <a:spcAft>
                <a:spcPct val="5000"/>
              </a:spcAft>
              <a:buClr>
                <a:srgbClr val="00644F"/>
              </a:buClr>
              <a:defRPr/>
            </a:pPr>
            <a:endParaRPr lang="en-US" sz="1000" b="1" baseline="0" dirty="0">
              <a:solidFill>
                <a:schemeClr val="tx1">
                  <a:lumMod val="95000"/>
                  <a:lumOff val="5000"/>
                </a:schemeClr>
              </a:solidFill>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5026" y="4877373"/>
            <a:ext cx="3688042" cy="1296000"/>
          </a:xfrm>
          <a:prstGeom prst="rect">
            <a:avLst/>
          </a:prstGeom>
          <a:noFill/>
          <a:ln w="9525">
            <a:solidFill>
              <a:srgbClr val="6699FF"/>
            </a:solidFill>
            <a:miter lim="800000"/>
            <a:headEnd/>
            <a:tailEnd/>
          </a:ln>
        </p:spPr>
        <p:txBody>
          <a:bodyPr/>
          <a:lstStyle/>
          <a:p>
            <a:pPr marL="115888" indent="-115888">
              <a:spcBef>
                <a:spcPct val="5000"/>
              </a:spcBef>
              <a:spcAft>
                <a:spcPct val="5000"/>
              </a:spcAft>
              <a:buClr>
                <a:srgbClr val="00644F"/>
              </a:buClr>
            </a:pPr>
            <a:r>
              <a:rPr lang="en-US" sz="900" b="1" dirty="0">
                <a:solidFill>
                  <a:srgbClr val="000000"/>
                </a:solidFill>
                <a:latin typeface="EY interstate light"/>
                <a:cs typeface="Arial"/>
              </a:rPr>
              <a:t>Key Assumptions / Considerations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Involvement of company’s top management for key ROI calculation process decision is fundamental to create an organization purpose for ROI continuous monitoring and related impact on decision making</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Pursue direct involvement of the finance department in the Competence Team</a:t>
            </a: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2713" indent="-112713">
              <a:lnSpc>
                <a:spcPct val="90000"/>
              </a:lnSpc>
              <a:spcBef>
                <a:spcPct val="5000"/>
              </a:spcBef>
              <a:spcAft>
                <a:spcPct val="5000"/>
              </a:spcAft>
              <a:buClr>
                <a:srgbClr val="00644F"/>
              </a:buClr>
              <a:buFont typeface="Arial" pitchFamily="34" charset="0"/>
              <a:buChar char="►"/>
              <a:defRPr/>
            </a:pPr>
            <a:endParaRPr lang="en-US" sz="900" dirty="0">
              <a:solidFill>
                <a:srgbClr val="000000"/>
              </a:solidFill>
              <a:latin typeface="EY interstate light"/>
              <a:cs typeface="Arial"/>
            </a:endParaRPr>
          </a:p>
          <a:p>
            <a:pPr marL="114300" indent="-114300">
              <a:spcBef>
                <a:spcPct val="5000"/>
              </a:spcBef>
              <a:spcAft>
                <a:spcPct val="5000"/>
              </a:spcAft>
              <a:buClr>
                <a:srgbClr val="00644F"/>
              </a:buClr>
              <a:defRPr/>
            </a:pPr>
            <a:endParaRPr lang="en-US" sz="900" b="1" dirty="0">
              <a:solidFill>
                <a:srgbClr val="000000"/>
              </a:solidFill>
              <a:latin typeface="EY interstate light"/>
              <a:cs typeface="Arial"/>
            </a:endParaRPr>
          </a:p>
        </p:txBody>
      </p:sp>
      <p:sp>
        <p:nvSpPr>
          <p:cNvPr id="38" name="Rectangle 3">
            <a:extLst>
              <a:ext uri="{FF2B5EF4-FFF2-40B4-BE49-F238E27FC236}">
                <a16:creationId xmlns:a16="http://schemas.microsoft.com/office/drawing/2014/main" id="{36A9460E-B941-4216-8C5F-A6F02C9672E9}"/>
              </a:ext>
            </a:extLst>
          </p:cNvPr>
          <p:cNvSpPr>
            <a:spLocks noChangeArrowheads="1"/>
          </p:cNvSpPr>
          <p:nvPr/>
        </p:nvSpPr>
        <p:spPr bwMode="auto">
          <a:xfrm>
            <a:off x="11400690" y="1849559"/>
            <a:ext cx="863549" cy="33226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Needs </a:t>
            </a:r>
          </a:p>
          <a:p>
            <a:pPr eaLnBrk="0" hangingPunct="0">
              <a:lnSpc>
                <a:spcPct val="70000"/>
              </a:lnSpc>
            </a:pPr>
            <a:r>
              <a:rPr lang="en-US" sz="700" b="1" dirty="0">
                <a:solidFill>
                  <a:srgbClr val="000000"/>
                </a:solidFill>
                <a:latin typeface="EY interstate light"/>
                <a:cs typeface="Arial"/>
              </a:rPr>
              <a:t>identification &amp;prioritization</a:t>
            </a:r>
          </a:p>
        </p:txBody>
      </p:sp>
      <p:sp>
        <p:nvSpPr>
          <p:cNvPr id="39" name="Rectangle 3">
            <a:extLst>
              <a:ext uri="{FF2B5EF4-FFF2-40B4-BE49-F238E27FC236}">
                <a16:creationId xmlns:a16="http://schemas.microsoft.com/office/drawing/2014/main" id="{FA37E997-6C31-4FE7-AC91-E02B4FE62A2A}"/>
              </a:ext>
            </a:extLst>
          </p:cNvPr>
          <p:cNvSpPr>
            <a:spLocks noChangeArrowheads="1"/>
          </p:cNvSpPr>
          <p:nvPr/>
        </p:nvSpPr>
        <p:spPr bwMode="auto">
          <a:xfrm>
            <a:off x="11400690" y="2282282"/>
            <a:ext cx="900001" cy="313207"/>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Requirement collection &amp; </a:t>
            </a:r>
          </a:p>
          <a:p>
            <a:pPr eaLnBrk="0" hangingPunct="0">
              <a:lnSpc>
                <a:spcPct val="70000"/>
              </a:lnSpc>
            </a:pPr>
            <a:r>
              <a:rPr lang="en-US" sz="700" b="1" dirty="0">
                <a:solidFill>
                  <a:srgbClr val="000000"/>
                </a:solidFill>
                <a:latin typeface="EY interstate light"/>
                <a:cs typeface="Arial"/>
              </a:rPr>
              <a:t>func analysis</a:t>
            </a:r>
          </a:p>
        </p:txBody>
      </p:sp>
      <p:sp>
        <p:nvSpPr>
          <p:cNvPr id="40" name="Rectangle 3">
            <a:extLst>
              <a:ext uri="{FF2B5EF4-FFF2-40B4-BE49-F238E27FC236}">
                <a16:creationId xmlns:a16="http://schemas.microsoft.com/office/drawing/2014/main" id="{4246F6AC-5801-405F-9469-99A26B8FCA16}"/>
              </a:ext>
            </a:extLst>
          </p:cNvPr>
          <p:cNvSpPr>
            <a:spLocks noChangeArrowheads="1"/>
          </p:cNvSpPr>
          <p:nvPr/>
        </p:nvSpPr>
        <p:spPr bwMode="auto">
          <a:xfrm>
            <a:off x="11400690" y="2705379"/>
            <a:ext cx="900001" cy="298487"/>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Test plan </a:t>
            </a:r>
          </a:p>
          <a:p>
            <a:pPr eaLnBrk="0" hangingPunct="0">
              <a:lnSpc>
                <a:spcPct val="70000"/>
              </a:lnSpc>
            </a:pPr>
            <a:r>
              <a:rPr lang="en-GB" sz="700" b="1" dirty="0">
                <a:solidFill>
                  <a:srgbClr val="000000"/>
                </a:solidFill>
                <a:latin typeface="EY interstate light"/>
                <a:cs typeface="Arial"/>
              </a:rPr>
              <a:t>definition</a:t>
            </a:r>
          </a:p>
        </p:txBody>
      </p:sp>
      <p:sp>
        <p:nvSpPr>
          <p:cNvPr id="41" name="Rectangle 3">
            <a:extLst>
              <a:ext uri="{FF2B5EF4-FFF2-40B4-BE49-F238E27FC236}">
                <a16:creationId xmlns:a16="http://schemas.microsoft.com/office/drawing/2014/main" id="{2EF2211E-ADD8-4779-87D1-331162D8ACDB}"/>
              </a:ext>
            </a:extLst>
          </p:cNvPr>
          <p:cNvSpPr>
            <a:spLocks noChangeArrowheads="1"/>
          </p:cNvSpPr>
          <p:nvPr/>
        </p:nvSpPr>
        <p:spPr bwMode="auto">
          <a:xfrm>
            <a:off x="11400690" y="3132614"/>
            <a:ext cx="899999" cy="330568"/>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Architectural </a:t>
            </a:r>
          </a:p>
          <a:p>
            <a:pPr eaLnBrk="0" hangingPunct="0">
              <a:lnSpc>
                <a:spcPct val="70000"/>
              </a:lnSpc>
            </a:pPr>
            <a:r>
              <a:rPr lang="en-GB" sz="700" b="1" dirty="0">
                <a:solidFill>
                  <a:srgbClr val="000000"/>
                </a:solidFill>
                <a:latin typeface="EY interstate light"/>
                <a:cs typeface="Arial"/>
              </a:rPr>
              <a:t>design</a:t>
            </a:r>
          </a:p>
        </p:txBody>
      </p:sp>
      <p:sp>
        <p:nvSpPr>
          <p:cNvPr id="42" name="Rectangle 3">
            <a:extLst>
              <a:ext uri="{FF2B5EF4-FFF2-40B4-BE49-F238E27FC236}">
                <a16:creationId xmlns:a16="http://schemas.microsoft.com/office/drawing/2014/main" id="{6AE9257E-C034-45C1-907A-DC1B748CB968}"/>
              </a:ext>
            </a:extLst>
          </p:cNvPr>
          <p:cNvSpPr>
            <a:spLocks noChangeArrowheads="1"/>
          </p:cNvSpPr>
          <p:nvPr/>
        </p:nvSpPr>
        <p:spPr bwMode="auto">
          <a:xfrm>
            <a:off x="11400690" y="3563641"/>
            <a:ext cx="900001" cy="354891"/>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Tech. analysis </a:t>
            </a:r>
          </a:p>
          <a:p>
            <a:pPr eaLnBrk="0" hangingPunct="0">
              <a:lnSpc>
                <a:spcPct val="70000"/>
              </a:lnSpc>
            </a:pPr>
            <a:r>
              <a:rPr lang="en-GB" sz="700" b="1" dirty="0">
                <a:solidFill>
                  <a:srgbClr val="000000"/>
                </a:solidFill>
                <a:latin typeface="EY interstate light"/>
                <a:cs typeface="Arial"/>
              </a:rPr>
              <a:t>&amp; Software dev</a:t>
            </a:r>
          </a:p>
        </p:txBody>
      </p:sp>
      <p:sp>
        <p:nvSpPr>
          <p:cNvPr id="43" name="Rectangle 3">
            <a:extLst>
              <a:ext uri="{FF2B5EF4-FFF2-40B4-BE49-F238E27FC236}">
                <a16:creationId xmlns:a16="http://schemas.microsoft.com/office/drawing/2014/main" id="{67FF686C-ACC5-4701-BA05-D80F9E47553F}"/>
              </a:ext>
            </a:extLst>
          </p:cNvPr>
          <p:cNvSpPr>
            <a:spLocks noChangeArrowheads="1"/>
          </p:cNvSpPr>
          <p:nvPr/>
        </p:nvSpPr>
        <p:spPr bwMode="auto">
          <a:xfrm>
            <a:off x="11400691" y="3981287"/>
            <a:ext cx="900001" cy="354890"/>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Team env </a:t>
            </a:r>
          </a:p>
          <a:p>
            <a:pPr eaLnBrk="0" hangingPunct="0">
              <a:lnSpc>
                <a:spcPct val="70000"/>
              </a:lnSpc>
            </a:pPr>
            <a:r>
              <a:rPr lang="en-US" sz="700" b="1" dirty="0">
                <a:solidFill>
                  <a:srgbClr val="000000"/>
                </a:solidFill>
                <a:latin typeface="EY interstate light"/>
                <a:cs typeface="Arial"/>
              </a:rPr>
              <a:t>testing &amp; </a:t>
            </a:r>
          </a:p>
          <a:p>
            <a:pPr eaLnBrk="0" hangingPunct="0">
              <a:lnSpc>
                <a:spcPct val="70000"/>
              </a:lnSpc>
            </a:pPr>
            <a:r>
              <a:rPr lang="en-US" sz="700" b="1" dirty="0">
                <a:solidFill>
                  <a:srgbClr val="000000"/>
                </a:solidFill>
                <a:latin typeface="EY interstate light"/>
                <a:cs typeface="Arial"/>
              </a:rPr>
              <a:t>Integ testing</a:t>
            </a:r>
            <a:endParaRPr lang="en-GB" sz="700" b="1" dirty="0">
              <a:solidFill>
                <a:srgbClr val="000000"/>
              </a:solidFill>
              <a:latin typeface="EY interstate light"/>
              <a:cs typeface="Arial"/>
            </a:endParaRPr>
          </a:p>
        </p:txBody>
      </p:sp>
      <p:sp>
        <p:nvSpPr>
          <p:cNvPr id="49" name="Rectangle 3">
            <a:extLst>
              <a:ext uri="{FF2B5EF4-FFF2-40B4-BE49-F238E27FC236}">
                <a16:creationId xmlns:a16="http://schemas.microsoft.com/office/drawing/2014/main" id="{00555977-C2D6-4269-A101-F94F0F69FC52}"/>
              </a:ext>
            </a:extLst>
          </p:cNvPr>
          <p:cNvSpPr>
            <a:spLocks noChangeArrowheads="1"/>
          </p:cNvSpPr>
          <p:nvPr/>
        </p:nvSpPr>
        <p:spPr bwMode="auto">
          <a:xfrm>
            <a:off x="11400690" y="4436640"/>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Pre-delivery </a:t>
            </a:r>
          </a:p>
          <a:p>
            <a:pPr eaLnBrk="0" hangingPunct="0">
              <a:lnSpc>
                <a:spcPct val="70000"/>
              </a:lnSpc>
            </a:pPr>
            <a:r>
              <a:rPr lang="en-GB" sz="700" b="1" dirty="0">
                <a:solidFill>
                  <a:srgbClr val="000000"/>
                </a:solidFill>
                <a:latin typeface="EY interstate light"/>
                <a:cs typeface="Arial"/>
              </a:rPr>
              <a:t>testing</a:t>
            </a:r>
          </a:p>
        </p:txBody>
      </p:sp>
      <p:sp>
        <p:nvSpPr>
          <p:cNvPr id="50" name="Rectangle 3">
            <a:extLst>
              <a:ext uri="{FF2B5EF4-FFF2-40B4-BE49-F238E27FC236}">
                <a16:creationId xmlns:a16="http://schemas.microsoft.com/office/drawing/2014/main" id="{C0D91B6C-3EC4-406C-9AF4-1C1A8A9CAA4B}"/>
              </a:ext>
            </a:extLst>
          </p:cNvPr>
          <p:cNvSpPr>
            <a:spLocks noChangeArrowheads="1"/>
          </p:cNvSpPr>
          <p:nvPr/>
        </p:nvSpPr>
        <p:spPr bwMode="auto">
          <a:xfrm>
            <a:off x="11400691" y="4834963"/>
            <a:ext cx="900002" cy="374811"/>
          </a:xfrm>
          <a:prstGeom prst="rect">
            <a:avLst/>
          </a:prstGeom>
          <a:noFill/>
          <a:ln w="19050" algn="ctr">
            <a:noFill/>
            <a:miter lim="800000"/>
            <a:headEnd/>
            <a:tailEnd/>
          </a:ln>
        </p:spPr>
        <p:txBody>
          <a:bodyPr anchor="t"/>
          <a:lstStyle/>
          <a:p>
            <a:pPr eaLnBrk="0" hangingPunct="0">
              <a:lnSpc>
                <a:spcPct val="70000"/>
              </a:lnSpc>
            </a:pPr>
            <a:r>
              <a:rPr lang="en-US" sz="700" b="1" dirty="0">
                <a:solidFill>
                  <a:srgbClr val="000000"/>
                </a:solidFill>
                <a:latin typeface="EY interstate light"/>
                <a:cs typeface="Arial"/>
              </a:rPr>
              <a:t>Prod release &amp; post Release</a:t>
            </a:r>
          </a:p>
          <a:p>
            <a:pPr eaLnBrk="0" hangingPunct="0">
              <a:lnSpc>
                <a:spcPct val="70000"/>
              </a:lnSpc>
            </a:pPr>
            <a:r>
              <a:rPr lang="en-US" sz="700" b="1" dirty="0">
                <a:solidFill>
                  <a:srgbClr val="000000"/>
                </a:solidFill>
                <a:latin typeface="EY interstate light"/>
                <a:cs typeface="Arial"/>
              </a:rPr>
              <a:t> monitoring</a:t>
            </a:r>
          </a:p>
        </p:txBody>
      </p:sp>
      <p:sp>
        <p:nvSpPr>
          <p:cNvPr id="61" name="Rectangle 3">
            <a:extLst>
              <a:ext uri="{FF2B5EF4-FFF2-40B4-BE49-F238E27FC236}">
                <a16:creationId xmlns:a16="http://schemas.microsoft.com/office/drawing/2014/main" id="{AB555D94-2F8A-4251-A812-C2BFC2571257}"/>
              </a:ext>
            </a:extLst>
          </p:cNvPr>
          <p:cNvSpPr>
            <a:spLocks noChangeArrowheads="1"/>
          </p:cNvSpPr>
          <p:nvPr/>
        </p:nvSpPr>
        <p:spPr bwMode="auto">
          <a:xfrm>
            <a:off x="11400690" y="5244247"/>
            <a:ext cx="900001" cy="281355"/>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ROI </a:t>
            </a:r>
          </a:p>
          <a:p>
            <a:pPr eaLnBrk="0" hangingPunct="0">
              <a:lnSpc>
                <a:spcPct val="70000"/>
              </a:lnSpc>
            </a:pPr>
            <a:r>
              <a:rPr lang="en-GB" sz="700" b="1" dirty="0">
                <a:solidFill>
                  <a:srgbClr val="000000"/>
                </a:solidFill>
                <a:latin typeface="EY interstate light"/>
                <a:cs typeface="Arial"/>
              </a:rPr>
              <a:t>Evaluation</a:t>
            </a:r>
          </a:p>
        </p:txBody>
      </p:sp>
      <p:sp>
        <p:nvSpPr>
          <p:cNvPr id="72" name="Rectangle 3">
            <a:extLst>
              <a:ext uri="{FF2B5EF4-FFF2-40B4-BE49-F238E27FC236}">
                <a16:creationId xmlns:a16="http://schemas.microsoft.com/office/drawing/2014/main" id="{B9067A2E-F5F7-4AD3-A722-00A70773F530}"/>
              </a:ext>
            </a:extLst>
          </p:cNvPr>
          <p:cNvSpPr>
            <a:spLocks noChangeArrowheads="1"/>
          </p:cNvSpPr>
          <p:nvPr/>
        </p:nvSpPr>
        <p:spPr bwMode="auto">
          <a:xfrm>
            <a:off x="11400690" y="5695023"/>
            <a:ext cx="899999" cy="281356"/>
          </a:xfrm>
          <a:prstGeom prst="rect">
            <a:avLst/>
          </a:prstGeom>
          <a:noFill/>
          <a:ln w="19050" algn="ctr">
            <a:noFill/>
            <a:miter lim="800000"/>
            <a:headEnd/>
            <a:tailEnd/>
          </a:ln>
        </p:spPr>
        <p:txBody>
          <a:bodyPr anchor="t"/>
          <a:lstStyle/>
          <a:p>
            <a:pPr eaLnBrk="0" hangingPunct="0">
              <a:lnSpc>
                <a:spcPct val="70000"/>
              </a:lnSpc>
            </a:pPr>
            <a:r>
              <a:rPr lang="en-GB" sz="700" b="1" dirty="0">
                <a:solidFill>
                  <a:srgbClr val="000000"/>
                </a:solidFill>
                <a:latin typeface="EY interstate light"/>
                <a:cs typeface="Arial"/>
              </a:rPr>
              <a:t>Defects </a:t>
            </a:r>
          </a:p>
          <a:p>
            <a:pPr eaLnBrk="0" hangingPunct="0">
              <a:lnSpc>
                <a:spcPct val="70000"/>
              </a:lnSpc>
            </a:pPr>
            <a:r>
              <a:rPr lang="en-GB" sz="700" b="1" dirty="0">
                <a:solidFill>
                  <a:srgbClr val="000000"/>
                </a:solidFill>
                <a:latin typeface="EY interstate light"/>
                <a:cs typeface="Arial"/>
              </a:rPr>
              <a:t>monitoring</a:t>
            </a:r>
          </a:p>
        </p:txBody>
      </p:sp>
      <p:sp>
        <p:nvSpPr>
          <p:cNvPr id="74" name="Rectangle 73">
            <a:extLst>
              <a:ext uri="{FF2B5EF4-FFF2-40B4-BE49-F238E27FC236}">
                <a16:creationId xmlns:a16="http://schemas.microsoft.com/office/drawing/2014/main" id="{A14D2863-3308-4900-9660-7F314CFDBC3E}"/>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5" name="Rectangle 74">
            <a:extLst>
              <a:ext uri="{FF2B5EF4-FFF2-40B4-BE49-F238E27FC236}">
                <a16:creationId xmlns:a16="http://schemas.microsoft.com/office/drawing/2014/main" id="{A4027A46-AC1D-4D80-8848-7C5810CE65A1}"/>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6" name="Rectangle 75">
            <a:extLst>
              <a:ext uri="{FF2B5EF4-FFF2-40B4-BE49-F238E27FC236}">
                <a16:creationId xmlns:a16="http://schemas.microsoft.com/office/drawing/2014/main" id="{6F166108-F086-4E2B-8998-CD4B767D2F05}"/>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7" name="Rectangle 76">
            <a:extLst>
              <a:ext uri="{FF2B5EF4-FFF2-40B4-BE49-F238E27FC236}">
                <a16:creationId xmlns:a16="http://schemas.microsoft.com/office/drawing/2014/main" id="{5528AE30-2D02-4ADA-8C21-BE8A3DB5B2D4}"/>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8" name="Rectangle 77">
            <a:extLst>
              <a:ext uri="{FF2B5EF4-FFF2-40B4-BE49-F238E27FC236}">
                <a16:creationId xmlns:a16="http://schemas.microsoft.com/office/drawing/2014/main" id="{8E4F2792-F077-4522-8642-4A05DB344885}"/>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79" name="Rectangle 78">
            <a:extLst>
              <a:ext uri="{FF2B5EF4-FFF2-40B4-BE49-F238E27FC236}">
                <a16:creationId xmlns:a16="http://schemas.microsoft.com/office/drawing/2014/main" id="{899CB3CB-1C44-4A48-A469-B78F2E6F74F8}"/>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80" name="Rectangle 79">
            <a:extLst>
              <a:ext uri="{FF2B5EF4-FFF2-40B4-BE49-F238E27FC236}">
                <a16:creationId xmlns:a16="http://schemas.microsoft.com/office/drawing/2014/main" id="{CED287CC-6891-4C30-A62E-772AEC019729}"/>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81" name="Rectangle 80">
            <a:extLst>
              <a:ext uri="{FF2B5EF4-FFF2-40B4-BE49-F238E27FC236}">
                <a16:creationId xmlns:a16="http://schemas.microsoft.com/office/drawing/2014/main" id="{58452AC6-2BFD-4C98-83F3-B74E8A8CDE69}"/>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82" name="Rectangle 81">
            <a:extLst>
              <a:ext uri="{FF2B5EF4-FFF2-40B4-BE49-F238E27FC236}">
                <a16:creationId xmlns:a16="http://schemas.microsoft.com/office/drawing/2014/main" id="{7441C864-0243-4FCF-A67F-1A83A58BC52A}"/>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r>
              <a:rPr lang="en-US" sz="1200" b="1">
                <a:solidFill>
                  <a:srgbClr val="00B050"/>
                </a:solidFill>
                <a:latin typeface="EY interstate light"/>
                <a:cs typeface="Arial" charset="0"/>
                <a:sym typeface="Wingdings"/>
              </a:rPr>
              <a:t></a:t>
            </a:r>
            <a:endParaRPr lang="en-US" sz="1200" b="1" dirty="0">
              <a:solidFill>
                <a:srgbClr val="00B050"/>
              </a:solidFill>
              <a:latin typeface="EY interstate light"/>
              <a:cs typeface="Arial" charset="0"/>
            </a:endParaRPr>
          </a:p>
        </p:txBody>
      </p:sp>
      <p:sp>
        <p:nvSpPr>
          <p:cNvPr id="83" name="Rectangle 82">
            <a:extLst>
              <a:ext uri="{FF2B5EF4-FFF2-40B4-BE49-F238E27FC236}">
                <a16:creationId xmlns:a16="http://schemas.microsoft.com/office/drawing/2014/main" id="{443AB27F-13B3-48DA-BB52-9931C16FF6BF}"/>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algn="ctr" fontAlgn="base">
              <a:spcBef>
                <a:spcPct val="0"/>
              </a:spcBef>
              <a:spcAft>
                <a:spcPct val="0"/>
              </a:spcAft>
            </a:pPr>
            <a:endParaRPr lang="en-US" sz="1200" b="1" dirty="0">
              <a:solidFill>
                <a:srgbClr val="00B050"/>
              </a:solidFill>
              <a:latin typeface="EY interstate light"/>
              <a:cs typeface="Arial" charset="0"/>
            </a:endParaRPr>
          </a:p>
        </p:txBody>
      </p:sp>
      <p:sp>
        <p:nvSpPr>
          <p:cNvPr id="84" name="TextBox 83">
            <a:extLst>
              <a:ext uri="{FF2B5EF4-FFF2-40B4-BE49-F238E27FC236}">
                <a16:creationId xmlns:a16="http://schemas.microsoft.com/office/drawing/2014/main" id="{AA7AD2A2-C8C7-4934-BB83-2230B17E2434}"/>
              </a:ext>
            </a:extLst>
          </p:cNvPr>
          <p:cNvSpPr txBox="1"/>
          <p:nvPr/>
        </p:nvSpPr>
        <p:spPr>
          <a:xfrm>
            <a:off x="11055920" y="1276552"/>
            <a:ext cx="1151758" cy="383182"/>
          </a:xfrm>
          <a:prstGeom prst="rect">
            <a:avLst/>
          </a:prstGeom>
          <a:noFill/>
        </p:spPr>
        <p:txBody>
          <a:bodyPr wrap="square">
            <a:spAutoFit/>
          </a:bodyPr>
          <a:lstStyle/>
          <a:p>
            <a:pPr marL="115888" indent="-115888" algn="ctr">
              <a:spcBef>
                <a:spcPct val="5000"/>
              </a:spcBef>
              <a:spcAft>
                <a:spcPct val="5000"/>
              </a:spcAft>
              <a:buClr>
                <a:srgbClr val="00644F"/>
              </a:buClr>
            </a:pPr>
            <a:r>
              <a:rPr lang="en-US" sz="900" b="1" dirty="0">
                <a:solidFill>
                  <a:srgbClr val="000000"/>
                </a:solidFill>
                <a:latin typeface="EY interstate light"/>
                <a:cs typeface="Arial"/>
              </a:rPr>
              <a:t>Value chain steps</a:t>
            </a:r>
          </a:p>
          <a:p>
            <a:pPr marL="115888" indent="-115888" algn="ctr">
              <a:spcBef>
                <a:spcPct val="5000"/>
              </a:spcBef>
              <a:spcAft>
                <a:spcPct val="5000"/>
              </a:spcAft>
              <a:buClr>
                <a:srgbClr val="00644F"/>
              </a:buClr>
            </a:pPr>
            <a:r>
              <a:rPr lang="en-US" sz="900" b="1" dirty="0">
                <a:solidFill>
                  <a:srgbClr val="000000"/>
                </a:solidFill>
                <a:latin typeface="EY interstate light"/>
                <a:cs typeface="Arial"/>
              </a:rPr>
              <a:t>impacted</a:t>
            </a:r>
            <a:endParaRPr lang="en-US" sz="900" dirty="0">
              <a:solidFill>
                <a:srgbClr val="000000"/>
              </a:solidFill>
              <a:latin typeface="EY interstate light"/>
              <a:cs typeface="Arial"/>
            </a:endParaRPr>
          </a:p>
        </p:txBody>
      </p:sp>
      <p:sp>
        <p:nvSpPr>
          <p:cNvPr id="89" name="Text Box 9">
            <a:extLst>
              <a:ext uri="{FF2B5EF4-FFF2-40B4-BE49-F238E27FC236}">
                <a16:creationId xmlns:a16="http://schemas.microsoft.com/office/drawing/2014/main" id="{3B9DEE26-38E1-4AF8-923C-BAADB4357129}"/>
              </a:ext>
            </a:extLst>
          </p:cNvPr>
          <p:cNvSpPr txBox="1">
            <a:spLocks noChangeArrowheads="1"/>
          </p:cNvSpPr>
          <p:nvPr/>
        </p:nvSpPr>
        <p:spPr bwMode="auto">
          <a:xfrm>
            <a:off x="6775067" y="1128487"/>
            <a:ext cx="1463494" cy="683257"/>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pic>
        <p:nvPicPr>
          <p:cNvPr id="90" name="Picture 89">
            <a:extLst>
              <a:ext uri="{FF2B5EF4-FFF2-40B4-BE49-F238E27FC236}">
                <a16:creationId xmlns:a16="http://schemas.microsoft.com/office/drawing/2014/main" id="{C6FAACD4-D66D-47CE-8DF5-82C5998B2BDF}"/>
              </a:ext>
            </a:extLst>
          </p:cNvPr>
          <p:cNvPicPr preferRelativeResize="0">
            <a:picLocks/>
          </p:cNvPicPr>
          <p:nvPr/>
        </p:nvPicPr>
        <p:blipFill>
          <a:blip r:embed="rId2"/>
          <a:stretch>
            <a:fillRect/>
          </a:stretch>
        </p:blipFill>
        <p:spPr>
          <a:xfrm>
            <a:off x="6800400" y="1141200"/>
            <a:ext cx="1429200" cy="658800"/>
          </a:xfrm>
          <a:prstGeom prst="rect">
            <a:avLst/>
          </a:prstGeom>
        </p:spPr>
      </p:pic>
      <p:sp>
        <p:nvSpPr>
          <p:cNvPr id="91" name="Text Box 11">
            <a:extLst>
              <a:ext uri="{FF2B5EF4-FFF2-40B4-BE49-F238E27FC236}">
                <a16:creationId xmlns:a16="http://schemas.microsoft.com/office/drawing/2014/main" id="{4B518298-2082-472E-AED7-7EEF03090922}"/>
              </a:ext>
            </a:extLst>
          </p:cNvPr>
          <p:cNvSpPr txBox="1">
            <a:spLocks noChangeArrowheads="1"/>
          </p:cNvSpPr>
          <p:nvPr/>
        </p:nvSpPr>
        <p:spPr bwMode="auto">
          <a:xfrm>
            <a:off x="8287200" y="1128486"/>
            <a:ext cx="2735868" cy="683257"/>
          </a:xfrm>
          <a:prstGeom prst="rect">
            <a:avLst/>
          </a:prstGeom>
          <a:gradFill flip="none" rotWithShape="1">
            <a:gsLst>
              <a:gs pos="51000">
                <a:schemeClr val="accent2"/>
              </a:gs>
              <a:gs pos="50000">
                <a:srgbClr val="00B050"/>
              </a:gs>
            </a:gsLst>
            <a:lin ang="2700000" scaled="1"/>
            <a:tileRect/>
          </a:gra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dirty="0">
                <a:solidFill>
                  <a:schemeClr val="bg1"/>
                </a:solidFill>
                <a:latin typeface="EY interstate light"/>
                <a:cs typeface="Arial"/>
              </a:rPr>
              <a:t>Transparency of the process</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&amp; </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Predictable results in terms of time, costs, and deliverables</a:t>
            </a:r>
          </a:p>
        </p:txBody>
      </p:sp>
      <p:sp>
        <p:nvSpPr>
          <p:cNvPr id="92" name="Text Box 5">
            <a:extLst>
              <a:ext uri="{FF2B5EF4-FFF2-40B4-BE49-F238E27FC236}">
                <a16:creationId xmlns:a16="http://schemas.microsoft.com/office/drawing/2014/main" id="{AEBBE1A8-F452-44BF-83C4-873B20E83BF0}"/>
              </a:ext>
            </a:extLst>
          </p:cNvPr>
          <p:cNvSpPr txBox="1">
            <a:spLocks noChangeArrowheads="1"/>
          </p:cNvSpPr>
          <p:nvPr/>
        </p:nvSpPr>
        <p:spPr bwMode="auto">
          <a:xfrm>
            <a:off x="11087287" y="1128485"/>
            <a:ext cx="1045012" cy="5045515"/>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900" b="1" i="0" u="none" strike="noStrike" kern="1200" cap="none" spc="0" normalizeH="0" baseline="0" noProof="0" dirty="0">
              <a:ln>
                <a:noFill/>
              </a:ln>
              <a:solidFill>
                <a:srgbClr val="000000"/>
              </a:solidFill>
              <a:effectLst/>
              <a:uLnTx/>
              <a:uFillTx/>
              <a:latin typeface="EY interstate light"/>
              <a:ea typeface="+mn-ea"/>
              <a:cs typeface="Arial"/>
            </a:endParaRPr>
          </a:p>
        </p:txBody>
      </p:sp>
      <p:grpSp>
        <p:nvGrpSpPr>
          <p:cNvPr id="48" name="Group 47">
            <a:extLst>
              <a:ext uri="{FF2B5EF4-FFF2-40B4-BE49-F238E27FC236}">
                <a16:creationId xmlns:a16="http://schemas.microsoft.com/office/drawing/2014/main" id="{D12DAE13-4528-420D-91F0-F154A2D79727}"/>
              </a:ext>
            </a:extLst>
          </p:cNvPr>
          <p:cNvGrpSpPr/>
          <p:nvPr/>
        </p:nvGrpSpPr>
        <p:grpSpPr>
          <a:xfrm>
            <a:off x="7993316" y="243327"/>
            <a:ext cx="3407375" cy="485580"/>
            <a:chOff x="7993316" y="243327"/>
            <a:chExt cx="3407375" cy="485580"/>
          </a:xfrm>
        </p:grpSpPr>
        <p:sp>
          <p:nvSpPr>
            <p:cNvPr id="51" name="Rectangle: Rounded Corners 50">
              <a:extLst>
                <a:ext uri="{FF2B5EF4-FFF2-40B4-BE49-F238E27FC236}">
                  <a16:creationId xmlns:a16="http://schemas.microsoft.com/office/drawing/2014/main" id="{BD83D857-DEC8-4DD4-8C49-0C0685CD9413}"/>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52" name="Rectangle: Rounded Corners 51">
              <a:extLst>
                <a:ext uri="{FF2B5EF4-FFF2-40B4-BE49-F238E27FC236}">
                  <a16:creationId xmlns:a16="http://schemas.microsoft.com/office/drawing/2014/main" id="{1C9052FF-4B50-4C27-A633-8649999E77C5}"/>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53" name="Google Shape;309;p5">
              <a:extLst>
                <a:ext uri="{FF2B5EF4-FFF2-40B4-BE49-F238E27FC236}">
                  <a16:creationId xmlns:a16="http://schemas.microsoft.com/office/drawing/2014/main" id="{2AF12D24-5669-4028-AB81-5E8267A85803}"/>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4" name="Google Shape;309;p5">
              <a:extLst>
                <a:ext uri="{FF2B5EF4-FFF2-40B4-BE49-F238E27FC236}">
                  <a16:creationId xmlns:a16="http://schemas.microsoft.com/office/drawing/2014/main" id="{04E0994D-E264-47AC-A1DC-24A503A98210}"/>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5" name="Google Shape;309;p5">
              <a:extLst>
                <a:ext uri="{FF2B5EF4-FFF2-40B4-BE49-F238E27FC236}">
                  <a16:creationId xmlns:a16="http://schemas.microsoft.com/office/drawing/2014/main" id="{4ED1F7EB-85DC-4893-A1B1-F0E536A20BF3}"/>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6" name="Google Shape;309;p5">
              <a:extLst>
                <a:ext uri="{FF2B5EF4-FFF2-40B4-BE49-F238E27FC236}">
                  <a16:creationId xmlns:a16="http://schemas.microsoft.com/office/drawing/2014/main" id="{00A2D2D0-8DBA-4EA9-BBEF-2F90038D5DBD}"/>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57" name="Rectangle 56">
              <a:extLst>
                <a:ext uri="{FF2B5EF4-FFF2-40B4-BE49-F238E27FC236}">
                  <a16:creationId xmlns:a16="http://schemas.microsoft.com/office/drawing/2014/main" id="{70BCDE12-E160-4ECE-ADEB-156075A1C221}"/>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58" name="Rectangle 57">
              <a:extLst>
                <a:ext uri="{FF2B5EF4-FFF2-40B4-BE49-F238E27FC236}">
                  <a16:creationId xmlns:a16="http://schemas.microsoft.com/office/drawing/2014/main" id="{1477ECC3-8FF4-4E09-A4F5-CA8FA74430CC}"/>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59" name="Rectangle 58">
              <a:extLst>
                <a:ext uri="{FF2B5EF4-FFF2-40B4-BE49-F238E27FC236}">
                  <a16:creationId xmlns:a16="http://schemas.microsoft.com/office/drawing/2014/main" id="{018C123F-6B75-4BA5-A972-1C5462DC50AC}"/>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60" name="Rectangle 59">
              <a:extLst>
                <a:ext uri="{FF2B5EF4-FFF2-40B4-BE49-F238E27FC236}">
                  <a16:creationId xmlns:a16="http://schemas.microsoft.com/office/drawing/2014/main" id="{C6A12B8E-43BF-4F50-BCD7-8806D6C9557A}"/>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62" name="Rectangle: Rounded Corners 61">
              <a:extLst>
                <a:ext uri="{FF2B5EF4-FFF2-40B4-BE49-F238E27FC236}">
                  <a16:creationId xmlns:a16="http://schemas.microsoft.com/office/drawing/2014/main" id="{FA0B6F54-89F5-480B-B705-FBDCAB49A272}"/>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3464229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Recommendation (12/12)</a:t>
            </a:r>
          </a:p>
        </p:txBody>
      </p:sp>
      <p:sp>
        <p:nvSpPr>
          <p:cNvPr id="6" name="Rectangle 3">
            <a:extLst>
              <a:ext uri="{FF2B5EF4-FFF2-40B4-BE49-F238E27FC236}">
                <a16:creationId xmlns:a16="http://schemas.microsoft.com/office/drawing/2014/main" id="{B5A144FA-D775-4588-9F00-E2C779C9DA44}"/>
              </a:ext>
            </a:extLst>
          </p:cNvPr>
          <p:cNvSpPr>
            <a:spLocks noChangeArrowheads="1"/>
          </p:cNvSpPr>
          <p:nvPr/>
        </p:nvSpPr>
        <p:spPr bwMode="auto">
          <a:xfrm>
            <a:off x="367200" y="1128487"/>
            <a:ext cx="6379200" cy="683257"/>
          </a:xfrm>
          <a:prstGeom prst="rect">
            <a:avLst/>
          </a:prstGeom>
          <a:solidFill>
            <a:schemeClr val="bg1"/>
          </a:solidFill>
          <a:ln w="9525">
            <a:solidFill>
              <a:srgbClr val="6699FF"/>
            </a:solidFill>
            <a:miter lim="800000"/>
            <a:headEnd/>
            <a:tailEnd/>
          </a:ln>
        </p:spPr>
        <p:txBody>
          <a:bodyPr lIns="92075" tIns="46038" rIns="92075" bIns="46038" anchor="t"/>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Recommendation</a:t>
            </a:r>
            <a:endParaRPr kumimoji="0" lang="en-US" sz="900" b="0" i="0" u="none" strike="noStrike" kern="1200" cap="none" spc="0" normalizeH="0" baseline="0" noProof="0" dirty="0">
              <a:ln>
                <a:noFill/>
              </a:ln>
              <a:solidFill>
                <a:srgbClr val="000000"/>
              </a:solidFill>
              <a:effectLst/>
              <a:uLnTx/>
              <a:uFillTx/>
              <a:latin typeface="EY interstate light"/>
              <a:ea typeface="+mn-ea"/>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Restructure the ticketing model. E.g. SD and PO in charge. Daily board to showcase defects status to all stakeholders</a:t>
            </a:r>
          </a:p>
          <a:p>
            <a:pPr marL="117475" marR="0" lvl="0" indent="-117475" algn="l" defTabSz="914400" rtl="0" eaLnBrk="1" fontAlgn="auto" latinLnBrk="0" hangingPunct="1">
              <a:lnSpc>
                <a:spcPct val="100000"/>
              </a:lnSpc>
              <a:spcBef>
                <a:spcPts val="0"/>
              </a:spcBef>
              <a:spcAft>
                <a:spcPts val="0"/>
              </a:spcAft>
              <a:buClr>
                <a:srgbClr val="00644F"/>
              </a:buClr>
              <a:buSzTx/>
              <a:buFont typeface="Arial" pitchFamily="34" charset="0"/>
              <a:buChar char="►"/>
              <a:tabLst/>
              <a:defRPr/>
            </a:pPr>
            <a:endParaRPr kumimoji="0" lang="en-US" sz="900" b="0"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7" name="Text Box 5">
            <a:extLst>
              <a:ext uri="{FF2B5EF4-FFF2-40B4-BE49-F238E27FC236}">
                <a16:creationId xmlns:a16="http://schemas.microsoft.com/office/drawing/2014/main" id="{6C759BF2-F28E-4D53-B474-D2B28D2980CE}"/>
              </a:ext>
            </a:extLst>
          </p:cNvPr>
          <p:cNvSpPr txBox="1">
            <a:spLocks noChangeArrowheads="1"/>
          </p:cNvSpPr>
          <p:nvPr/>
        </p:nvSpPr>
        <p:spPr bwMode="auto">
          <a:xfrm>
            <a:off x="367200" y="3405914"/>
            <a:ext cx="6379200" cy="14184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Description – Future State</a:t>
            </a:r>
            <a:br>
              <a:rPr kumimoji="0" lang="en-US" sz="900" b="1" i="0" u="none" strike="noStrike" kern="1200" cap="none" spc="0" normalizeH="0" baseline="0" noProof="0" dirty="0">
                <a:ln>
                  <a:noFill/>
                </a:ln>
                <a:solidFill>
                  <a:srgbClr val="000000"/>
                </a:solidFill>
                <a:effectLst/>
                <a:uLnTx/>
                <a:uFillTx/>
                <a:latin typeface="EY interstate light"/>
                <a:ea typeface="+mn-ea"/>
                <a:cs typeface="Arial"/>
              </a:rPr>
            </a:br>
            <a:endParaRPr kumimoji="0" lang="en-US" sz="400" b="0" i="0" u="none" strike="noStrike" kern="1200" cap="none" spc="0" normalizeH="0" baseline="0" noProof="0" dirty="0">
              <a:ln>
                <a:noFill/>
              </a:ln>
              <a:solidFill>
                <a:srgbClr val="000000"/>
              </a:solidFill>
              <a:effectLst/>
              <a:uLnTx/>
              <a:uFillTx/>
              <a:latin typeface="EY interstate light"/>
              <a:ea typeface="+mn-ea"/>
              <a:cs typeface="Arial"/>
            </a:endParaRP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Clear communication takes place between SD and POs and the parties have a clear understanding of the information that need to be shared in case of tickets arising in production. A clear process to manage the ticket is shared between SD and POs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Stakeholders are frequently involved and consulted as a source of input for monitoring reports; bugs reports are regularly shared to POs which are in charge of the prioritization of the bugs into the backlog</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Improved effectiveness of tools (e.g. Dynatrace) with further creation of a repository of post-mortem and root causes analysis to facilitate the resolution of “recurrent” disruptions</a:t>
            </a:r>
          </a:p>
        </p:txBody>
      </p:sp>
      <p:sp>
        <p:nvSpPr>
          <p:cNvPr id="8" name="Text Box 9">
            <a:extLst>
              <a:ext uri="{FF2B5EF4-FFF2-40B4-BE49-F238E27FC236}">
                <a16:creationId xmlns:a16="http://schemas.microsoft.com/office/drawing/2014/main" id="{962674F0-AD43-4C41-AAC6-6EEF3347A55D}"/>
              </a:ext>
            </a:extLst>
          </p:cNvPr>
          <p:cNvSpPr txBox="1">
            <a:spLocks noChangeArrowheads="1"/>
          </p:cNvSpPr>
          <p:nvPr/>
        </p:nvSpPr>
        <p:spPr bwMode="auto">
          <a:xfrm>
            <a:off x="6775200" y="1864800"/>
            <a:ext cx="4248000" cy="2959200"/>
          </a:xfrm>
          <a:prstGeom prst="rect">
            <a:avLst/>
          </a:prstGeom>
          <a:noFill/>
          <a:ln w="9525">
            <a:solidFill>
              <a:srgbClr val="6699FF"/>
            </a:solidFill>
            <a:miter lim="800000"/>
            <a:headEnd/>
            <a:tailEnd/>
          </a:ln>
        </p:spPr>
        <p:txBody>
          <a:bodyPr anchor="t" anchorCtr="0"/>
          <a:lstStyle/>
          <a:p>
            <a:pPr marL="115888" marR="0" lvl="0" indent="-115888"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Execution Activities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(12.1) Define a set of information and a standard template that both SD and POs need to provide and receive in case tickets in production arise and outline a process to manage the ticket path and its evolution monitoring, defect monitoring procedure</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(12.2) Set up meetings with stakeholders to define the set of information to be included in the bugs’ monitoring report, the communication channel and the list of interested people inside the organization which should get the communication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(12.3) Carry out monthly bug reporting , trains’ Product Owners should be in charge of sharing it with all stakeholders to also guarantee functionalities’ coherence with the given requirements and correct prioritization of the bugs in the backlog</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(12.4) Utilize Dynatrace (or other monitoring tools) to improve monitoring and incident management process, explicitly including it inside the defect monitoring procedure. Monitor the tools daily and promptly address issues emerging in production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(12.5) Utilize shared repository to store post-mortem and root-causes analysis documents to link to Jira in order to easily identify if the same disruption previously happened in production. This should allow local and EUIGS team to effectively investigate the issue root causes and help to solve the problem. The document production and consultation must be a mandatory step of the defects’ monitoring procedure</a:t>
            </a:r>
          </a:p>
        </p:txBody>
      </p:sp>
      <p:sp>
        <p:nvSpPr>
          <p:cNvPr id="44" name="Text Box 5">
            <a:extLst>
              <a:ext uri="{FF2B5EF4-FFF2-40B4-BE49-F238E27FC236}">
                <a16:creationId xmlns:a16="http://schemas.microsoft.com/office/drawing/2014/main" id="{7A907FDB-8E41-47B5-9B8E-3AAC1EE0998B}"/>
              </a:ext>
            </a:extLst>
          </p:cNvPr>
          <p:cNvSpPr txBox="1">
            <a:spLocks noChangeArrowheads="1"/>
          </p:cNvSpPr>
          <p:nvPr/>
        </p:nvSpPr>
        <p:spPr bwMode="auto">
          <a:xfrm>
            <a:off x="367200" y="1865429"/>
            <a:ext cx="6379200" cy="14868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Description – Current State</a:t>
            </a:r>
            <a:br>
              <a:rPr kumimoji="0" lang="en-US" sz="900" b="1" i="0" u="none" strike="noStrike" kern="1200" cap="none" spc="0" normalizeH="0" baseline="0" noProof="0" dirty="0">
                <a:ln>
                  <a:noFill/>
                </a:ln>
                <a:solidFill>
                  <a:srgbClr val="000000"/>
                </a:solidFill>
                <a:effectLst/>
                <a:uLnTx/>
                <a:uFillTx/>
                <a:latin typeface="EY interstate light"/>
                <a:ea typeface="+mn-ea"/>
                <a:cs typeface="Arial"/>
              </a:rPr>
            </a:br>
            <a:endParaRPr kumimoji="0" lang="en-US" sz="400" b="0" i="0" u="none" strike="noStrike" kern="1200" cap="none" spc="0" normalizeH="0" baseline="0" noProof="0" dirty="0">
              <a:ln>
                <a:noFill/>
              </a:ln>
              <a:solidFill>
                <a:srgbClr val="000000"/>
              </a:solidFill>
              <a:effectLst/>
              <a:uLnTx/>
              <a:uFillTx/>
              <a:latin typeface="EY interstate light"/>
              <a:ea typeface="+mn-ea"/>
              <a:cs typeface="Arial"/>
            </a:endParaRP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Difficulties in issues communication between POs and SD due to incomplete information</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Lack of process ownership</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Communication tools are not correctly used (Jira)</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Knowledge gap and lack of accountability in EUIGS side creates difficulties in addressing issues</a:t>
            </a:r>
          </a:p>
          <a:p>
            <a:pPr marL="112713" lvl="2" indent="-112713">
              <a:lnSpc>
                <a:spcPct val="90000"/>
              </a:lnSpc>
              <a:spcBef>
                <a:spcPct val="5000"/>
              </a:spcBef>
              <a:spcAft>
                <a:spcPct val="5000"/>
              </a:spcAft>
              <a:buClr>
                <a:srgbClr val="00644F"/>
              </a:buClr>
              <a:buSzPct val="75000"/>
              <a:buFont typeface="Arial" pitchFamily="34" charset="0"/>
              <a:buChar char="►"/>
              <a:defRPr/>
            </a:pPr>
            <a:r>
              <a:rPr lang="en-US" sz="900" dirty="0">
                <a:solidFill>
                  <a:srgbClr val="000000"/>
                </a:solidFill>
                <a:latin typeface="EY interstate light"/>
                <a:cs typeface="Arial"/>
              </a:rPr>
              <a:t>Post-mortem and root cause analysis are seldomly produced</a:t>
            </a:r>
          </a:p>
        </p:txBody>
      </p:sp>
      <p:sp>
        <p:nvSpPr>
          <p:cNvPr id="45" name="Text Box 5">
            <a:extLst>
              <a:ext uri="{FF2B5EF4-FFF2-40B4-BE49-F238E27FC236}">
                <a16:creationId xmlns:a16="http://schemas.microsoft.com/office/drawing/2014/main" id="{6137A21B-EA3F-46DD-ADF0-4F6B73DE23F8}"/>
              </a:ext>
            </a:extLst>
          </p:cNvPr>
          <p:cNvSpPr txBox="1">
            <a:spLocks noChangeArrowheads="1"/>
          </p:cNvSpPr>
          <p:nvPr/>
        </p:nvSpPr>
        <p:spPr bwMode="auto">
          <a:xfrm>
            <a:off x="367200" y="4878000"/>
            <a:ext cx="3617687" cy="12960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Calibri"/>
                <a:cs typeface="Arial" pitchFamily="34" charset="0"/>
              </a:rPr>
              <a:t>Metrics and KPIs</a:t>
            </a:r>
          </a:p>
          <a:p>
            <a:pPr marL="112713" indent="-112713">
              <a:lnSpc>
                <a:spcPct val="90000"/>
              </a:lnSpc>
              <a:spcBef>
                <a:spcPct val="5000"/>
              </a:spcBef>
              <a:spcAft>
                <a:spcPct val="5000"/>
              </a:spcAft>
              <a:buClr>
                <a:srgbClr val="00644F"/>
              </a:buClr>
              <a:buFont typeface="Arial" pitchFamily="34" charset="0"/>
              <a:buChar char="►"/>
              <a:defRPr/>
            </a:pPr>
            <a:r>
              <a:rPr lang="en-US" sz="800" dirty="0">
                <a:solidFill>
                  <a:srgbClr val="000000"/>
                </a:solidFill>
                <a:latin typeface="EY interstate light"/>
                <a:cs typeface="Arial"/>
              </a:rPr>
              <a:t>Defect density</a:t>
            </a:r>
          </a:p>
          <a:p>
            <a:pPr marL="112713" indent="-112713">
              <a:lnSpc>
                <a:spcPct val="90000"/>
              </a:lnSpc>
              <a:spcBef>
                <a:spcPct val="5000"/>
              </a:spcBef>
              <a:spcAft>
                <a:spcPct val="5000"/>
              </a:spcAft>
              <a:buClr>
                <a:srgbClr val="00644F"/>
              </a:buClr>
              <a:buFont typeface="Arial" pitchFamily="34" charset="0"/>
              <a:buChar char="►"/>
              <a:defRPr/>
            </a:pPr>
            <a:r>
              <a:rPr lang="en-US" sz="800" dirty="0">
                <a:solidFill>
                  <a:srgbClr val="000000"/>
                </a:solidFill>
                <a:latin typeface="EY interstate light"/>
                <a:cs typeface="Arial"/>
              </a:rPr>
              <a:t>Defect fix rate</a:t>
            </a:r>
          </a:p>
          <a:p>
            <a:pPr marL="112713" indent="-112713">
              <a:lnSpc>
                <a:spcPct val="90000"/>
              </a:lnSpc>
              <a:spcBef>
                <a:spcPct val="5000"/>
              </a:spcBef>
              <a:spcAft>
                <a:spcPct val="5000"/>
              </a:spcAft>
              <a:buClr>
                <a:srgbClr val="00644F"/>
              </a:buClr>
              <a:buFont typeface="Arial" pitchFamily="34" charset="0"/>
              <a:buChar char="►"/>
              <a:defRPr/>
            </a:pPr>
            <a:r>
              <a:rPr lang="en-US" sz="800" dirty="0">
                <a:solidFill>
                  <a:srgbClr val="000000"/>
                </a:solidFill>
                <a:latin typeface="EY interstate light"/>
                <a:cs typeface="Arial"/>
              </a:rPr>
              <a:t>#of defects opened in the week/yearly (per severity, stream) </a:t>
            </a:r>
          </a:p>
          <a:p>
            <a:pPr marL="112713" indent="-112713">
              <a:lnSpc>
                <a:spcPct val="90000"/>
              </a:lnSpc>
              <a:spcBef>
                <a:spcPct val="5000"/>
              </a:spcBef>
              <a:spcAft>
                <a:spcPct val="5000"/>
              </a:spcAft>
              <a:buClr>
                <a:srgbClr val="00644F"/>
              </a:buClr>
              <a:buFont typeface="Arial" pitchFamily="34" charset="0"/>
              <a:buChar char="►"/>
              <a:defRPr/>
            </a:pPr>
            <a:r>
              <a:rPr lang="en-US" sz="800" dirty="0">
                <a:solidFill>
                  <a:srgbClr val="000000"/>
                </a:solidFill>
                <a:latin typeface="EY interstate light"/>
                <a:cs typeface="Arial"/>
              </a:rPr>
              <a:t>#of blocker- critical-major bugs vs total </a:t>
            </a:r>
          </a:p>
          <a:p>
            <a:pPr marL="112713" indent="-112713">
              <a:lnSpc>
                <a:spcPct val="90000"/>
              </a:lnSpc>
              <a:spcBef>
                <a:spcPct val="5000"/>
              </a:spcBef>
              <a:spcAft>
                <a:spcPct val="5000"/>
              </a:spcAft>
              <a:buClr>
                <a:srgbClr val="00644F"/>
              </a:buClr>
              <a:buFont typeface="Arial" pitchFamily="34" charset="0"/>
              <a:buChar char="►"/>
              <a:defRPr/>
            </a:pPr>
            <a:r>
              <a:rPr lang="en-US" sz="800" dirty="0">
                <a:solidFill>
                  <a:srgbClr val="000000"/>
                </a:solidFill>
                <a:latin typeface="EY interstate light"/>
                <a:cs typeface="Arial"/>
              </a:rPr>
              <a:t>#of days to close a bug </a:t>
            </a:r>
          </a:p>
          <a:p>
            <a:pPr marL="112713" indent="-112713">
              <a:lnSpc>
                <a:spcPct val="90000"/>
              </a:lnSpc>
              <a:spcBef>
                <a:spcPct val="5000"/>
              </a:spcBef>
              <a:spcAft>
                <a:spcPct val="5000"/>
              </a:spcAft>
              <a:buClr>
                <a:srgbClr val="00644F"/>
              </a:buClr>
              <a:buFont typeface="Arial" pitchFamily="34" charset="0"/>
              <a:buChar char="►"/>
              <a:defRPr/>
            </a:pPr>
            <a:r>
              <a:rPr lang="en-US" sz="800" dirty="0">
                <a:solidFill>
                  <a:srgbClr val="000000"/>
                </a:solidFill>
                <a:latin typeface="EY interstate light"/>
                <a:cs typeface="Arial"/>
              </a:rPr>
              <a:t>#of defect closed / # number of defect within a month </a:t>
            </a:r>
          </a:p>
          <a:p>
            <a:pPr marL="112713" indent="-112713">
              <a:lnSpc>
                <a:spcPct val="90000"/>
              </a:lnSpc>
              <a:spcBef>
                <a:spcPct val="5000"/>
              </a:spcBef>
              <a:spcAft>
                <a:spcPct val="5000"/>
              </a:spcAft>
              <a:buClr>
                <a:srgbClr val="00644F"/>
              </a:buClr>
              <a:buFont typeface="Arial" pitchFamily="34" charset="0"/>
              <a:buChar char="►"/>
              <a:defRPr/>
            </a:pPr>
            <a:r>
              <a:rPr lang="en-US" sz="800" dirty="0">
                <a:solidFill>
                  <a:srgbClr val="000000"/>
                </a:solidFill>
                <a:latin typeface="EY interstate light"/>
                <a:cs typeface="Arial"/>
              </a:rPr>
              <a:t>#of regression defects opened / total number of defects opened </a:t>
            </a:r>
          </a:p>
          <a:p>
            <a:pPr marL="112713" marR="0" lvl="0" indent="-112713" fontAlgn="auto">
              <a:lnSpc>
                <a:spcPct val="90000"/>
              </a:lnSpc>
              <a:spcBef>
                <a:spcPct val="5000"/>
              </a:spcBef>
              <a:spcAft>
                <a:spcPct val="5000"/>
              </a:spcAft>
              <a:buClr>
                <a:srgbClr val="00644F"/>
              </a:buClr>
              <a:buSzTx/>
              <a:buFont typeface="Arial" pitchFamily="34" charset="0"/>
              <a:buChar char="►"/>
              <a:tabLst/>
              <a:defRPr/>
            </a:pPr>
            <a:r>
              <a:rPr lang="en-US" sz="800" dirty="0">
                <a:solidFill>
                  <a:srgbClr val="000000"/>
                </a:solidFill>
                <a:latin typeface="EY interstate light"/>
                <a:cs typeface="Arial"/>
              </a:rPr>
              <a:t>#of defects resolved, #of defects still Open</a:t>
            </a:r>
            <a:endParaRPr lang="it-IT" sz="800" dirty="0">
              <a:solidFill>
                <a:srgbClr val="000000"/>
              </a:solidFill>
              <a:latin typeface="EY interstate light"/>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EY interstate light"/>
              <a:ea typeface="+mn-ea"/>
              <a:cs typeface="+mn-cs"/>
            </a:endParaRPr>
          </a:p>
        </p:txBody>
      </p:sp>
      <p:sp>
        <p:nvSpPr>
          <p:cNvPr id="46" name="Text Box 5">
            <a:extLst>
              <a:ext uri="{FF2B5EF4-FFF2-40B4-BE49-F238E27FC236}">
                <a16:creationId xmlns:a16="http://schemas.microsoft.com/office/drawing/2014/main" id="{64D978A9-1710-495D-B6A6-A6FA6F072149}"/>
              </a:ext>
            </a:extLst>
          </p:cNvPr>
          <p:cNvSpPr txBox="1">
            <a:spLocks noChangeArrowheads="1"/>
          </p:cNvSpPr>
          <p:nvPr/>
        </p:nvSpPr>
        <p:spPr bwMode="auto">
          <a:xfrm>
            <a:off x="4021200" y="4878000"/>
            <a:ext cx="3276000" cy="1296000"/>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lumMod val="95000"/>
                    <a:lumOff val="5000"/>
                  </a:srgbClr>
                </a:solidFill>
                <a:effectLst/>
                <a:uLnTx/>
                <a:uFillTx/>
                <a:latin typeface="EY interstate light"/>
                <a:ea typeface="Calibri"/>
                <a:cs typeface="Arial" pitchFamily="34" charset="0"/>
              </a:rPr>
              <a:t>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Confluence</a:t>
            </a:r>
            <a:r>
              <a:rPr lang="it-IT" sz="800" dirty="0">
                <a:solidFill>
                  <a:srgbClr val="000000"/>
                </a:solidFill>
                <a:latin typeface="EY interstate light"/>
                <a:cs typeface="Arial"/>
              </a:rPr>
              <a:t> (Store </a:t>
            </a:r>
            <a:r>
              <a:rPr lang="it-IT" sz="800" dirty="0" err="1">
                <a:solidFill>
                  <a:srgbClr val="000000"/>
                </a:solidFill>
                <a:latin typeface="EY interstate light"/>
                <a:cs typeface="Arial"/>
              </a:rPr>
              <a:t>documentation</a:t>
            </a:r>
            <a:r>
              <a:rPr lang="it-IT" sz="800" dirty="0">
                <a:solidFill>
                  <a:srgbClr val="000000"/>
                </a:solidFill>
                <a:latin typeface="EY interstate light"/>
                <a:cs typeface="Arial"/>
              </a:rPr>
              <a:t>, plan of release with the list of </a:t>
            </a:r>
            <a:r>
              <a:rPr lang="it-IT" sz="800" dirty="0" err="1">
                <a:solidFill>
                  <a:srgbClr val="000000"/>
                </a:solidFill>
                <a:latin typeface="EY interstate light"/>
                <a:cs typeface="Arial"/>
              </a:rPr>
              <a:t>delivered</a:t>
            </a:r>
            <a:r>
              <a:rPr lang="it-IT" sz="800" dirty="0">
                <a:solidFill>
                  <a:srgbClr val="000000"/>
                </a:solidFill>
                <a:latin typeface="EY interstate light"/>
                <a:cs typeface="Arial"/>
              </a:rPr>
              <a:t> features)</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Jira</a:t>
            </a:r>
            <a:r>
              <a:rPr lang="it-IT" sz="800" dirty="0">
                <a:solidFill>
                  <a:srgbClr val="000000"/>
                </a:solidFill>
                <a:latin typeface="EY interstate light"/>
                <a:cs typeface="Arial"/>
              </a:rPr>
              <a:t> (task monitoring, </a:t>
            </a:r>
            <a:r>
              <a:rPr lang="it-IT" sz="800" dirty="0" err="1">
                <a:solidFill>
                  <a:srgbClr val="000000"/>
                </a:solidFill>
                <a:latin typeface="EY interstate light"/>
                <a:cs typeface="Arial"/>
              </a:rPr>
              <a:t>tests</a:t>
            </a:r>
            <a:r>
              <a:rPr lang="it-IT" sz="800" dirty="0">
                <a:solidFill>
                  <a:srgbClr val="000000"/>
                </a:solidFill>
                <a:latin typeface="EY interstate light"/>
                <a:cs typeface="Arial"/>
              </a:rPr>
              <a:t> </a:t>
            </a:r>
            <a:r>
              <a:rPr lang="it-IT" sz="800" dirty="0" err="1">
                <a:solidFill>
                  <a:srgbClr val="000000"/>
                </a:solidFill>
                <a:latin typeface="EY interstate light"/>
                <a:cs typeface="Arial"/>
              </a:rPr>
              <a:t>results</a:t>
            </a:r>
            <a:r>
              <a:rPr lang="it-IT" sz="800" dirty="0">
                <a:solidFill>
                  <a:srgbClr val="000000"/>
                </a:solidFill>
                <a:latin typeface="EY interstate light"/>
                <a:cs typeface="Arial"/>
              </a:rPr>
              <a:t>)</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Slack</a:t>
            </a:r>
            <a:r>
              <a:rPr lang="it-IT" sz="800" dirty="0">
                <a:solidFill>
                  <a:srgbClr val="000000"/>
                </a:solidFill>
                <a:latin typeface="EY interstate light"/>
                <a:cs typeface="Arial"/>
              </a:rPr>
              <a:t> (</a:t>
            </a:r>
            <a:r>
              <a:rPr lang="it-IT" sz="800" dirty="0" err="1">
                <a:solidFill>
                  <a:srgbClr val="000000"/>
                </a:solidFill>
                <a:latin typeface="EY interstate light"/>
                <a:cs typeface="Arial"/>
              </a:rPr>
              <a:t>communication</a:t>
            </a:r>
            <a:r>
              <a:rPr lang="it-IT" sz="800" dirty="0">
                <a:solidFill>
                  <a:srgbClr val="000000"/>
                </a:solidFill>
                <a:latin typeface="EY interstate light"/>
                <a:cs typeface="Arial"/>
              </a:rPr>
              <a:t> tools)</a:t>
            </a:r>
          </a:p>
          <a:p>
            <a:pPr marL="112713" lvl="2" indent="-112713">
              <a:lnSpc>
                <a:spcPct val="90000"/>
              </a:lnSpc>
              <a:spcBef>
                <a:spcPct val="5000"/>
              </a:spcBef>
              <a:spcAft>
                <a:spcPct val="5000"/>
              </a:spcAft>
              <a:buClr>
                <a:srgbClr val="00644F"/>
              </a:buClr>
              <a:buSzPct val="75000"/>
              <a:buFont typeface="Arial" pitchFamily="34" charset="0"/>
              <a:buChar char="►"/>
              <a:defRPr/>
            </a:pPr>
            <a:r>
              <a:rPr lang="it-IT" sz="800" dirty="0" err="1">
                <a:solidFill>
                  <a:srgbClr val="000000"/>
                </a:solidFill>
                <a:latin typeface="EY interstate light"/>
                <a:cs typeface="Arial"/>
              </a:rPr>
              <a:t>Octane</a:t>
            </a:r>
            <a:r>
              <a:rPr lang="it-IT" sz="800" dirty="0">
                <a:solidFill>
                  <a:srgbClr val="000000"/>
                </a:solidFill>
                <a:latin typeface="EY interstate light"/>
                <a:cs typeface="Arial"/>
              </a:rPr>
              <a:t> (task monitoring, </a:t>
            </a:r>
            <a:r>
              <a:rPr lang="it-IT" sz="800" dirty="0" err="1">
                <a:solidFill>
                  <a:srgbClr val="000000"/>
                </a:solidFill>
                <a:latin typeface="EY interstate light"/>
                <a:cs typeface="Arial"/>
              </a:rPr>
              <a:t>tests</a:t>
            </a:r>
            <a:r>
              <a:rPr lang="it-IT" sz="800" dirty="0">
                <a:solidFill>
                  <a:srgbClr val="000000"/>
                </a:solidFill>
                <a:latin typeface="EY interstate light"/>
                <a:cs typeface="Arial"/>
              </a:rPr>
              <a:t> </a:t>
            </a:r>
            <a:r>
              <a:rPr lang="it-IT" sz="800" dirty="0" err="1">
                <a:solidFill>
                  <a:srgbClr val="000000"/>
                </a:solidFill>
                <a:latin typeface="EY interstate light"/>
                <a:cs typeface="Arial"/>
              </a:rPr>
              <a:t>results</a:t>
            </a:r>
            <a:r>
              <a:rPr lang="it-IT" sz="800" dirty="0">
                <a:solidFill>
                  <a:srgbClr val="000000"/>
                </a:solidFill>
                <a:latin typeface="EY interstate light"/>
                <a:cs typeface="Arial"/>
              </a:rPr>
              <a:t>)</a:t>
            </a:r>
          </a:p>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1000" b="1" i="0" u="none" strike="noStrike" kern="1200" cap="none" spc="0" normalizeH="0" baseline="0" noProof="0" dirty="0">
              <a:ln>
                <a:noFill/>
              </a:ln>
              <a:solidFill>
                <a:srgbClr val="000000">
                  <a:lumMod val="95000"/>
                  <a:lumOff val="5000"/>
                </a:srgbClr>
              </a:solidFill>
              <a:effectLst/>
              <a:uLnTx/>
              <a:uFillTx/>
              <a:latin typeface="EY interstate light"/>
              <a:ea typeface="Calibri"/>
              <a:cs typeface="Arial" pitchFamily="34" charset="0"/>
            </a:endParaRPr>
          </a:p>
        </p:txBody>
      </p:sp>
      <p:sp>
        <p:nvSpPr>
          <p:cNvPr id="47" name="Text Box 5">
            <a:extLst>
              <a:ext uri="{FF2B5EF4-FFF2-40B4-BE49-F238E27FC236}">
                <a16:creationId xmlns:a16="http://schemas.microsoft.com/office/drawing/2014/main" id="{B6A5F8C1-A6EC-4E4B-AA8A-202080C2A509}"/>
              </a:ext>
            </a:extLst>
          </p:cNvPr>
          <p:cNvSpPr txBox="1">
            <a:spLocks noChangeArrowheads="1"/>
          </p:cNvSpPr>
          <p:nvPr/>
        </p:nvSpPr>
        <p:spPr bwMode="auto">
          <a:xfrm>
            <a:off x="7336800" y="4878000"/>
            <a:ext cx="3690000" cy="1296000"/>
          </a:xfrm>
          <a:prstGeom prst="rect">
            <a:avLst/>
          </a:prstGeom>
          <a:noFill/>
          <a:ln w="9525">
            <a:solidFill>
              <a:srgbClr val="6699FF"/>
            </a:solidFill>
            <a:miter lim="800000"/>
            <a:headEnd/>
            <a:tailEnd/>
          </a:ln>
        </p:spPr>
        <p:txBody>
          <a:bodyPr/>
          <a:lstStyle/>
          <a:p>
            <a:pPr marL="115888" marR="0" lvl="0" indent="-115888" algn="l"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Key Assumptions / Considerations</a:t>
            </a:r>
          </a:p>
          <a:p>
            <a:pPr marL="112713" marR="0" lvl="2" indent="-112713" fontAlgn="auto">
              <a:lnSpc>
                <a:spcPct val="90000"/>
              </a:lnSpc>
              <a:spcBef>
                <a:spcPct val="5000"/>
              </a:spcBef>
              <a:spcAft>
                <a:spcPct val="5000"/>
              </a:spcAft>
              <a:buClr>
                <a:srgbClr val="00644F"/>
              </a:buClr>
              <a:buSzPct val="75000"/>
              <a:buFont typeface="Arial" pitchFamily="34" charset="0"/>
              <a:buChar char="►"/>
              <a:tabLst/>
              <a:defRPr/>
            </a:pPr>
            <a:r>
              <a:rPr lang="en-US" sz="900" dirty="0">
                <a:solidFill>
                  <a:srgbClr val="000000"/>
                </a:solidFill>
                <a:latin typeface="EY interstate light"/>
                <a:cs typeface="Arial"/>
              </a:rPr>
              <a:t>Continuous alignment between trains’ POs takes place to ensure both figures are committed to the process and are carrying out the activities they are accountable for</a:t>
            </a:r>
          </a:p>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900" b="1"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74" name="Text Box 5">
            <a:extLst>
              <a:ext uri="{FF2B5EF4-FFF2-40B4-BE49-F238E27FC236}">
                <a16:creationId xmlns:a16="http://schemas.microsoft.com/office/drawing/2014/main" id="{BD54F581-3F44-4D1F-A4F8-6EAA8D6CD268}"/>
              </a:ext>
            </a:extLst>
          </p:cNvPr>
          <p:cNvSpPr txBox="1">
            <a:spLocks noChangeArrowheads="1"/>
          </p:cNvSpPr>
          <p:nvPr/>
        </p:nvSpPr>
        <p:spPr bwMode="auto">
          <a:xfrm>
            <a:off x="11087287" y="1128485"/>
            <a:ext cx="1045012" cy="5045515"/>
          </a:xfrm>
          <a:prstGeom prst="rect">
            <a:avLst/>
          </a:prstGeom>
          <a:noFill/>
          <a:ln w="9525">
            <a:solidFill>
              <a:srgbClr val="6699FF"/>
            </a:solidFill>
            <a:miter lim="800000"/>
            <a:headEnd/>
            <a:tailEnd/>
          </a:ln>
        </p:spPr>
        <p:txBody>
          <a:bodyPr/>
          <a:lstStyle/>
          <a:p>
            <a:pPr marL="114300" marR="0" lvl="0" indent="-114300" algn="l" defTabSz="914400" rtl="0" eaLnBrk="1" fontAlgn="auto" latinLnBrk="0" hangingPunct="1">
              <a:lnSpc>
                <a:spcPct val="100000"/>
              </a:lnSpc>
              <a:spcBef>
                <a:spcPct val="5000"/>
              </a:spcBef>
              <a:spcAft>
                <a:spcPct val="5000"/>
              </a:spcAft>
              <a:buClr>
                <a:srgbClr val="00644F"/>
              </a:buClr>
              <a:buSzTx/>
              <a:buFontTx/>
              <a:buNone/>
              <a:tabLst/>
              <a:defRPr/>
            </a:pPr>
            <a:endParaRPr kumimoji="0" lang="en-US" sz="900" b="1" i="0" u="none" strike="noStrike" kern="1200" cap="none" spc="0" normalizeH="0" baseline="0" noProof="0" dirty="0">
              <a:ln>
                <a:noFill/>
              </a:ln>
              <a:solidFill>
                <a:srgbClr val="000000"/>
              </a:solidFill>
              <a:effectLst/>
              <a:uLnTx/>
              <a:uFillTx/>
              <a:latin typeface="EY interstate light"/>
              <a:ea typeface="+mn-ea"/>
              <a:cs typeface="Arial"/>
            </a:endParaRPr>
          </a:p>
        </p:txBody>
      </p:sp>
      <p:grpSp>
        <p:nvGrpSpPr>
          <p:cNvPr id="50" name="Group 49">
            <a:extLst>
              <a:ext uri="{FF2B5EF4-FFF2-40B4-BE49-F238E27FC236}">
                <a16:creationId xmlns:a16="http://schemas.microsoft.com/office/drawing/2014/main" id="{21059C0E-2F3C-4C1A-9437-65F36DD0265D}"/>
              </a:ext>
            </a:extLst>
          </p:cNvPr>
          <p:cNvGrpSpPr/>
          <p:nvPr/>
        </p:nvGrpSpPr>
        <p:grpSpPr>
          <a:xfrm rot="5400000">
            <a:off x="9787285" y="3462972"/>
            <a:ext cx="4126820" cy="900002"/>
            <a:chOff x="7853385" y="951574"/>
            <a:chExt cx="4126820" cy="900002"/>
          </a:xfrm>
        </p:grpSpPr>
        <p:sp>
          <p:nvSpPr>
            <p:cNvPr id="51" name="Rectangle 3">
              <a:extLst>
                <a:ext uri="{FF2B5EF4-FFF2-40B4-BE49-F238E27FC236}">
                  <a16:creationId xmlns:a16="http://schemas.microsoft.com/office/drawing/2014/main" id="{9B3CA921-5E17-4DF6-8004-4ABC46994790}"/>
                </a:ext>
              </a:extLst>
            </p:cNvPr>
            <p:cNvSpPr>
              <a:spLocks noChangeArrowheads="1"/>
            </p:cNvSpPr>
            <p:nvPr/>
          </p:nvSpPr>
          <p:spPr bwMode="auto">
            <a:xfrm rot="16200000">
              <a:off x="7587740" y="1253672"/>
              <a:ext cx="863549" cy="332260"/>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Needs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identification &amp;prioritization</a:t>
              </a:r>
            </a:p>
          </p:txBody>
        </p:sp>
        <p:sp>
          <p:nvSpPr>
            <p:cNvPr id="52" name="Rectangle 3">
              <a:extLst>
                <a:ext uri="{FF2B5EF4-FFF2-40B4-BE49-F238E27FC236}">
                  <a16:creationId xmlns:a16="http://schemas.microsoft.com/office/drawing/2014/main" id="{261D8EC3-39AA-47CF-AD5F-FA35509E4EED}"/>
                </a:ext>
              </a:extLst>
            </p:cNvPr>
            <p:cNvSpPr>
              <a:spLocks noChangeArrowheads="1"/>
            </p:cNvSpPr>
            <p:nvPr/>
          </p:nvSpPr>
          <p:spPr bwMode="auto">
            <a:xfrm rot="16200000">
              <a:off x="7992711" y="1244972"/>
              <a:ext cx="900001" cy="313207"/>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Requirement collection &amp;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func analysis</a:t>
              </a:r>
            </a:p>
          </p:txBody>
        </p:sp>
        <p:sp>
          <p:nvSpPr>
            <p:cNvPr id="53" name="Rectangle 3">
              <a:extLst>
                <a:ext uri="{FF2B5EF4-FFF2-40B4-BE49-F238E27FC236}">
                  <a16:creationId xmlns:a16="http://schemas.microsoft.com/office/drawing/2014/main" id="{6C0A4980-988E-4BBC-8553-EC131E235EE3}"/>
                </a:ext>
              </a:extLst>
            </p:cNvPr>
            <p:cNvSpPr>
              <a:spLocks noChangeArrowheads="1"/>
            </p:cNvSpPr>
            <p:nvPr/>
          </p:nvSpPr>
          <p:spPr bwMode="auto">
            <a:xfrm rot="16200000">
              <a:off x="8408448" y="1252332"/>
              <a:ext cx="900001" cy="298487"/>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Test plan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definition</a:t>
              </a:r>
            </a:p>
          </p:txBody>
        </p:sp>
        <p:sp>
          <p:nvSpPr>
            <p:cNvPr id="54" name="Rectangle 3">
              <a:extLst>
                <a:ext uri="{FF2B5EF4-FFF2-40B4-BE49-F238E27FC236}">
                  <a16:creationId xmlns:a16="http://schemas.microsoft.com/office/drawing/2014/main" id="{B2CC735F-F7E9-4CC2-BF9C-A3BD737C5C2C}"/>
                </a:ext>
              </a:extLst>
            </p:cNvPr>
            <p:cNvSpPr>
              <a:spLocks noChangeArrowheads="1"/>
            </p:cNvSpPr>
            <p:nvPr/>
          </p:nvSpPr>
          <p:spPr bwMode="auto">
            <a:xfrm rot="16200000">
              <a:off x="8851724" y="1236293"/>
              <a:ext cx="899999" cy="330568"/>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Architectural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design</a:t>
              </a:r>
            </a:p>
          </p:txBody>
        </p:sp>
        <p:sp>
          <p:nvSpPr>
            <p:cNvPr id="55" name="Rectangle 3">
              <a:extLst>
                <a:ext uri="{FF2B5EF4-FFF2-40B4-BE49-F238E27FC236}">
                  <a16:creationId xmlns:a16="http://schemas.microsoft.com/office/drawing/2014/main" id="{FADD5832-6989-4EC8-8B6E-CC4E5508A35F}"/>
                </a:ext>
              </a:extLst>
            </p:cNvPr>
            <p:cNvSpPr>
              <a:spLocks noChangeArrowheads="1"/>
            </p:cNvSpPr>
            <p:nvPr/>
          </p:nvSpPr>
          <p:spPr bwMode="auto">
            <a:xfrm rot="16200000">
              <a:off x="9294912" y="1224130"/>
              <a:ext cx="900001" cy="354891"/>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Tech. analysis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&amp; Software dev</a:t>
              </a:r>
            </a:p>
          </p:txBody>
        </p:sp>
        <p:sp>
          <p:nvSpPr>
            <p:cNvPr id="56" name="Rectangle 3">
              <a:extLst>
                <a:ext uri="{FF2B5EF4-FFF2-40B4-BE49-F238E27FC236}">
                  <a16:creationId xmlns:a16="http://schemas.microsoft.com/office/drawing/2014/main" id="{FDCE4497-8F31-45C2-938A-6FF54B12181A}"/>
                </a:ext>
              </a:extLst>
            </p:cNvPr>
            <p:cNvSpPr>
              <a:spLocks noChangeArrowheads="1"/>
            </p:cNvSpPr>
            <p:nvPr/>
          </p:nvSpPr>
          <p:spPr bwMode="auto">
            <a:xfrm rot="16200000">
              <a:off x="9712557" y="1224130"/>
              <a:ext cx="900001" cy="354890"/>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Team env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testing &amp;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Integ testing</a:t>
              </a:r>
              <a:endParaRPr kumimoji="0" lang="en-GB" sz="700" b="1"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57" name="Rectangle 3">
              <a:extLst>
                <a:ext uri="{FF2B5EF4-FFF2-40B4-BE49-F238E27FC236}">
                  <a16:creationId xmlns:a16="http://schemas.microsoft.com/office/drawing/2014/main" id="{589DBE0F-7A9A-4425-ADAE-A24206C25C7C}"/>
                </a:ext>
              </a:extLst>
            </p:cNvPr>
            <p:cNvSpPr>
              <a:spLocks noChangeArrowheads="1"/>
            </p:cNvSpPr>
            <p:nvPr/>
          </p:nvSpPr>
          <p:spPr bwMode="auto">
            <a:xfrm rot="16200000">
              <a:off x="10131143" y="1260898"/>
              <a:ext cx="900001" cy="281355"/>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Pre-delivery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testing</a:t>
              </a:r>
            </a:p>
          </p:txBody>
        </p:sp>
        <p:sp>
          <p:nvSpPr>
            <p:cNvPr id="58" name="Rectangle 3">
              <a:extLst>
                <a:ext uri="{FF2B5EF4-FFF2-40B4-BE49-F238E27FC236}">
                  <a16:creationId xmlns:a16="http://schemas.microsoft.com/office/drawing/2014/main" id="{32FCEA75-9E04-4735-8E7D-1C2D94FF4CF9}"/>
                </a:ext>
              </a:extLst>
            </p:cNvPr>
            <p:cNvSpPr>
              <a:spLocks noChangeArrowheads="1"/>
            </p:cNvSpPr>
            <p:nvPr/>
          </p:nvSpPr>
          <p:spPr bwMode="auto">
            <a:xfrm rot="16200000">
              <a:off x="10576193" y="1214169"/>
              <a:ext cx="900002" cy="374811"/>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Prod release &amp; post Release</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EY interstate light"/>
                  <a:ea typeface="+mn-ea"/>
                  <a:cs typeface="Arial"/>
                </a:rPr>
                <a:t> monitoring</a:t>
              </a:r>
            </a:p>
          </p:txBody>
        </p:sp>
        <p:sp>
          <p:nvSpPr>
            <p:cNvPr id="59" name="Rectangle 3">
              <a:extLst>
                <a:ext uri="{FF2B5EF4-FFF2-40B4-BE49-F238E27FC236}">
                  <a16:creationId xmlns:a16="http://schemas.microsoft.com/office/drawing/2014/main" id="{468BB6BF-9553-4187-9246-F44D9ADDE1E9}"/>
                </a:ext>
              </a:extLst>
            </p:cNvPr>
            <p:cNvSpPr>
              <a:spLocks noChangeArrowheads="1"/>
            </p:cNvSpPr>
            <p:nvPr/>
          </p:nvSpPr>
          <p:spPr bwMode="auto">
            <a:xfrm rot="16200000">
              <a:off x="10938750" y="1260898"/>
              <a:ext cx="900001" cy="281355"/>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ROI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Evaluation</a:t>
              </a:r>
            </a:p>
          </p:txBody>
        </p:sp>
        <p:sp>
          <p:nvSpPr>
            <p:cNvPr id="60" name="Rectangle 3">
              <a:extLst>
                <a:ext uri="{FF2B5EF4-FFF2-40B4-BE49-F238E27FC236}">
                  <a16:creationId xmlns:a16="http://schemas.microsoft.com/office/drawing/2014/main" id="{C14608C5-1948-4DBA-AEBF-5E466AE01F94}"/>
                </a:ext>
              </a:extLst>
            </p:cNvPr>
            <p:cNvSpPr>
              <a:spLocks noChangeArrowheads="1"/>
            </p:cNvSpPr>
            <p:nvPr/>
          </p:nvSpPr>
          <p:spPr bwMode="auto">
            <a:xfrm rot="16200000">
              <a:off x="11389527" y="1260899"/>
              <a:ext cx="899999" cy="281356"/>
            </a:xfrm>
            <a:prstGeom prst="rect">
              <a:avLst/>
            </a:prstGeom>
            <a:noFill/>
            <a:ln w="19050" algn="ctr">
              <a:noFill/>
              <a:miter lim="800000"/>
              <a:headEnd/>
              <a:tailEnd/>
            </a:ln>
          </p:spPr>
          <p:txBody>
            <a:bodyPr anchor="t"/>
            <a:lstStyle/>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Defects </a:t>
              </a:r>
            </a:p>
            <a:p>
              <a:pPr marL="0" marR="0" lvl="0" indent="0" algn="l" defTabSz="914400" rtl="0" eaLnBrk="0" fontAlgn="auto" latinLnBrk="0" hangingPunct="0">
                <a:lnSpc>
                  <a:spcPct val="70000"/>
                </a:lnSpc>
                <a:spcBef>
                  <a:spcPts val="0"/>
                </a:spcBef>
                <a:spcAft>
                  <a:spcPts val="0"/>
                </a:spcAft>
                <a:buClrTx/>
                <a:buSzTx/>
                <a:buFontTx/>
                <a:buNone/>
                <a:tabLst/>
                <a:defRPr/>
              </a:pPr>
              <a:r>
                <a:rPr kumimoji="0" lang="en-GB" sz="700" b="1" i="0" u="none" strike="noStrike" kern="1200" cap="none" spc="0" normalizeH="0" baseline="0" noProof="0" dirty="0">
                  <a:ln>
                    <a:noFill/>
                  </a:ln>
                  <a:solidFill>
                    <a:srgbClr val="000000"/>
                  </a:solidFill>
                  <a:effectLst/>
                  <a:uLnTx/>
                  <a:uFillTx/>
                  <a:latin typeface="EY interstate light"/>
                  <a:ea typeface="+mn-ea"/>
                  <a:cs typeface="Arial"/>
                </a:rPr>
                <a:t>monitoring</a:t>
              </a:r>
            </a:p>
          </p:txBody>
        </p:sp>
      </p:grpSp>
      <p:sp>
        <p:nvSpPr>
          <p:cNvPr id="62" name="Rectangle 61">
            <a:extLst>
              <a:ext uri="{FF2B5EF4-FFF2-40B4-BE49-F238E27FC236}">
                <a16:creationId xmlns:a16="http://schemas.microsoft.com/office/drawing/2014/main" id="{14787511-7A02-4D22-AB3F-BC046B691ADC}"/>
              </a:ext>
            </a:extLst>
          </p:cNvPr>
          <p:cNvSpPr/>
          <p:nvPr/>
        </p:nvSpPr>
        <p:spPr bwMode="auto">
          <a:xfrm rot="5400000">
            <a:off x="11157628" y="1840477"/>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63" name="Rectangle 62">
            <a:extLst>
              <a:ext uri="{FF2B5EF4-FFF2-40B4-BE49-F238E27FC236}">
                <a16:creationId xmlns:a16="http://schemas.microsoft.com/office/drawing/2014/main" id="{E4E20E3D-CA12-46FD-8B3E-531F74B03F58}"/>
              </a:ext>
            </a:extLst>
          </p:cNvPr>
          <p:cNvSpPr/>
          <p:nvPr/>
        </p:nvSpPr>
        <p:spPr bwMode="auto">
          <a:xfrm rot="5400000">
            <a:off x="11157628" y="2265094"/>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EY interstate light"/>
              <a:ea typeface="+mn-ea"/>
              <a:cs typeface="Arial" charset="0"/>
            </a:endParaRPr>
          </a:p>
        </p:txBody>
      </p:sp>
      <p:sp>
        <p:nvSpPr>
          <p:cNvPr id="64" name="Rectangle 63">
            <a:extLst>
              <a:ext uri="{FF2B5EF4-FFF2-40B4-BE49-F238E27FC236}">
                <a16:creationId xmlns:a16="http://schemas.microsoft.com/office/drawing/2014/main" id="{31FE96E8-F377-4D42-8260-8791034B86A0}"/>
              </a:ext>
            </a:extLst>
          </p:cNvPr>
          <p:cNvSpPr/>
          <p:nvPr/>
        </p:nvSpPr>
        <p:spPr bwMode="auto">
          <a:xfrm rot="5400000">
            <a:off x="11157628" y="268971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65" name="Rectangle 64">
            <a:extLst>
              <a:ext uri="{FF2B5EF4-FFF2-40B4-BE49-F238E27FC236}">
                <a16:creationId xmlns:a16="http://schemas.microsoft.com/office/drawing/2014/main" id="{ACF689F4-BBA1-40B9-9BE4-2481FA81478D}"/>
              </a:ext>
            </a:extLst>
          </p:cNvPr>
          <p:cNvSpPr/>
          <p:nvPr/>
        </p:nvSpPr>
        <p:spPr bwMode="auto">
          <a:xfrm rot="5400000">
            <a:off x="11157628" y="3114328"/>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66" name="Rectangle 65">
            <a:extLst>
              <a:ext uri="{FF2B5EF4-FFF2-40B4-BE49-F238E27FC236}">
                <a16:creationId xmlns:a16="http://schemas.microsoft.com/office/drawing/2014/main" id="{240BEB67-7805-4825-9D8A-8D7DD9DAC497}"/>
              </a:ext>
            </a:extLst>
          </p:cNvPr>
          <p:cNvSpPr/>
          <p:nvPr/>
        </p:nvSpPr>
        <p:spPr bwMode="auto">
          <a:xfrm rot="5400000">
            <a:off x="11157628" y="3538945"/>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67" name="Rectangle 66">
            <a:extLst>
              <a:ext uri="{FF2B5EF4-FFF2-40B4-BE49-F238E27FC236}">
                <a16:creationId xmlns:a16="http://schemas.microsoft.com/office/drawing/2014/main" id="{B60907B4-73B3-4281-A8C8-E36019E03D61}"/>
              </a:ext>
            </a:extLst>
          </p:cNvPr>
          <p:cNvSpPr/>
          <p:nvPr/>
        </p:nvSpPr>
        <p:spPr bwMode="auto">
          <a:xfrm rot="5400000">
            <a:off x="11157628" y="3963562"/>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68" name="Rectangle 67">
            <a:extLst>
              <a:ext uri="{FF2B5EF4-FFF2-40B4-BE49-F238E27FC236}">
                <a16:creationId xmlns:a16="http://schemas.microsoft.com/office/drawing/2014/main" id="{0226629C-9D12-44B4-B716-4CDD9FBC0E29}"/>
              </a:ext>
            </a:extLst>
          </p:cNvPr>
          <p:cNvSpPr/>
          <p:nvPr/>
        </p:nvSpPr>
        <p:spPr bwMode="auto">
          <a:xfrm rot="5400000">
            <a:off x="11157628" y="4388179"/>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69" name="Rectangle 68">
            <a:extLst>
              <a:ext uri="{FF2B5EF4-FFF2-40B4-BE49-F238E27FC236}">
                <a16:creationId xmlns:a16="http://schemas.microsoft.com/office/drawing/2014/main" id="{368EDFDC-EA03-4976-BF88-B25AC7926C50}"/>
              </a:ext>
            </a:extLst>
          </p:cNvPr>
          <p:cNvSpPr/>
          <p:nvPr/>
        </p:nvSpPr>
        <p:spPr bwMode="auto">
          <a:xfrm rot="5400000">
            <a:off x="11157628" y="4812796"/>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EY interstate light"/>
              <a:ea typeface="+mn-ea"/>
              <a:cs typeface="Arial" charset="0"/>
              <a:sym typeface="Wingdings"/>
            </a:endParaRPr>
          </a:p>
        </p:txBody>
      </p:sp>
      <p:sp>
        <p:nvSpPr>
          <p:cNvPr id="70" name="Rectangle 69">
            <a:extLst>
              <a:ext uri="{FF2B5EF4-FFF2-40B4-BE49-F238E27FC236}">
                <a16:creationId xmlns:a16="http://schemas.microsoft.com/office/drawing/2014/main" id="{90406383-FB71-4979-8243-0D6D140F3520}"/>
              </a:ext>
            </a:extLst>
          </p:cNvPr>
          <p:cNvSpPr/>
          <p:nvPr/>
        </p:nvSpPr>
        <p:spPr bwMode="auto">
          <a:xfrm rot="5400000">
            <a:off x="11157628" y="5237413"/>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71" name="Rectangle 70">
            <a:extLst>
              <a:ext uri="{FF2B5EF4-FFF2-40B4-BE49-F238E27FC236}">
                <a16:creationId xmlns:a16="http://schemas.microsoft.com/office/drawing/2014/main" id="{4A2274C6-6D35-48B4-B46E-AF8CF4765338}"/>
              </a:ext>
            </a:extLst>
          </p:cNvPr>
          <p:cNvSpPr/>
          <p:nvPr/>
        </p:nvSpPr>
        <p:spPr bwMode="auto">
          <a:xfrm rot="5400000">
            <a:off x="11157628" y="5662031"/>
            <a:ext cx="281354" cy="280800"/>
          </a:xfrm>
          <a:prstGeom prst="rect">
            <a:avLst/>
          </a:prstGeom>
          <a:noFill/>
          <a:ln w="15875" cap="flat" cmpd="sng" algn="ctr">
            <a:solidFill>
              <a:schemeClr val="tx2"/>
            </a:solidFill>
            <a:prstDash val="dash"/>
            <a:round/>
            <a:headEnd type="none" w="med" len="med"/>
            <a:tailEnd type="none" w="med" len="med"/>
          </a:ln>
          <a:effectLst/>
        </p:spPr>
        <p:txBody>
          <a:bodyPr vert="vert270" wrap="square" lIns="45720" tIns="45720" rIns="4572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EY interstate light"/>
                <a:ea typeface="+mn-ea"/>
                <a:cs typeface="Arial" charset="0"/>
                <a:sym typeface="Wingdings"/>
              </a:rPr>
              <a:t></a:t>
            </a:r>
            <a:endParaRPr kumimoji="0" lang="en-US" sz="1200" b="1" i="0" u="none" strike="noStrike" kern="1200" cap="none" spc="0" normalizeH="0" baseline="0" noProof="0" dirty="0">
              <a:ln>
                <a:noFill/>
              </a:ln>
              <a:solidFill>
                <a:srgbClr val="00B050"/>
              </a:solidFill>
              <a:effectLst/>
              <a:uLnTx/>
              <a:uFillTx/>
              <a:latin typeface="EY interstate light"/>
              <a:ea typeface="+mn-ea"/>
              <a:cs typeface="Arial" charset="0"/>
            </a:endParaRPr>
          </a:p>
        </p:txBody>
      </p:sp>
      <p:sp>
        <p:nvSpPr>
          <p:cNvPr id="73" name="TextBox 72">
            <a:extLst>
              <a:ext uri="{FF2B5EF4-FFF2-40B4-BE49-F238E27FC236}">
                <a16:creationId xmlns:a16="http://schemas.microsoft.com/office/drawing/2014/main" id="{71EE0E6E-AD1B-4C4E-89F8-06DD47F5618C}"/>
              </a:ext>
            </a:extLst>
          </p:cNvPr>
          <p:cNvSpPr txBox="1"/>
          <p:nvPr/>
        </p:nvSpPr>
        <p:spPr>
          <a:xfrm>
            <a:off x="11055920" y="1276552"/>
            <a:ext cx="1151758" cy="383182"/>
          </a:xfrm>
          <a:prstGeom prst="rect">
            <a:avLst/>
          </a:prstGeom>
          <a:noFill/>
        </p:spPr>
        <p:txBody>
          <a:bodyPr wrap="square">
            <a:spAutoFit/>
          </a:bodyPr>
          <a:lstStyle/>
          <a:p>
            <a:pPr marL="115888" marR="0" lvl="0" indent="-115888" algn="ctr"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Value chain steps</a:t>
            </a:r>
          </a:p>
          <a:p>
            <a:pPr marL="115888" marR="0" lvl="0" indent="-115888" algn="ctr" defTabSz="914400" rtl="0" eaLnBrk="1" fontAlgn="auto" latinLnBrk="0" hangingPunct="1">
              <a:lnSpc>
                <a:spcPct val="100000"/>
              </a:lnSpc>
              <a:spcBef>
                <a:spcPct val="5000"/>
              </a:spcBef>
              <a:spcAft>
                <a:spcPct val="5000"/>
              </a:spcAft>
              <a:buClr>
                <a:srgbClr val="00644F"/>
              </a:buClr>
              <a:buSzTx/>
              <a:buFontTx/>
              <a:buNone/>
              <a:tabLst/>
              <a:defRPr/>
            </a:pPr>
            <a:r>
              <a:rPr kumimoji="0" lang="en-US" sz="900" b="1" i="0" u="none" strike="noStrike" kern="1200" cap="none" spc="0" normalizeH="0" baseline="0" noProof="0" dirty="0">
                <a:ln>
                  <a:noFill/>
                </a:ln>
                <a:solidFill>
                  <a:srgbClr val="000000"/>
                </a:solidFill>
                <a:effectLst/>
                <a:uLnTx/>
                <a:uFillTx/>
                <a:latin typeface="EY interstate light"/>
                <a:ea typeface="+mn-ea"/>
                <a:cs typeface="Arial"/>
              </a:rPr>
              <a:t>impacted</a:t>
            </a:r>
            <a:endParaRPr kumimoji="0" lang="en-US" sz="900" b="0" i="0" u="none" strike="noStrike" kern="1200" cap="none" spc="0" normalizeH="0" baseline="0" noProof="0" dirty="0">
              <a:ln>
                <a:noFill/>
              </a:ln>
              <a:solidFill>
                <a:srgbClr val="000000"/>
              </a:solidFill>
              <a:effectLst/>
              <a:uLnTx/>
              <a:uFillTx/>
              <a:latin typeface="EY interstate light"/>
              <a:ea typeface="+mn-ea"/>
              <a:cs typeface="Arial"/>
            </a:endParaRPr>
          </a:p>
        </p:txBody>
      </p:sp>
      <p:sp>
        <p:nvSpPr>
          <p:cNvPr id="87" name="Text Box 9">
            <a:extLst>
              <a:ext uri="{FF2B5EF4-FFF2-40B4-BE49-F238E27FC236}">
                <a16:creationId xmlns:a16="http://schemas.microsoft.com/office/drawing/2014/main" id="{087D5938-5D5F-4B4E-BE7B-3C0E09D6140D}"/>
              </a:ext>
            </a:extLst>
          </p:cNvPr>
          <p:cNvSpPr txBox="1">
            <a:spLocks noChangeArrowheads="1"/>
          </p:cNvSpPr>
          <p:nvPr/>
        </p:nvSpPr>
        <p:spPr bwMode="auto">
          <a:xfrm>
            <a:off x="6775067" y="1128487"/>
            <a:ext cx="1463494" cy="683257"/>
          </a:xfrm>
          <a:prstGeom prst="rect">
            <a:avLst/>
          </a:prstGeom>
          <a:noFill/>
          <a:ln w="9525">
            <a:solidFill>
              <a:srgbClr val="6699FF"/>
            </a:solidFill>
            <a:miter lim="800000"/>
            <a:headEnd/>
            <a:tailEnd/>
          </a:ln>
        </p:spPr>
        <p:txBody>
          <a:bodyPr anchor="t"/>
          <a:lstStyle>
            <a:defPPr>
              <a:defRPr lang="en-US"/>
            </a:defPPr>
            <a:lvl1pPr marL="115888" indent="-115888">
              <a:spcBef>
                <a:spcPct val="5000"/>
              </a:spcBef>
              <a:spcAft>
                <a:spcPct val="5000"/>
              </a:spcAft>
              <a:buClr>
                <a:srgbClr val="00644F"/>
              </a:buClr>
              <a:defRPr sz="900" b="1">
                <a:solidFill>
                  <a:srgbClr val="000000"/>
                </a:solidFill>
                <a:latin typeface="Arial"/>
                <a:cs typeface="Arial"/>
              </a:defRPr>
            </a:lvl1pPr>
          </a:lstStyle>
          <a:p>
            <a:endParaRPr lang="en-US" b="0" dirty="0">
              <a:latin typeface="EY interstate light"/>
            </a:endParaRPr>
          </a:p>
        </p:txBody>
      </p:sp>
      <p:pic>
        <p:nvPicPr>
          <p:cNvPr id="88" name="Picture 87">
            <a:extLst>
              <a:ext uri="{FF2B5EF4-FFF2-40B4-BE49-F238E27FC236}">
                <a16:creationId xmlns:a16="http://schemas.microsoft.com/office/drawing/2014/main" id="{016310BC-69E0-4164-8AA5-A019FA5C9B7B}"/>
              </a:ext>
            </a:extLst>
          </p:cNvPr>
          <p:cNvPicPr preferRelativeResize="0">
            <a:picLocks/>
          </p:cNvPicPr>
          <p:nvPr/>
        </p:nvPicPr>
        <p:blipFill>
          <a:blip r:embed="rId2"/>
          <a:stretch>
            <a:fillRect/>
          </a:stretch>
        </p:blipFill>
        <p:spPr>
          <a:xfrm>
            <a:off x="6800400" y="1141200"/>
            <a:ext cx="1429200" cy="658800"/>
          </a:xfrm>
          <a:prstGeom prst="rect">
            <a:avLst/>
          </a:prstGeom>
        </p:spPr>
      </p:pic>
      <p:sp>
        <p:nvSpPr>
          <p:cNvPr id="89" name="Text Box 11">
            <a:extLst>
              <a:ext uri="{FF2B5EF4-FFF2-40B4-BE49-F238E27FC236}">
                <a16:creationId xmlns:a16="http://schemas.microsoft.com/office/drawing/2014/main" id="{04940A03-1C33-4405-AA69-E5D4F20C13EE}"/>
              </a:ext>
            </a:extLst>
          </p:cNvPr>
          <p:cNvSpPr txBox="1">
            <a:spLocks noChangeArrowheads="1"/>
          </p:cNvSpPr>
          <p:nvPr/>
        </p:nvSpPr>
        <p:spPr bwMode="auto">
          <a:xfrm>
            <a:off x="8287200" y="1128486"/>
            <a:ext cx="2736000" cy="683257"/>
          </a:xfrm>
          <a:prstGeom prst="rect">
            <a:avLst/>
          </a:prstGeom>
          <a:gradFill flip="none" rotWithShape="1">
            <a:gsLst>
              <a:gs pos="51000">
                <a:srgbClr val="C00000"/>
              </a:gs>
              <a:gs pos="50000">
                <a:srgbClr val="00B050"/>
              </a:gs>
            </a:gsLst>
            <a:lin ang="2700000" scaled="1"/>
            <a:tileRect/>
          </a:gradFill>
          <a:ln w="9525">
            <a:solidFill>
              <a:srgbClr val="6699FF"/>
            </a:solidFill>
            <a:miter lim="800000"/>
            <a:headEnd/>
            <a:tailEnd/>
          </a:ln>
        </p:spPr>
        <p:txBody>
          <a:bodyPr anchor="ctr"/>
          <a:lstStyle/>
          <a:p>
            <a:pPr marL="115888" indent="-115888" algn="ctr">
              <a:spcBef>
                <a:spcPct val="5000"/>
              </a:spcBef>
              <a:spcAft>
                <a:spcPct val="5000"/>
              </a:spcAft>
              <a:buClr>
                <a:srgbClr val="00644F"/>
              </a:buClr>
            </a:pPr>
            <a:r>
              <a:rPr lang="en-US" sz="900" dirty="0">
                <a:solidFill>
                  <a:schemeClr val="bg1"/>
                </a:solidFill>
                <a:latin typeface="EY interstate light"/>
                <a:cs typeface="Arial"/>
              </a:rPr>
              <a:t>Transparency of the process</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&amp; </a:t>
            </a:r>
          </a:p>
          <a:p>
            <a:pPr marL="115888" indent="-115888" algn="ctr">
              <a:spcBef>
                <a:spcPct val="5000"/>
              </a:spcBef>
              <a:spcAft>
                <a:spcPct val="5000"/>
              </a:spcAft>
              <a:buClr>
                <a:srgbClr val="00644F"/>
              </a:buClr>
            </a:pPr>
            <a:r>
              <a:rPr lang="en-US" sz="900" dirty="0">
                <a:solidFill>
                  <a:schemeClr val="bg1"/>
                </a:solidFill>
                <a:latin typeface="EY interstate light"/>
                <a:cs typeface="Arial"/>
              </a:rPr>
              <a:t>Clarity of requirements</a:t>
            </a:r>
          </a:p>
        </p:txBody>
      </p:sp>
      <p:grpSp>
        <p:nvGrpSpPr>
          <p:cNvPr id="48" name="Group 47">
            <a:extLst>
              <a:ext uri="{FF2B5EF4-FFF2-40B4-BE49-F238E27FC236}">
                <a16:creationId xmlns:a16="http://schemas.microsoft.com/office/drawing/2014/main" id="{DC526351-3580-468C-BDD8-17898F6B457E}"/>
              </a:ext>
            </a:extLst>
          </p:cNvPr>
          <p:cNvGrpSpPr/>
          <p:nvPr/>
        </p:nvGrpSpPr>
        <p:grpSpPr>
          <a:xfrm>
            <a:off x="7993316" y="243327"/>
            <a:ext cx="3407375" cy="485580"/>
            <a:chOff x="7993316" y="243327"/>
            <a:chExt cx="3407375" cy="485580"/>
          </a:xfrm>
        </p:grpSpPr>
        <p:sp>
          <p:nvSpPr>
            <p:cNvPr id="49" name="Rectangle: Rounded Corners 48">
              <a:extLst>
                <a:ext uri="{FF2B5EF4-FFF2-40B4-BE49-F238E27FC236}">
                  <a16:creationId xmlns:a16="http://schemas.microsoft.com/office/drawing/2014/main" id="{FA3C0D65-6718-4B9C-A8D0-3AF1DE9DBC13}"/>
                </a:ext>
              </a:extLst>
            </p:cNvPr>
            <p:cNvSpPr/>
            <p:nvPr/>
          </p:nvSpPr>
          <p:spPr>
            <a:xfrm>
              <a:off x="8000621" y="289397"/>
              <a:ext cx="3226862" cy="395365"/>
            </a:xfrm>
            <a:prstGeom prst="roundRect">
              <a:avLst/>
            </a:prstGeom>
            <a:solidFill>
              <a:schemeClr val="bg1">
                <a:lumMod val="85000"/>
                <a:alpha val="40000"/>
              </a:scheme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61" name="Rectangle: Rounded Corners 60">
              <a:extLst>
                <a:ext uri="{FF2B5EF4-FFF2-40B4-BE49-F238E27FC236}">
                  <a16:creationId xmlns:a16="http://schemas.microsoft.com/office/drawing/2014/main" id="{8C7BC8D5-B500-4F65-B12A-EE5400ECCC45}"/>
                </a:ext>
              </a:extLst>
            </p:cNvPr>
            <p:cNvSpPr/>
            <p:nvPr/>
          </p:nvSpPr>
          <p:spPr>
            <a:xfrm>
              <a:off x="8000621" y="285672"/>
              <a:ext cx="237940" cy="400891"/>
            </a:xfrm>
            <a:prstGeom prst="roundRect">
              <a:avLst/>
            </a:prstGeom>
            <a:solidFill>
              <a:schemeClr val="bg2">
                <a:lumMod val="50000"/>
              </a:schemeClr>
            </a:solid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72" name="Google Shape;309;p5">
              <a:extLst>
                <a:ext uri="{FF2B5EF4-FFF2-40B4-BE49-F238E27FC236}">
                  <a16:creationId xmlns:a16="http://schemas.microsoft.com/office/drawing/2014/main" id="{679BE3D1-3F80-41A6-8099-2F2C5561C4EE}"/>
                </a:ext>
              </a:extLst>
            </p:cNvPr>
            <p:cNvSpPr/>
            <p:nvPr/>
          </p:nvSpPr>
          <p:spPr>
            <a:xfrm>
              <a:off x="8258445" y="327291"/>
              <a:ext cx="136859" cy="13560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75" name="Google Shape;309;p5">
              <a:extLst>
                <a:ext uri="{FF2B5EF4-FFF2-40B4-BE49-F238E27FC236}">
                  <a16:creationId xmlns:a16="http://schemas.microsoft.com/office/drawing/2014/main" id="{8B2A1F34-654C-4F5A-A705-13600C188C1D}"/>
                </a:ext>
              </a:extLst>
            </p:cNvPr>
            <p:cNvSpPr/>
            <p:nvPr/>
          </p:nvSpPr>
          <p:spPr>
            <a:xfrm>
              <a:off x="8258445" y="522444"/>
              <a:ext cx="136859" cy="135609"/>
            </a:xfrm>
            <a:prstGeom prst="ellipse">
              <a:avLst/>
            </a:prstGeom>
            <a:solidFill>
              <a:srgbClr val="1A9AFA"/>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0" name="Google Shape;309;p5">
              <a:extLst>
                <a:ext uri="{FF2B5EF4-FFF2-40B4-BE49-F238E27FC236}">
                  <a16:creationId xmlns:a16="http://schemas.microsoft.com/office/drawing/2014/main" id="{A0EFD0BF-A2D7-48C7-8AB2-57323A48E1E0}"/>
                </a:ext>
              </a:extLst>
            </p:cNvPr>
            <p:cNvSpPr/>
            <p:nvPr/>
          </p:nvSpPr>
          <p:spPr>
            <a:xfrm>
              <a:off x="9742002" y="522445"/>
              <a:ext cx="136859" cy="135609"/>
            </a:xfrm>
            <a:prstGeom prst="ellipse">
              <a:avLst/>
            </a:prstGeom>
            <a:solidFill>
              <a:srgbClr val="C55A11"/>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1" name="Google Shape;309;p5">
              <a:extLst>
                <a:ext uri="{FF2B5EF4-FFF2-40B4-BE49-F238E27FC236}">
                  <a16:creationId xmlns:a16="http://schemas.microsoft.com/office/drawing/2014/main" id="{416346F6-292C-4BF3-BC38-4BCD818F65FC}"/>
                </a:ext>
              </a:extLst>
            </p:cNvPr>
            <p:cNvSpPr/>
            <p:nvPr/>
          </p:nvSpPr>
          <p:spPr>
            <a:xfrm>
              <a:off x="9742002" y="303216"/>
              <a:ext cx="136859" cy="13560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effectLst/>
                <a:uLnTx/>
                <a:uFillTx/>
                <a:latin typeface="Arial"/>
                <a:ea typeface="Calibri"/>
                <a:cs typeface="Calibri"/>
                <a:sym typeface="Calibri"/>
              </a:endParaRPr>
            </a:p>
          </p:txBody>
        </p:sp>
        <p:sp>
          <p:nvSpPr>
            <p:cNvPr id="92" name="Rectangle 91">
              <a:extLst>
                <a:ext uri="{FF2B5EF4-FFF2-40B4-BE49-F238E27FC236}">
                  <a16:creationId xmlns:a16="http://schemas.microsoft.com/office/drawing/2014/main" id="{21D999FC-4E5C-4B62-90B1-254E4A81F87D}"/>
                </a:ext>
              </a:extLst>
            </p:cNvPr>
            <p:cNvSpPr/>
            <p:nvPr/>
          </p:nvSpPr>
          <p:spPr>
            <a:xfrm>
              <a:off x="8446707" y="259518"/>
              <a:ext cx="1194652"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Transparency of processes</a:t>
              </a:r>
            </a:p>
          </p:txBody>
        </p:sp>
        <p:sp>
          <p:nvSpPr>
            <p:cNvPr id="93" name="Rectangle 92">
              <a:extLst>
                <a:ext uri="{FF2B5EF4-FFF2-40B4-BE49-F238E27FC236}">
                  <a16:creationId xmlns:a16="http://schemas.microsoft.com/office/drawing/2014/main" id="{ABD19691-B32B-41E3-B6C0-6B699975D26F}"/>
                </a:ext>
              </a:extLst>
            </p:cNvPr>
            <p:cNvSpPr/>
            <p:nvPr/>
          </p:nvSpPr>
          <p:spPr>
            <a:xfrm>
              <a:off x="8455541" y="464479"/>
              <a:ext cx="126204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Single vision of a product for all the parties involved</a:t>
              </a:r>
            </a:p>
          </p:txBody>
        </p:sp>
        <p:sp>
          <p:nvSpPr>
            <p:cNvPr id="94" name="Rectangle 93">
              <a:extLst>
                <a:ext uri="{FF2B5EF4-FFF2-40B4-BE49-F238E27FC236}">
                  <a16:creationId xmlns:a16="http://schemas.microsoft.com/office/drawing/2014/main" id="{56219753-B43E-43C7-A66E-57BF9177AB0A}"/>
                </a:ext>
              </a:extLst>
            </p:cNvPr>
            <p:cNvSpPr/>
            <p:nvPr/>
          </p:nvSpPr>
          <p:spPr>
            <a:xfrm>
              <a:off x="9950995" y="469389"/>
              <a:ext cx="1449696"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Predictable results in terms of time, costs, and deliverables</a:t>
              </a:r>
            </a:p>
          </p:txBody>
        </p:sp>
        <p:sp>
          <p:nvSpPr>
            <p:cNvPr id="95" name="Rectangle 94">
              <a:extLst>
                <a:ext uri="{FF2B5EF4-FFF2-40B4-BE49-F238E27FC236}">
                  <a16:creationId xmlns:a16="http://schemas.microsoft.com/office/drawing/2014/main" id="{94A49632-F3E4-4404-8DBF-BFBCB8644EA6}"/>
                </a:ext>
              </a:extLst>
            </p:cNvPr>
            <p:cNvSpPr/>
            <p:nvPr/>
          </p:nvSpPr>
          <p:spPr>
            <a:xfrm>
              <a:off x="9956936" y="259518"/>
              <a:ext cx="1443755" cy="237302"/>
            </a:xfrm>
            <a:prstGeom prst="rect">
              <a:avLst/>
            </a:prstGeom>
            <a:no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0" fontAlgn="auto" latinLnBrk="0" hangingPunct="0">
                <a:lnSpc>
                  <a:spcPct val="7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EY interstate light"/>
                  <a:ea typeface="+mn-ea"/>
                  <a:cs typeface="Arial"/>
                </a:rPr>
                <a:t>Clarity of requirements</a:t>
              </a:r>
            </a:p>
          </p:txBody>
        </p:sp>
        <p:sp>
          <p:nvSpPr>
            <p:cNvPr id="96" name="Rectangle: Rounded Corners 95">
              <a:extLst>
                <a:ext uri="{FF2B5EF4-FFF2-40B4-BE49-F238E27FC236}">
                  <a16:creationId xmlns:a16="http://schemas.microsoft.com/office/drawing/2014/main" id="{256D0AD5-689C-42E7-ABDB-39B347D8F808}"/>
                </a:ext>
              </a:extLst>
            </p:cNvPr>
            <p:cNvSpPr/>
            <p:nvPr/>
          </p:nvSpPr>
          <p:spPr>
            <a:xfrm>
              <a:off x="7993316" y="243327"/>
              <a:ext cx="237940" cy="485580"/>
            </a:xfrm>
            <a:prstGeom prst="roundRect">
              <a:avLst/>
            </a:prstGeom>
            <a:noFill/>
            <a:ln w="6350" cap="sq" cmpd="sng" algn="ctr">
              <a:noFill/>
              <a:prstDash val="solid"/>
              <a:miter lim="800000"/>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ts val="300"/>
                </a:spcBef>
                <a:spcAft>
                  <a:spcPts val="30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a:ea typeface="+mn-ea"/>
                  <a:cs typeface="+mn-cs"/>
                </a:rPr>
                <a:t>Benefit</a:t>
              </a:r>
            </a:p>
          </p:txBody>
        </p:sp>
      </p:grpSp>
    </p:spTree>
    <p:extLst>
      <p:ext uri="{BB962C8B-B14F-4D97-AF65-F5344CB8AC3E}">
        <p14:creationId xmlns:p14="http://schemas.microsoft.com/office/powerpoint/2010/main" val="2014034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50AC72-3AF5-49D3-85BB-9D9DBAF240F4}"/>
              </a:ext>
            </a:extLst>
          </p:cNvPr>
          <p:cNvSpPr>
            <a:spLocks noGrp="1"/>
          </p:cNvSpPr>
          <p:nvPr>
            <p:ph type="body" sz="quarter" idx="13"/>
          </p:nvPr>
        </p:nvSpPr>
        <p:spPr>
          <a:xfrm>
            <a:off x="601003" y="3314700"/>
            <a:ext cx="6657635" cy="455613"/>
          </a:xfrm>
        </p:spPr>
        <p:txBody>
          <a:bodyPr/>
          <a:lstStyle/>
          <a:p>
            <a:r>
              <a:rPr lang="en-US"/>
              <a:t>How to be </a:t>
            </a:r>
            <a:r>
              <a:rPr lang="en-US" dirty="0"/>
              <a:t>ahead of </a:t>
            </a:r>
            <a:r>
              <a:rPr lang="en-US"/>
              <a:t>the </a:t>
            </a:r>
            <a:r>
              <a:rPr lang="en-US" dirty="0"/>
              <a:t>Market</a:t>
            </a:r>
          </a:p>
        </p:txBody>
      </p:sp>
    </p:spTree>
    <p:extLst>
      <p:ext uri="{BB962C8B-B14F-4D97-AF65-F5344CB8AC3E}">
        <p14:creationId xmlns:p14="http://schemas.microsoft.com/office/powerpoint/2010/main" val="617142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50AC72-3AF5-49D3-85BB-9D9DBAF240F4}"/>
              </a:ext>
            </a:extLst>
          </p:cNvPr>
          <p:cNvSpPr>
            <a:spLocks noGrp="1"/>
          </p:cNvSpPr>
          <p:nvPr>
            <p:ph type="body" sz="quarter" idx="13"/>
          </p:nvPr>
        </p:nvSpPr>
        <p:spPr>
          <a:xfrm>
            <a:off x="601003" y="3314700"/>
            <a:ext cx="6657635" cy="455613"/>
          </a:xfrm>
        </p:spPr>
        <p:txBody>
          <a:bodyPr/>
          <a:lstStyle/>
          <a:p>
            <a:r>
              <a:rPr lang="en-US" dirty="0"/>
              <a:t>1 - Nexus for Insurance</a:t>
            </a:r>
          </a:p>
        </p:txBody>
      </p:sp>
    </p:spTree>
    <p:extLst>
      <p:ext uri="{BB962C8B-B14F-4D97-AF65-F5344CB8AC3E}">
        <p14:creationId xmlns:p14="http://schemas.microsoft.com/office/powerpoint/2010/main" val="3697851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1071137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chemeClr val="tx1"/>
                </a:solidFill>
                <a:latin typeface="EYInterstate"/>
                <a:ea typeface="EYInterstate" charset="0"/>
                <a:cs typeface="EYInterstate" charset="0"/>
              </a:rPr>
              <a:t>EY Nexus is a platform built to solve today’s complex challenges while positioning you for the future</a:t>
            </a:r>
          </a:p>
          <a:p>
            <a:pPr defTabSz="913943"/>
            <a:endParaRPr lang="en-US" sz="2500" b="0" dirty="0">
              <a:solidFill>
                <a:schemeClr val="tx1"/>
              </a:solidFill>
              <a:latin typeface="EYInterstate"/>
              <a:ea typeface="EYInterstate" charset="0"/>
              <a:cs typeface="EYInterstate" charset="0"/>
            </a:endParaRPr>
          </a:p>
        </p:txBody>
      </p:sp>
      <p:grpSp>
        <p:nvGrpSpPr>
          <p:cNvPr id="27" name="Group 26">
            <a:extLst>
              <a:ext uri="{FF2B5EF4-FFF2-40B4-BE49-F238E27FC236}">
                <a16:creationId xmlns:a16="http://schemas.microsoft.com/office/drawing/2014/main" id="{FB4ACAF4-E4FA-49AF-A78F-95A61905FAB7}"/>
              </a:ext>
            </a:extLst>
          </p:cNvPr>
          <p:cNvGrpSpPr/>
          <p:nvPr/>
        </p:nvGrpSpPr>
        <p:grpSpPr>
          <a:xfrm>
            <a:off x="637344" y="1846750"/>
            <a:ext cx="4394355" cy="3823171"/>
            <a:chOff x="637344" y="2050517"/>
            <a:chExt cx="4394355" cy="3823171"/>
          </a:xfrm>
        </p:grpSpPr>
        <p:grpSp>
          <p:nvGrpSpPr>
            <p:cNvPr id="26" name="Group 25">
              <a:extLst>
                <a:ext uri="{FF2B5EF4-FFF2-40B4-BE49-F238E27FC236}">
                  <a16:creationId xmlns:a16="http://schemas.microsoft.com/office/drawing/2014/main" id="{7C4005B2-0ABA-4CAB-96DA-CDF53C77E384}"/>
                </a:ext>
              </a:extLst>
            </p:cNvPr>
            <p:cNvGrpSpPr/>
            <p:nvPr/>
          </p:nvGrpSpPr>
          <p:grpSpPr>
            <a:xfrm>
              <a:off x="637963" y="2050517"/>
              <a:ext cx="4393736" cy="3548862"/>
              <a:chOff x="637963" y="2050517"/>
              <a:chExt cx="4393736" cy="3548862"/>
            </a:xfrm>
          </p:grpSpPr>
          <p:sp>
            <p:nvSpPr>
              <p:cNvPr id="89" name="Isosceles Triangle 26">
                <a:extLst>
                  <a:ext uri="{FF2B5EF4-FFF2-40B4-BE49-F238E27FC236}">
                    <a16:creationId xmlns:a16="http://schemas.microsoft.com/office/drawing/2014/main" id="{0DEF2CA0-1044-4A5F-9E28-6EBBDEDF302B}"/>
                  </a:ext>
                </a:extLst>
              </p:cNvPr>
              <p:cNvSpPr/>
              <p:nvPr/>
            </p:nvSpPr>
            <p:spPr>
              <a:xfrm>
                <a:off x="637963" y="2050517"/>
                <a:ext cx="4393736" cy="3548862"/>
              </a:xfrm>
              <a:prstGeom prst="triangle">
                <a:avLst>
                  <a:gd name="adj" fmla="val 50000"/>
                </a:avLst>
              </a:prstGeom>
              <a:solidFill>
                <a:srgbClr val="8FAAD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126">
                  <a:defRPr/>
                </a:pPr>
                <a:endParaRPr lang="en-US" sz="1200" dirty="0">
                  <a:solidFill>
                    <a:srgbClr val="2E2E38"/>
                  </a:solidFill>
                  <a:latin typeface="EYInterstate Light"/>
                  <a:sym typeface="IBM Plex Sans Light"/>
                </a:endParaRPr>
              </a:p>
            </p:txBody>
          </p:sp>
          <p:pic>
            <p:nvPicPr>
              <p:cNvPr id="93" name="Picture 92">
                <a:extLst>
                  <a:ext uri="{FF2B5EF4-FFF2-40B4-BE49-F238E27FC236}">
                    <a16:creationId xmlns:a16="http://schemas.microsoft.com/office/drawing/2014/main" id="{ACCFC2B1-9AFE-4818-9F09-7D5E1F9974D7}"/>
                  </a:ext>
                </a:extLst>
              </p:cNvPr>
              <p:cNvPicPr>
                <a:picLocks noChangeAspect="1"/>
              </p:cNvPicPr>
              <p:nvPr/>
            </p:nvPicPr>
            <p:blipFill>
              <a:blip r:embed="rId2"/>
              <a:stretch>
                <a:fillRect/>
              </a:stretch>
            </p:blipFill>
            <p:spPr>
              <a:xfrm>
                <a:off x="1700108" y="4443377"/>
                <a:ext cx="406016" cy="460492"/>
              </a:xfrm>
              <a:prstGeom prst="rect">
                <a:avLst/>
              </a:prstGeom>
            </p:spPr>
          </p:pic>
          <p:pic>
            <p:nvPicPr>
              <p:cNvPr id="94" name="Picture 93">
                <a:extLst>
                  <a:ext uri="{FF2B5EF4-FFF2-40B4-BE49-F238E27FC236}">
                    <a16:creationId xmlns:a16="http://schemas.microsoft.com/office/drawing/2014/main" id="{DFACA0C2-5C75-483E-AD9F-CF029FB64229}"/>
                  </a:ext>
                </a:extLst>
              </p:cNvPr>
              <p:cNvPicPr>
                <a:picLocks noChangeAspect="1"/>
              </p:cNvPicPr>
              <p:nvPr/>
            </p:nvPicPr>
            <p:blipFill>
              <a:blip r:embed="rId3"/>
              <a:stretch>
                <a:fillRect/>
              </a:stretch>
            </p:blipFill>
            <p:spPr>
              <a:xfrm>
                <a:off x="3599124" y="4346079"/>
                <a:ext cx="392240" cy="444867"/>
              </a:xfrm>
              <a:prstGeom prst="rect">
                <a:avLst/>
              </a:prstGeom>
            </p:spPr>
          </p:pic>
          <p:pic>
            <p:nvPicPr>
              <p:cNvPr id="95" name="Picture 94">
                <a:extLst>
                  <a:ext uri="{FF2B5EF4-FFF2-40B4-BE49-F238E27FC236}">
                    <a16:creationId xmlns:a16="http://schemas.microsoft.com/office/drawing/2014/main" id="{8C94B50B-F49A-45AE-82B5-D405E8463478}"/>
                  </a:ext>
                </a:extLst>
              </p:cNvPr>
              <p:cNvPicPr>
                <a:picLocks noChangeAspect="1"/>
              </p:cNvPicPr>
              <p:nvPr/>
            </p:nvPicPr>
            <p:blipFill>
              <a:blip r:embed="rId4"/>
              <a:stretch>
                <a:fillRect/>
              </a:stretch>
            </p:blipFill>
            <p:spPr>
              <a:xfrm>
                <a:off x="2593411" y="2892107"/>
                <a:ext cx="479993" cy="544394"/>
              </a:xfrm>
              <a:prstGeom prst="rect">
                <a:avLst/>
              </a:prstGeom>
            </p:spPr>
          </p:pic>
          <p:sp>
            <p:nvSpPr>
              <p:cNvPr id="97" name="object 3">
                <a:extLst>
                  <a:ext uri="{FF2B5EF4-FFF2-40B4-BE49-F238E27FC236}">
                    <a16:creationId xmlns:a16="http://schemas.microsoft.com/office/drawing/2014/main" id="{C23E2054-70F6-4395-AA36-3373196F006D}"/>
                  </a:ext>
                </a:extLst>
              </p:cNvPr>
              <p:cNvSpPr txBox="1"/>
              <p:nvPr/>
            </p:nvSpPr>
            <p:spPr>
              <a:xfrm>
                <a:off x="3226509" y="4909580"/>
                <a:ext cx="1138007" cy="494981"/>
              </a:xfrm>
              <a:prstGeom prst="rect">
                <a:avLst/>
              </a:prstGeom>
            </p:spPr>
            <p:txBody>
              <a:bodyPr vert="horz" wrap="square" lIns="0" tIns="32994" rIns="0" bIns="0" rtlCol="0">
                <a:spAutoFit/>
              </a:bodyPr>
              <a:lstStyle/>
              <a:p>
                <a:pPr algn="ctr" defTabSz="913715">
                  <a:buClr>
                    <a:srgbClr val="C0504D"/>
                  </a:buClr>
                  <a:buSzPct val="70000"/>
                  <a:defRPr/>
                </a:pPr>
                <a:r>
                  <a:rPr lang="en-US" sz="1000" b="1" dirty="0" err="1">
                    <a:solidFill>
                      <a:prstClr val="black">
                        <a:lumMod val="75000"/>
                        <a:lumOff val="25000"/>
                      </a:prstClr>
                    </a:solidFill>
                    <a:latin typeface="EYInterstate Light"/>
                    <a:sym typeface="IBM Plex Sans Light"/>
                  </a:rPr>
                  <a:t>CompanyAmporary</a:t>
                </a:r>
                <a:r>
                  <a:rPr lang="en-US" sz="1000" b="1" dirty="0">
                    <a:solidFill>
                      <a:prstClr val="black">
                        <a:lumMod val="75000"/>
                        <a:lumOff val="25000"/>
                      </a:prstClr>
                    </a:solidFill>
                    <a:latin typeface="EYInterstate Light"/>
                    <a:sym typeface="IBM Plex Sans Light"/>
                  </a:rPr>
                  <a:t> ecosystem of partners</a:t>
                </a:r>
                <a:endParaRPr lang="en-US" sz="1000" b="1" dirty="0">
                  <a:solidFill>
                    <a:prstClr val="black">
                      <a:lumMod val="75000"/>
                      <a:lumOff val="25000"/>
                    </a:prstClr>
                  </a:solidFill>
                  <a:latin typeface="EYInterstate Light"/>
                  <a:cs typeface="Georgia"/>
                  <a:sym typeface="IBM Plex Sans Light"/>
                </a:endParaRPr>
              </a:p>
            </p:txBody>
          </p:sp>
          <p:sp>
            <p:nvSpPr>
              <p:cNvPr id="98" name="object 3">
                <a:extLst>
                  <a:ext uri="{FF2B5EF4-FFF2-40B4-BE49-F238E27FC236}">
                    <a16:creationId xmlns:a16="http://schemas.microsoft.com/office/drawing/2014/main" id="{C3A3865B-B7F1-4359-A0A6-71EE7537EFF6}"/>
                  </a:ext>
                </a:extLst>
              </p:cNvPr>
              <p:cNvSpPr txBox="1"/>
              <p:nvPr/>
            </p:nvSpPr>
            <p:spPr>
              <a:xfrm>
                <a:off x="1172321" y="4909580"/>
                <a:ext cx="1440086" cy="494981"/>
              </a:xfrm>
              <a:prstGeom prst="rect">
                <a:avLst/>
              </a:prstGeom>
            </p:spPr>
            <p:txBody>
              <a:bodyPr vert="horz" wrap="square" lIns="0" tIns="32994" rIns="0" bIns="0" rtlCol="0">
                <a:spAutoFit/>
              </a:bodyPr>
              <a:lstStyle/>
              <a:p>
                <a:pPr algn="ctr" defTabSz="913715">
                  <a:buClr>
                    <a:srgbClr val="C0504D"/>
                  </a:buClr>
                  <a:buSzPct val="70000"/>
                  <a:defRPr/>
                </a:pPr>
                <a:r>
                  <a:rPr lang="en-US" sz="1000" b="1" dirty="0">
                    <a:solidFill>
                      <a:prstClr val="black">
                        <a:lumMod val="75000"/>
                        <a:lumOff val="25000"/>
                      </a:prstClr>
                    </a:solidFill>
                    <a:latin typeface="EYInterstate Light"/>
                    <a:sym typeface="IBM Plex Sans Light"/>
                  </a:rPr>
                  <a:t>Reusable platform </a:t>
                </a:r>
              </a:p>
              <a:p>
                <a:pPr algn="ctr" defTabSz="913715">
                  <a:buClr>
                    <a:srgbClr val="C0504D"/>
                  </a:buClr>
                  <a:buSzPct val="70000"/>
                  <a:defRPr/>
                </a:pPr>
                <a:r>
                  <a:rPr lang="en-US" sz="1000" b="1" dirty="0">
                    <a:solidFill>
                      <a:prstClr val="black">
                        <a:lumMod val="75000"/>
                        <a:lumOff val="25000"/>
                      </a:prstClr>
                    </a:solidFill>
                    <a:latin typeface="EYInterstate Light"/>
                    <a:sym typeface="IBM Plex Sans Light"/>
                  </a:rPr>
                  <a:t>tools, accelerators and utilities</a:t>
                </a:r>
                <a:endParaRPr lang="en-US" sz="1000" b="1" dirty="0">
                  <a:solidFill>
                    <a:prstClr val="black">
                      <a:lumMod val="75000"/>
                      <a:lumOff val="25000"/>
                    </a:prstClr>
                  </a:solidFill>
                  <a:latin typeface="EYInterstate Light"/>
                  <a:cs typeface="Georgia"/>
                  <a:sym typeface="IBM Plex Sans Light"/>
                </a:endParaRPr>
              </a:p>
            </p:txBody>
          </p:sp>
          <p:sp>
            <p:nvSpPr>
              <p:cNvPr id="99" name="object 3">
                <a:extLst>
                  <a:ext uri="{FF2B5EF4-FFF2-40B4-BE49-F238E27FC236}">
                    <a16:creationId xmlns:a16="http://schemas.microsoft.com/office/drawing/2014/main" id="{102B18E2-FF89-4212-A835-0D65E54D2A6B}"/>
                  </a:ext>
                </a:extLst>
              </p:cNvPr>
              <p:cNvSpPr txBox="1"/>
              <p:nvPr/>
            </p:nvSpPr>
            <p:spPr>
              <a:xfrm>
                <a:off x="2235040" y="3490927"/>
                <a:ext cx="1139636" cy="341093"/>
              </a:xfrm>
              <a:prstGeom prst="rect">
                <a:avLst/>
              </a:prstGeom>
            </p:spPr>
            <p:txBody>
              <a:bodyPr vert="horz" wrap="square" lIns="0" tIns="32994" rIns="0" bIns="0" rtlCol="0">
                <a:spAutoFit/>
              </a:bodyPr>
              <a:lstStyle/>
              <a:p>
                <a:pPr algn="ctr" defTabSz="913715">
                  <a:buClr>
                    <a:srgbClr val="C0504D"/>
                  </a:buClr>
                  <a:buSzPct val="70000"/>
                  <a:defRPr/>
                </a:pPr>
                <a:r>
                  <a:rPr lang="en-US" sz="1000" b="1" dirty="0">
                    <a:solidFill>
                      <a:prstClr val="black">
                        <a:lumMod val="75000"/>
                        <a:lumOff val="25000"/>
                      </a:prstClr>
                    </a:solidFill>
                    <a:latin typeface="EYInterstate Light"/>
                    <a:sym typeface="IBM Plex Sans Light"/>
                  </a:rPr>
                  <a:t>FS industry </a:t>
                </a:r>
                <a:br>
                  <a:rPr lang="en-US" sz="1000" b="1" dirty="0">
                    <a:solidFill>
                      <a:prstClr val="black">
                        <a:lumMod val="75000"/>
                        <a:lumOff val="25000"/>
                      </a:prstClr>
                    </a:solidFill>
                    <a:latin typeface="EYInterstate Light"/>
                    <a:sym typeface="IBM Plex Sans Light"/>
                  </a:rPr>
                </a:br>
                <a:r>
                  <a:rPr lang="en-US" sz="1000" b="1" dirty="0">
                    <a:solidFill>
                      <a:prstClr val="black">
                        <a:lumMod val="75000"/>
                        <a:lumOff val="25000"/>
                      </a:prstClr>
                    </a:solidFill>
                    <a:latin typeface="EYInterstate Light"/>
                    <a:sym typeface="IBM Plex Sans Light"/>
                  </a:rPr>
                  <a:t>solutions</a:t>
                </a:r>
                <a:endParaRPr lang="en-US" sz="1000" b="1" dirty="0">
                  <a:solidFill>
                    <a:prstClr val="black">
                      <a:lumMod val="75000"/>
                      <a:lumOff val="25000"/>
                    </a:prstClr>
                  </a:solidFill>
                  <a:latin typeface="EYInterstate Light"/>
                  <a:cs typeface="Georgia"/>
                  <a:sym typeface="IBM Plex Sans Light"/>
                </a:endParaRPr>
              </a:p>
            </p:txBody>
          </p:sp>
          <p:grpSp>
            <p:nvGrpSpPr>
              <p:cNvPr id="100" name="Group 99">
                <a:extLst>
                  <a:ext uri="{FF2B5EF4-FFF2-40B4-BE49-F238E27FC236}">
                    <a16:creationId xmlns:a16="http://schemas.microsoft.com/office/drawing/2014/main" id="{EE0406E7-03E1-4D1C-B039-318775B06ADE}"/>
                  </a:ext>
                </a:extLst>
              </p:cNvPr>
              <p:cNvGrpSpPr/>
              <p:nvPr/>
            </p:nvGrpSpPr>
            <p:grpSpPr>
              <a:xfrm>
                <a:off x="986043" y="2340154"/>
                <a:ext cx="3697576" cy="3076760"/>
                <a:chOff x="7070779" y="2640083"/>
                <a:chExt cx="4246895" cy="3115803"/>
              </a:xfrm>
            </p:grpSpPr>
            <p:sp>
              <p:nvSpPr>
                <p:cNvPr id="101" name="Isosceles Triangle 36">
                  <a:extLst>
                    <a:ext uri="{FF2B5EF4-FFF2-40B4-BE49-F238E27FC236}">
                      <a16:creationId xmlns:a16="http://schemas.microsoft.com/office/drawing/2014/main" id="{266A2990-DC43-4F38-AFEF-8E82F647FC1A}"/>
                    </a:ext>
                  </a:extLst>
                </p:cNvPr>
                <p:cNvSpPr/>
                <p:nvPr/>
              </p:nvSpPr>
              <p:spPr>
                <a:xfrm>
                  <a:off x="7070779" y="4203062"/>
                  <a:ext cx="2115565" cy="1552824"/>
                </a:xfrm>
                <a:prstGeom prst="triangle">
                  <a:avLst/>
                </a:prstGeom>
                <a:noFill/>
                <a:ln w="9525" cap="flat" cmpd="sng" algn="ctr">
                  <a:solidFill>
                    <a:schemeClr val="bg1"/>
                  </a:solidFill>
                  <a:prstDash val="solid"/>
                </a:ln>
                <a:effectLst/>
              </p:spPr>
              <p:txBody>
                <a:bodyPr rtlCol="0" anchor="t" anchorCtr="0"/>
                <a:lstStyle/>
                <a:p>
                  <a:pPr algn="ctr" defTabSz="913669">
                    <a:defRPr/>
                  </a:pPr>
                  <a:endParaRPr lang="en-US" sz="1199" dirty="0">
                    <a:solidFill>
                      <a:srgbClr val="2E2E38"/>
                    </a:solidFill>
                    <a:latin typeface="EYInterstate Light"/>
                    <a:sym typeface="IBM Plex Sans Light"/>
                  </a:endParaRPr>
                </a:p>
              </p:txBody>
            </p:sp>
            <p:sp>
              <p:nvSpPr>
                <p:cNvPr id="102" name="Isosceles Triangle 37">
                  <a:extLst>
                    <a:ext uri="{FF2B5EF4-FFF2-40B4-BE49-F238E27FC236}">
                      <a16:creationId xmlns:a16="http://schemas.microsoft.com/office/drawing/2014/main" id="{8DDAD261-1354-4965-ACED-FD3D470CD3C2}"/>
                    </a:ext>
                  </a:extLst>
                </p:cNvPr>
                <p:cNvSpPr/>
                <p:nvPr/>
              </p:nvSpPr>
              <p:spPr>
                <a:xfrm>
                  <a:off x="9202109" y="4203062"/>
                  <a:ext cx="2115565" cy="1552824"/>
                </a:xfrm>
                <a:prstGeom prst="triangle">
                  <a:avLst/>
                </a:prstGeom>
                <a:noFill/>
                <a:ln w="9525" cap="flat" cmpd="sng" algn="ctr">
                  <a:solidFill>
                    <a:schemeClr val="bg1"/>
                  </a:solidFill>
                  <a:prstDash val="solid"/>
                </a:ln>
                <a:effectLst/>
              </p:spPr>
              <p:txBody>
                <a:bodyPr rtlCol="0" anchor="t" anchorCtr="0"/>
                <a:lstStyle/>
                <a:p>
                  <a:pPr algn="ctr" defTabSz="913669">
                    <a:defRPr/>
                  </a:pPr>
                  <a:endParaRPr lang="en-US" sz="1199" dirty="0">
                    <a:solidFill>
                      <a:srgbClr val="2E2E38"/>
                    </a:solidFill>
                    <a:latin typeface="EYInterstate Light"/>
                    <a:sym typeface="IBM Plex Sans Light"/>
                  </a:endParaRPr>
                </a:p>
              </p:txBody>
            </p:sp>
            <p:sp>
              <p:nvSpPr>
                <p:cNvPr id="103" name="Isosceles Triangle 38">
                  <a:extLst>
                    <a:ext uri="{FF2B5EF4-FFF2-40B4-BE49-F238E27FC236}">
                      <a16:creationId xmlns:a16="http://schemas.microsoft.com/office/drawing/2014/main" id="{2BCA9CDE-3BFB-480E-AF06-D43ED04D85AA}"/>
                    </a:ext>
                  </a:extLst>
                </p:cNvPr>
                <p:cNvSpPr/>
                <p:nvPr/>
              </p:nvSpPr>
              <p:spPr>
                <a:xfrm>
                  <a:off x="8136444" y="2640083"/>
                  <a:ext cx="2115565" cy="1552824"/>
                </a:xfrm>
                <a:prstGeom prst="triangle">
                  <a:avLst/>
                </a:prstGeom>
                <a:noFill/>
                <a:ln w="9525" cap="flat" cmpd="sng" algn="ctr">
                  <a:solidFill>
                    <a:schemeClr val="bg1"/>
                  </a:solidFill>
                  <a:prstDash val="solid"/>
                </a:ln>
                <a:effectLst/>
              </p:spPr>
              <p:txBody>
                <a:bodyPr rtlCol="0" anchor="t" anchorCtr="0"/>
                <a:lstStyle/>
                <a:p>
                  <a:pPr algn="ctr" defTabSz="913669">
                    <a:defRPr/>
                  </a:pPr>
                  <a:endParaRPr lang="en-US" sz="1199" dirty="0">
                    <a:solidFill>
                      <a:srgbClr val="2E2E38"/>
                    </a:solidFill>
                    <a:latin typeface="EYInterstate Light"/>
                    <a:sym typeface="IBM Plex Sans Light"/>
                  </a:endParaRPr>
                </a:p>
              </p:txBody>
            </p:sp>
            <p:sp>
              <p:nvSpPr>
                <p:cNvPr id="104" name="Isosceles Triangle 39">
                  <a:extLst>
                    <a:ext uri="{FF2B5EF4-FFF2-40B4-BE49-F238E27FC236}">
                      <a16:creationId xmlns:a16="http://schemas.microsoft.com/office/drawing/2014/main" id="{45A0F8B6-54FC-426F-BD69-982090311911}"/>
                    </a:ext>
                  </a:extLst>
                </p:cNvPr>
                <p:cNvSpPr/>
                <p:nvPr/>
              </p:nvSpPr>
              <p:spPr>
                <a:xfrm rot="10800000">
                  <a:off x="8197521" y="4228448"/>
                  <a:ext cx="1993412" cy="1463164"/>
                </a:xfrm>
                <a:prstGeom prst="triangle">
                  <a:avLst/>
                </a:prstGeom>
                <a:solidFill>
                  <a:schemeClr val="bg2">
                    <a:lumMod val="75000"/>
                  </a:schemeClr>
                </a:solidFill>
                <a:ln w="9525" cap="flat" cmpd="sng" algn="ctr">
                  <a:noFill/>
                  <a:prstDash val="solid"/>
                </a:ln>
                <a:effectLst/>
              </p:spPr>
              <p:txBody>
                <a:bodyPr rtlCol="0" anchor="t" anchorCtr="0"/>
                <a:lstStyle/>
                <a:p>
                  <a:pPr algn="ctr" defTabSz="913669">
                    <a:defRPr/>
                  </a:pPr>
                  <a:endParaRPr lang="en-US" sz="1199" dirty="0">
                    <a:solidFill>
                      <a:srgbClr val="2E2E38"/>
                    </a:solidFill>
                    <a:latin typeface="EYInterstate Light"/>
                    <a:sym typeface="IBM Plex Sans Light"/>
                  </a:endParaRPr>
                </a:p>
              </p:txBody>
            </p:sp>
          </p:grpSp>
          <p:sp>
            <p:nvSpPr>
              <p:cNvPr id="105" name="Rectangle 104">
                <a:extLst>
                  <a:ext uri="{FF2B5EF4-FFF2-40B4-BE49-F238E27FC236}">
                    <a16:creationId xmlns:a16="http://schemas.microsoft.com/office/drawing/2014/main" id="{A0FD7E66-A680-4FAA-A424-C459E714FA64}"/>
                  </a:ext>
                </a:extLst>
              </p:cNvPr>
              <p:cNvSpPr/>
              <p:nvPr/>
            </p:nvSpPr>
            <p:spPr>
              <a:xfrm>
                <a:off x="2295033" y="4020769"/>
                <a:ext cx="1140249" cy="507831"/>
              </a:xfrm>
              <a:prstGeom prst="rect">
                <a:avLst/>
              </a:prstGeom>
            </p:spPr>
            <p:txBody>
              <a:bodyPr wrap="none">
                <a:spAutoFit/>
              </a:bodyPr>
              <a:lstStyle/>
              <a:p>
                <a:pPr algn="ctr" defTabSz="914126">
                  <a:defRPr/>
                </a:pPr>
                <a:endParaRPr lang="en-US" sz="1100" b="1" dirty="0">
                  <a:solidFill>
                    <a:schemeClr val="bg1"/>
                  </a:solidFill>
                  <a:latin typeface="EYInterstate Light"/>
                  <a:sym typeface="IBM Plex Sans Light"/>
                </a:endParaRPr>
              </a:p>
              <a:p>
                <a:pPr algn="ctr" defTabSz="914126">
                  <a:defRPr/>
                </a:pPr>
                <a:r>
                  <a:rPr lang="en-US" sz="1600" b="1" kern="0" spc="-12" dirty="0">
                    <a:solidFill>
                      <a:schemeClr val="bg1"/>
                    </a:solidFill>
                    <a:latin typeface="EYInterstate Light"/>
                    <a:sym typeface="IBM Plex Sans Light"/>
                  </a:rPr>
                  <a:t>EY </a:t>
                </a:r>
                <a:r>
                  <a:rPr lang="en-US" sz="1600" b="1" dirty="0">
                    <a:solidFill>
                      <a:schemeClr val="bg1"/>
                    </a:solidFill>
                    <a:latin typeface="EYInterstate Light"/>
                    <a:sym typeface="IBM Plex Sans Light"/>
                  </a:rPr>
                  <a:t>Nexus </a:t>
                </a:r>
              </a:p>
            </p:txBody>
          </p:sp>
        </p:grpSp>
        <p:sp>
          <p:nvSpPr>
            <p:cNvPr id="110" name="TextBox 109">
              <a:extLst>
                <a:ext uri="{FF2B5EF4-FFF2-40B4-BE49-F238E27FC236}">
                  <a16:creationId xmlns:a16="http://schemas.microsoft.com/office/drawing/2014/main" id="{302FE81B-55F9-45B5-B9B9-4CB562C6EB79}"/>
                </a:ext>
              </a:extLst>
            </p:cNvPr>
            <p:cNvSpPr txBox="1"/>
            <p:nvPr/>
          </p:nvSpPr>
          <p:spPr>
            <a:xfrm>
              <a:off x="637344" y="5612078"/>
              <a:ext cx="4393736" cy="261610"/>
            </a:xfrm>
            <a:prstGeom prst="rect">
              <a:avLst/>
            </a:prstGeom>
            <a:solidFill>
              <a:srgbClr val="DAE3F3"/>
            </a:solidFill>
            <a:ln>
              <a:solidFill>
                <a:srgbClr val="B4C7E7"/>
              </a:solidFill>
            </a:ln>
          </p:spPr>
          <p:txBody>
            <a:bodyPr wrap="square" rtlCol="0">
              <a:spAutoFit/>
            </a:bodyPr>
            <a:lstStyle/>
            <a:p>
              <a:pPr algn="ctr" defTabSz="913943" hangingPunct="0">
                <a:lnSpc>
                  <a:spcPct val="120000"/>
                </a:lnSpc>
                <a:defRPr/>
              </a:pPr>
              <a:r>
                <a:rPr lang="en-US" sz="1000" b="1" kern="0" spc="-12" dirty="0">
                  <a:solidFill>
                    <a:srgbClr val="2E2E38">
                      <a:lumMod val="75000"/>
                    </a:srgbClr>
                  </a:solidFill>
                  <a:latin typeface="EYInterstate Light"/>
                  <a:sym typeface="IBM Plex Sans Light"/>
                </a:rPr>
                <a:t>Assembled NOT Built  |  Months NOT Years  |  Modernized NOT Legacy</a:t>
              </a:r>
            </a:p>
          </p:txBody>
        </p:sp>
      </p:grpSp>
      <p:sp>
        <p:nvSpPr>
          <p:cNvPr id="118" name="Rectangle 117">
            <a:extLst>
              <a:ext uri="{FF2B5EF4-FFF2-40B4-BE49-F238E27FC236}">
                <a16:creationId xmlns:a16="http://schemas.microsoft.com/office/drawing/2014/main" id="{331A3520-5ECB-467D-9DA0-DE0C66FAB1B7}"/>
              </a:ext>
            </a:extLst>
          </p:cNvPr>
          <p:cNvSpPr/>
          <p:nvPr/>
        </p:nvSpPr>
        <p:spPr>
          <a:xfrm rot="16200000">
            <a:off x="5357865" y="1681259"/>
            <a:ext cx="1062000" cy="1335227"/>
          </a:xfrm>
          <a:prstGeom prst="rect">
            <a:avLst/>
          </a:prstGeom>
          <a:solidFill>
            <a:srgbClr val="DAE3F3"/>
          </a:solidFill>
          <a:ln>
            <a:noFill/>
          </a:ln>
        </p:spPr>
        <p:txBody>
          <a:bodyPr vert="vert" wrap="square" lIns="88900" tIns="38100" rIns="88900" bIns="38100" rtlCol="0" anchor="b" anchorCtr="0">
            <a:noAutofit/>
          </a:bodyPr>
          <a:lstStyle/>
          <a:p>
            <a:pPr algn="ctr" defTabSz="913715">
              <a:buClr>
                <a:srgbClr val="C0504D"/>
              </a:buClr>
              <a:buSzPct val="70000"/>
              <a:defRPr/>
            </a:pPr>
            <a:r>
              <a:rPr lang="en-US" sz="1100" b="1" dirty="0">
                <a:latin typeface="EY interstate light"/>
                <a:sym typeface="IBM Plex Sans Light"/>
              </a:rPr>
              <a:t>FS industry </a:t>
            </a:r>
            <a:br>
              <a:rPr lang="en-US" sz="1100" b="1" dirty="0">
                <a:latin typeface="EY interstate light"/>
                <a:sym typeface="IBM Plex Sans Light"/>
              </a:rPr>
            </a:br>
            <a:r>
              <a:rPr lang="en-US" sz="1100" b="1" dirty="0">
                <a:latin typeface="EY interstate light"/>
                <a:sym typeface="IBM Plex Sans Light"/>
              </a:rPr>
              <a:t>solutions</a:t>
            </a:r>
            <a:endParaRPr lang="en-US" sz="1100" b="1" dirty="0">
              <a:latin typeface="EY interstate light"/>
              <a:cs typeface="Georgia"/>
              <a:sym typeface="IBM Plex Sans Light"/>
            </a:endParaRPr>
          </a:p>
        </p:txBody>
      </p:sp>
      <p:pic>
        <p:nvPicPr>
          <p:cNvPr id="121" name="Picture 120">
            <a:extLst>
              <a:ext uri="{FF2B5EF4-FFF2-40B4-BE49-F238E27FC236}">
                <a16:creationId xmlns:a16="http://schemas.microsoft.com/office/drawing/2014/main" id="{811E62CC-9EE8-4446-8894-D09FCB85AE9C}"/>
              </a:ext>
            </a:extLst>
          </p:cNvPr>
          <p:cNvPicPr>
            <a:picLocks noChangeAspect="1"/>
          </p:cNvPicPr>
          <p:nvPr/>
        </p:nvPicPr>
        <p:blipFill>
          <a:blip r:embed="rId4"/>
          <a:stretch>
            <a:fillRect/>
          </a:stretch>
        </p:blipFill>
        <p:spPr>
          <a:xfrm>
            <a:off x="5648869" y="1884609"/>
            <a:ext cx="479993" cy="544394"/>
          </a:xfrm>
          <a:prstGeom prst="rect">
            <a:avLst/>
          </a:prstGeom>
        </p:spPr>
      </p:pic>
      <p:sp>
        <p:nvSpPr>
          <p:cNvPr id="28" name="Rectangle 27">
            <a:extLst>
              <a:ext uri="{FF2B5EF4-FFF2-40B4-BE49-F238E27FC236}">
                <a16:creationId xmlns:a16="http://schemas.microsoft.com/office/drawing/2014/main" id="{93C4D86A-1049-4848-A934-D916C2CB6936}"/>
              </a:ext>
            </a:extLst>
          </p:cNvPr>
          <p:cNvSpPr/>
          <p:nvPr/>
        </p:nvSpPr>
        <p:spPr>
          <a:xfrm>
            <a:off x="6639223" y="1817871"/>
            <a:ext cx="4918088" cy="10620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dirty="0">
                <a:solidFill>
                  <a:schemeClr val="bg1"/>
                </a:solidFill>
                <a:latin typeface="EY interstate light"/>
                <a:cs typeface="Georgia"/>
                <a:sym typeface="IBM Plex Sans Light"/>
              </a:rPr>
              <a:t>Assembled solutions which are easily adapted, quick to configure and </a:t>
            </a:r>
            <a:r>
              <a:rPr lang="en-US" sz="1400" kern="0" spc="-12" dirty="0">
                <a:solidFill>
                  <a:schemeClr val="bg1"/>
                </a:solidFill>
                <a:latin typeface="EY interstate light"/>
                <a:cs typeface="Georgia"/>
                <a:sym typeface="IBM Plex Sans Light"/>
              </a:rPr>
              <a:t>designed to address many of today's complex  challenges faced by Insurance companies</a:t>
            </a:r>
            <a:endParaRPr lang="en-US" sz="1400" dirty="0">
              <a:solidFill>
                <a:schemeClr val="bg1"/>
              </a:solidFill>
              <a:latin typeface="EY interstate light"/>
              <a:cs typeface="Georgia"/>
              <a:sym typeface="IBM Plex Sans Light"/>
            </a:endParaRPr>
          </a:p>
        </p:txBody>
      </p:sp>
      <p:sp>
        <p:nvSpPr>
          <p:cNvPr id="119" name="Rectangle 118">
            <a:extLst>
              <a:ext uri="{FF2B5EF4-FFF2-40B4-BE49-F238E27FC236}">
                <a16:creationId xmlns:a16="http://schemas.microsoft.com/office/drawing/2014/main" id="{EE34B97C-2CCC-45FB-8AC4-76CDEE5A36FE}"/>
              </a:ext>
            </a:extLst>
          </p:cNvPr>
          <p:cNvSpPr/>
          <p:nvPr/>
        </p:nvSpPr>
        <p:spPr>
          <a:xfrm rot="16200000">
            <a:off x="5264044" y="2980588"/>
            <a:ext cx="1243096" cy="1335222"/>
          </a:xfrm>
          <a:prstGeom prst="rect">
            <a:avLst/>
          </a:prstGeom>
          <a:solidFill>
            <a:srgbClr val="B4C7E7"/>
          </a:solidFill>
          <a:ln>
            <a:noFill/>
          </a:ln>
        </p:spPr>
        <p:txBody>
          <a:bodyPr vert="vert" wrap="square" lIns="88900" tIns="38100" rIns="88900" bIns="38100" rtlCol="0" anchor="b" anchorCtr="0">
            <a:noAutofit/>
          </a:bodyPr>
          <a:lstStyle/>
          <a:p>
            <a:pPr algn="ctr" defTabSz="913715">
              <a:buClr>
                <a:srgbClr val="C0504D"/>
              </a:buClr>
              <a:buSzPct val="70000"/>
              <a:defRPr/>
            </a:pPr>
            <a:r>
              <a:rPr lang="en-US" sz="1100" b="1" dirty="0">
                <a:latin typeface="EY interstate light"/>
                <a:sym typeface="IBM Plex Sans Light"/>
              </a:rPr>
              <a:t>Reusable platform </a:t>
            </a:r>
          </a:p>
          <a:p>
            <a:pPr algn="ctr" defTabSz="913715">
              <a:buClr>
                <a:srgbClr val="C0504D"/>
              </a:buClr>
              <a:buSzPct val="70000"/>
              <a:defRPr/>
            </a:pPr>
            <a:r>
              <a:rPr lang="en-US" sz="1100" b="1" dirty="0">
                <a:latin typeface="EY interstate light"/>
                <a:sym typeface="IBM Plex Sans Light"/>
              </a:rPr>
              <a:t>tools, accelerators and utilities</a:t>
            </a:r>
            <a:endParaRPr lang="en-US" sz="1100" b="1" dirty="0">
              <a:latin typeface="EY interstate light"/>
              <a:cs typeface="Georgia"/>
              <a:sym typeface="IBM Plex Sans Light"/>
            </a:endParaRPr>
          </a:p>
        </p:txBody>
      </p:sp>
      <p:pic>
        <p:nvPicPr>
          <p:cNvPr id="123" name="Picture 122">
            <a:extLst>
              <a:ext uri="{FF2B5EF4-FFF2-40B4-BE49-F238E27FC236}">
                <a16:creationId xmlns:a16="http://schemas.microsoft.com/office/drawing/2014/main" id="{BAF56959-B16B-40BA-979B-02C53EB309DF}"/>
              </a:ext>
            </a:extLst>
          </p:cNvPr>
          <p:cNvPicPr>
            <a:picLocks noChangeAspect="1"/>
          </p:cNvPicPr>
          <p:nvPr/>
        </p:nvPicPr>
        <p:blipFill>
          <a:blip r:embed="rId2"/>
          <a:stretch>
            <a:fillRect/>
          </a:stretch>
        </p:blipFill>
        <p:spPr>
          <a:xfrm>
            <a:off x="5682584" y="3166016"/>
            <a:ext cx="406016" cy="460492"/>
          </a:xfrm>
          <a:prstGeom prst="rect">
            <a:avLst/>
          </a:prstGeom>
        </p:spPr>
      </p:pic>
      <p:sp>
        <p:nvSpPr>
          <p:cNvPr id="125" name="Rectangle 124">
            <a:extLst>
              <a:ext uri="{FF2B5EF4-FFF2-40B4-BE49-F238E27FC236}">
                <a16:creationId xmlns:a16="http://schemas.microsoft.com/office/drawing/2014/main" id="{418C3575-FF34-45E0-960E-B472222DC216}"/>
              </a:ext>
            </a:extLst>
          </p:cNvPr>
          <p:cNvSpPr/>
          <p:nvPr/>
        </p:nvSpPr>
        <p:spPr>
          <a:xfrm>
            <a:off x="6635950" y="3026649"/>
            <a:ext cx="4918088" cy="12430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dirty="0">
                <a:solidFill>
                  <a:schemeClr val="bg1"/>
                </a:solidFill>
                <a:latin typeface="EY interstate light"/>
                <a:cs typeface="Georgia"/>
                <a:sym typeface="IBM Plex Sans Light"/>
              </a:rPr>
              <a:t>Industrialized cloud-ready components, tools, accelerators and utilities which are the foundation of every technology project and allow you to reduce speed to market and cost of your implementations</a:t>
            </a:r>
          </a:p>
        </p:txBody>
      </p:sp>
      <p:sp>
        <p:nvSpPr>
          <p:cNvPr id="120" name="Rectangle 119">
            <a:extLst>
              <a:ext uri="{FF2B5EF4-FFF2-40B4-BE49-F238E27FC236}">
                <a16:creationId xmlns:a16="http://schemas.microsoft.com/office/drawing/2014/main" id="{DF59EDAE-B5AC-4C18-9C8F-F3A25379395D}"/>
              </a:ext>
            </a:extLst>
          </p:cNvPr>
          <p:cNvSpPr/>
          <p:nvPr/>
        </p:nvSpPr>
        <p:spPr>
          <a:xfrm rot="16200000">
            <a:off x="5270302" y="4387283"/>
            <a:ext cx="1243676" cy="1328679"/>
          </a:xfrm>
          <a:prstGeom prst="rect">
            <a:avLst/>
          </a:prstGeom>
          <a:solidFill>
            <a:srgbClr val="8FAADC"/>
          </a:solidFill>
          <a:ln>
            <a:noFill/>
          </a:ln>
        </p:spPr>
        <p:txBody>
          <a:bodyPr vert="vert" wrap="square" lIns="88900" tIns="38100" rIns="88900" bIns="38100" rtlCol="0" anchor="b" anchorCtr="0">
            <a:noAutofit/>
          </a:bodyPr>
          <a:lstStyle/>
          <a:p>
            <a:pPr algn="ctr" defTabSz="913486"/>
            <a:r>
              <a:rPr lang="en-US" sz="1100" b="1" dirty="0" err="1">
                <a:latin typeface="EY interstate light"/>
                <a:sym typeface="IBM Plex Sans Light"/>
              </a:rPr>
              <a:t>CompanyAmporary</a:t>
            </a:r>
            <a:r>
              <a:rPr lang="en-US" sz="1100" b="1" dirty="0">
                <a:latin typeface="EY interstate light"/>
                <a:sym typeface="IBM Plex Sans Light"/>
              </a:rPr>
              <a:t> ecosystem of partners</a:t>
            </a:r>
            <a:endParaRPr lang="en-US" sz="1100" b="1" dirty="0">
              <a:latin typeface="EY interstate light"/>
              <a:cs typeface="Georgia"/>
              <a:sym typeface="IBM Plex Sans Light"/>
            </a:endParaRPr>
          </a:p>
        </p:txBody>
      </p:sp>
      <p:pic>
        <p:nvPicPr>
          <p:cNvPr id="124" name="Picture 123">
            <a:extLst>
              <a:ext uri="{FF2B5EF4-FFF2-40B4-BE49-F238E27FC236}">
                <a16:creationId xmlns:a16="http://schemas.microsoft.com/office/drawing/2014/main" id="{14D10B6A-2028-40C1-A3AB-72F4EF1DE22A}"/>
              </a:ext>
            </a:extLst>
          </p:cNvPr>
          <p:cNvPicPr>
            <a:picLocks noChangeAspect="1"/>
          </p:cNvPicPr>
          <p:nvPr/>
        </p:nvPicPr>
        <p:blipFill>
          <a:blip r:embed="rId3"/>
          <a:stretch>
            <a:fillRect/>
          </a:stretch>
        </p:blipFill>
        <p:spPr>
          <a:xfrm>
            <a:off x="5696019" y="4587203"/>
            <a:ext cx="392240" cy="444867"/>
          </a:xfrm>
          <a:prstGeom prst="rect">
            <a:avLst/>
          </a:prstGeom>
        </p:spPr>
      </p:pic>
      <p:sp>
        <p:nvSpPr>
          <p:cNvPr id="126" name="Rectangle 125">
            <a:extLst>
              <a:ext uri="{FF2B5EF4-FFF2-40B4-BE49-F238E27FC236}">
                <a16:creationId xmlns:a16="http://schemas.microsoft.com/office/drawing/2014/main" id="{520BABAE-ECE7-479A-B3E6-CE409D52D03B}"/>
              </a:ext>
            </a:extLst>
          </p:cNvPr>
          <p:cNvSpPr/>
          <p:nvPr/>
        </p:nvSpPr>
        <p:spPr>
          <a:xfrm>
            <a:off x="6642496" y="4416524"/>
            <a:ext cx="4918088" cy="12430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dirty="0">
                <a:solidFill>
                  <a:schemeClr val="bg1"/>
                </a:solidFill>
                <a:latin typeface="EY interstate light"/>
                <a:cs typeface="Georgia"/>
                <a:sym typeface="IBM Plex Sans Light"/>
              </a:rPr>
              <a:t>Future-proof your technology implementations by leveraging the broad set of capabilities available today and refreshed in the future from next generation core providers, </a:t>
            </a:r>
            <a:r>
              <a:rPr lang="en-US" sz="1400" dirty="0" err="1">
                <a:solidFill>
                  <a:schemeClr val="bg1"/>
                </a:solidFill>
                <a:latin typeface="EY interstate light"/>
                <a:cs typeface="Georgia"/>
                <a:sym typeface="IBM Plex Sans Light"/>
              </a:rPr>
              <a:t>InsurTechs</a:t>
            </a:r>
            <a:r>
              <a:rPr lang="en-US" sz="1400" dirty="0">
                <a:solidFill>
                  <a:schemeClr val="bg1"/>
                </a:solidFill>
                <a:latin typeface="EY interstate light"/>
                <a:cs typeface="Georgia"/>
                <a:sym typeface="IBM Plex Sans Light"/>
              </a:rPr>
              <a:t> and the EY alliance ecosystem - all available in the cloud (client premises, EY cloud or as a managed service)</a:t>
            </a:r>
          </a:p>
        </p:txBody>
      </p:sp>
    </p:spTree>
    <p:extLst>
      <p:ext uri="{BB962C8B-B14F-4D97-AF65-F5344CB8AC3E}">
        <p14:creationId xmlns:p14="http://schemas.microsoft.com/office/powerpoint/2010/main" val="2662067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1083329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chemeClr val="tx1"/>
                </a:solidFill>
                <a:latin typeface="EYInterstate"/>
                <a:ea typeface="EYInterstate" charset="0"/>
                <a:cs typeface="EYInterstate" charset="0"/>
              </a:rPr>
              <a:t>Nexus solutions address complex Insurance industry challenges by leveraging and orchestrating ecosystem capabilities</a:t>
            </a:r>
          </a:p>
          <a:p>
            <a:pPr defTabSz="913943"/>
            <a:endParaRPr lang="en-US" sz="2500" b="0" dirty="0">
              <a:solidFill>
                <a:schemeClr val="tx1"/>
              </a:solidFill>
              <a:latin typeface="EYInterstate"/>
              <a:ea typeface="EYInterstate" charset="0"/>
              <a:cs typeface="EYInterstate" charset="0"/>
            </a:endParaRPr>
          </a:p>
        </p:txBody>
      </p:sp>
      <p:sp>
        <p:nvSpPr>
          <p:cNvPr id="32" name="Rectangle 31">
            <a:extLst>
              <a:ext uri="{FF2B5EF4-FFF2-40B4-BE49-F238E27FC236}">
                <a16:creationId xmlns:a16="http://schemas.microsoft.com/office/drawing/2014/main" id="{F8B1E7E5-3515-46CD-85A0-5236032CBAA6}"/>
              </a:ext>
            </a:extLst>
          </p:cNvPr>
          <p:cNvSpPr/>
          <p:nvPr/>
        </p:nvSpPr>
        <p:spPr>
          <a:xfrm>
            <a:off x="1" y="3231683"/>
            <a:ext cx="12192000" cy="401135"/>
          </a:xfrm>
          <a:prstGeom prst="rect">
            <a:avLst/>
          </a:prstGeom>
          <a:solidFill>
            <a:srgbClr val="DAE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169" hangingPunct="0">
              <a:lnSpc>
                <a:spcPct val="120000"/>
              </a:lnSpc>
              <a:spcBef>
                <a:spcPts val="1000"/>
              </a:spcBef>
            </a:pPr>
            <a:endParaRPr lang="en-US" sz="1200" kern="0" spc="-12" dirty="0">
              <a:solidFill>
                <a:srgbClr val="B9B9C2"/>
              </a:solidFill>
              <a:latin typeface="EY interstate light"/>
              <a:ea typeface="IBM Plex Sans Regular"/>
              <a:cs typeface="IBM Plex Sans Regular"/>
              <a:sym typeface="IBM Plex Sans Regular"/>
            </a:endParaRPr>
          </a:p>
        </p:txBody>
      </p:sp>
      <p:sp>
        <p:nvSpPr>
          <p:cNvPr id="45" name="Rechteck">
            <a:extLst>
              <a:ext uri="{FF2B5EF4-FFF2-40B4-BE49-F238E27FC236}">
                <a16:creationId xmlns:a16="http://schemas.microsoft.com/office/drawing/2014/main" id="{9A8A1668-8944-45F9-AA38-4B40177046C8}"/>
              </a:ext>
            </a:extLst>
          </p:cNvPr>
          <p:cNvSpPr/>
          <p:nvPr/>
        </p:nvSpPr>
        <p:spPr>
          <a:xfrm>
            <a:off x="9267597" y="1834335"/>
            <a:ext cx="2578423" cy="4138192"/>
          </a:xfrm>
          <a:prstGeom prst="rect">
            <a:avLst/>
          </a:prstGeom>
          <a:solidFill>
            <a:srgbClr val="FFFFFF"/>
          </a:solidFill>
          <a:ln w="12700">
            <a:miter lim="400000"/>
          </a:ln>
          <a:effectLst>
            <a:outerShdw blurRad="279400" dist="352842" dir="3943570" rotWithShape="0">
              <a:srgbClr val="5E5E5E">
                <a:alpha val="18019"/>
              </a:srgbClr>
            </a:outerShdw>
          </a:effectLst>
        </p:spPr>
        <p:txBody>
          <a:bodyPr lIns="25400" tIns="25400" rIns="25400" bIns="25400" anchor="ctr"/>
          <a:lstStyle/>
          <a:p>
            <a:pPr marL="0" marR="0" lvl="0" indent="0" defTabSz="1219169" eaLnBrk="1" fontAlgn="auto" latinLnBrk="0" hangingPunct="0">
              <a:lnSpc>
                <a:spcPct val="120000"/>
              </a:lnSpc>
              <a:spcBef>
                <a:spcPts val="1000"/>
              </a:spcBef>
              <a:spcAft>
                <a:spcPts val="0"/>
              </a:spcAft>
              <a:buClrTx/>
              <a:buSzTx/>
              <a:buFontTx/>
              <a:buNone/>
              <a:tabLst/>
              <a:defRPr>
                <a:latin typeface="IBM Plex Sans Regular"/>
                <a:ea typeface="IBM Plex Sans Regular"/>
                <a:cs typeface="IBM Plex Sans Regular"/>
                <a:sym typeface="IBM Plex Sans Regular"/>
              </a:defRPr>
            </a:pPr>
            <a:endParaRPr kumimoji="0" sz="1200" b="0" i="0" u="none" strike="noStrike" kern="0" cap="none" spc="-12" normalizeH="0" baseline="0" noProof="0" dirty="0">
              <a:ln>
                <a:noFill/>
              </a:ln>
              <a:solidFill>
                <a:srgbClr val="B9B9C2"/>
              </a:solidFill>
              <a:effectLst/>
              <a:uLnTx/>
              <a:uFillTx/>
              <a:latin typeface="EY interstate light"/>
              <a:ea typeface="IBM Plex Sans Regular"/>
              <a:cs typeface="IBM Plex Sans Regular"/>
              <a:sym typeface="IBM Plex Sans Regular"/>
            </a:endParaRPr>
          </a:p>
        </p:txBody>
      </p:sp>
      <p:sp>
        <p:nvSpPr>
          <p:cNvPr id="46" name="Rechteck">
            <a:extLst>
              <a:ext uri="{FF2B5EF4-FFF2-40B4-BE49-F238E27FC236}">
                <a16:creationId xmlns:a16="http://schemas.microsoft.com/office/drawing/2014/main" id="{AF110D6D-0485-4ADD-AB0E-2BFA7E824EEC}"/>
              </a:ext>
            </a:extLst>
          </p:cNvPr>
          <p:cNvSpPr/>
          <p:nvPr/>
        </p:nvSpPr>
        <p:spPr>
          <a:xfrm>
            <a:off x="6485478" y="1834335"/>
            <a:ext cx="2578423" cy="4138192"/>
          </a:xfrm>
          <a:prstGeom prst="rect">
            <a:avLst/>
          </a:prstGeom>
          <a:solidFill>
            <a:srgbClr val="FFFFFF"/>
          </a:solidFill>
          <a:ln w="12700">
            <a:miter lim="400000"/>
          </a:ln>
          <a:effectLst>
            <a:outerShdw blurRad="279400" dist="352842" dir="3943570" rotWithShape="0">
              <a:srgbClr val="5E5E5E">
                <a:alpha val="18019"/>
              </a:srgbClr>
            </a:outerShdw>
          </a:effectLst>
        </p:spPr>
        <p:txBody>
          <a:bodyPr lIns="25400" tIns="25400" rIns="25400" bIns="25400" anchor="ctr"/>
          <a:lstStyle/>
          <a:p>
            <a:pPr marL="0" marR="0" lvl="0" indent="0" defTabSz="1219169" eaLnBrk="1" fontAlgn="auto" latinLnBrk="0" hangingPunct="0">
              <a:lnSpc>
                <a:spcPct val="120000"/>
              </a:lnSpc>
              <a:spcBef>
                <a:spcPts val="1000"/>
              </a:spcBef>
              <a:spcAft>
                <a:spcPts val="0"/>
              </a:spcAft>
              <a:buClrTx/>
              <a:buSzTx/>
              <a:buFontTx/>
              <a:buNone/>
              <a:tabLst/>
              <a:defRPr>
                <a:latin typeface="IBM Plex Sans Regular"/>
                <a:ea typeface="IBM Plex Sans Regular"/>
                <a:cs typeface="IBM Plex Sans Regular"/>
                <a:sym typeface="IBM Plex Sans Regular"/>
              </a:defRPr>
            </a:pPr>
            <a:endParaRPr kumimoji="0" sz="1200" b="0" i="0" u="none" strike="noStrike" kern="0" cap="none" spc="-12" normalizeH="0" baseline="0" noProof="0" dirty="0">
              <a:ln>
                <a:noFill/>
              </a:ln>
              <a:solidFill>
                <a:srgbClr val="B9B9C2"/>
              </a:solidFill>
              <a:effectLst/>
              <a:uLnTx/>
              <a:uFillTx/>
              <a:latin typeface="EY interstate light"/>
              <a:ea typeface="IBM Plex Sans Regular"/>
              <a:cs typeface="IBM Plex Sans Regular"/>
              <a:sym typeface="IBM Plex Sans Regular"/>
            </a:endParaRPr>
          </a:p>
        </p:txBody>
      </p:sp>
      <p:sp>
        <p:nvSpPr>
          <p:cNvPr id="47" name="Rechteck">
            <a:extLst>
              <a:ext uri="{FF2B5EF4-FFF2-40B4-BE49-F238E27FC236}">
                <a16:creationId xmlns:a16="http://schemas.microsoft.com/office/drawing/2014/main" id="{5FF8F9DB-B81E-4CFB-8097-E282860770E8}"/>
              </a:ext>
            </a:extLst>
          </p:cNvPr>
          <p:cNvSpPr/>
          <p:nvPr/>
        </p:nvSpPr>
        <p:spPr>
          <a:xfrm>
            <a:off x="923101" y="1834335"/>
            <a:ext cx="2578423" cy="4138192"/>
          </a:xfrm>
          <a:prstGeom prst="rect">
            <a:avLst/>
          </a:prstGeom>
          <a:solidFill>
            <a:srgbClr val="FFFFFF"/>
          </a:solidFill>
          <a:ln w="12700">
            <a:miter lim="400000"/>
          </a:ln>
          <a:effectLst>
            <a:outerShdw blurRad="279400" dist="352842" dir="3943570" rotWithShape="0">
              <a:srgbClr val="5E5E5E">
                <a:alpha val="18019"/>
              </a:srgbClr>
            </a:outerShdw>
          </a:effectLst>
        </p:spPr>
        <p:txBody>
          <a:bodyPr lIns="25400" tIns="25400" rIns="25400" bIns="25400" anchor="ctr"/>
          <a:lstStyle/>
          <a:p>
            <a:pPr marL="0" marR="0" lvl="0" indent="0" defTabSz="1219169" eaLnBrk="1" fontAlgn="auto" latinLnBrk="0" hangingPunct="0">
              <a:lnSpc>
                <a:spcPct val="120000"/>
              </a:lnSpc>
              <a:spcBef>
                <a:spcPts val="1000"/>
              </a:spcBef>
              <a:spcAft>
                <a:spcPts val="0"/>
              </a:spcAft>
              <a:buClrTx/>
              <a:buSzTx/>
              <a:buFontTx/>
              <a:buNone/>
              <a:tabLst/>
              <a:defRPr>
                <a:latin typeface="IBM Plex Sans Regular"/>
                <a:ea typeface="IBM Plex Sans Regular"/>
                <a:cs typeface="IBM Plex Sans Regular"/>
                <a:sym typeface="IBM Plex Sans Regular"/>
              </a:defRPr>
            </a:pPr>
            <a:endParaRPr kumimoji="0" sz="1200" b="0" i="0" u="none" strike="noStrike" kern="0" cap="none" spc="-12" normalizeH="0" baseline="0" noProof="0" dirty="0">
              <a:ln>
                <a:noFill/>
              </a:ln>
              <a:solidFill>
                <a:srgbClr val="B9B9C2"/>
              </a:solidFill>
              <a:effectLst/>
              <a:uLnTx/>
              <a:uFillTx/>
              <a:latin typeface="EY interstate light"/>
              <a:ea typeface="IBM Plex Sans Regular"/>
              <a:cs typeface="IBM Plex Sans Regular"/>
              <a:sym typeface="IBM Plex Sans Regular"/>
            </a:endParaRPr>
          </a:p>
        </p:txBody>
      </p:sp>
      <p:sp>
        <p:nvSpPr>
          <p:cNvPr id="48" name="Rechteck">
            <a:extLst>
              <a:ext uri="{FF2B5EF4-FFF2-40B4-BE49-F238E27FC236}">
                <a16:creationId xmlns:a16="http://schemas.microsoft.com/office/drawing/2014/main" id="{BBDA5808-9B9A-41F3-A2F9-DF17431EBDD2}"/>
              </a:ext>
            </a:extLst>
          </p:cNvPr>
          <p:cNvSpPr/>
          <p:nvPr/>
        </p:nvSpPr>
        <p:spPr>
          <a:xfrm>
            <a:off x="3703310" y="1834335"/>
            <a:ext cx="2578423" cy="4138192"/>
          </a:xfrm>
          <a:prstGeom prst="rect">
            <a:avLst/>
          </a:prstGeom>
          <a:solidFill>
            <a:srgbClr val="FFFFFF"/>
          </a:solidFill>
          <a:ln w="12700">
            <a:miter lim="400000"/>
          </a:ln>
          <a:effectLst>
            <a:outerShdw blurRad="279400" dist="352842" dir="3943570" rotWithShape="0">
              <a:srgbClr val="5E5E5E">
                <a:alpha val="18019"/>
              </a:srgbClr>
            </a:outerShdw>
          </a:effectLst>
        </p:spPr>
        <p:txBody>
          <a:bodyPr lIns="25400" tIns="25400" rIns="25400" bIns="25400" anchor="ctr"/>
          <a:lstStyle/>
          <a:p>
            <a:pPr marL="0" marR="0" lvl="0" indent="0" defTabSz="1219169" eaLnBrk="1" fontAlgn="auto" latinLnBrk="0" hangingPunct="0">
              <a:lnSpc>
                <a:spcPct val="120000"/>
              </a:lnSpc>
              <a:spcBef>
                <a:spcPts val="1000"/>
              </a:spcBef>
              <a:spcAft>
                <a:spcPts val="0"/>
              </a:spcAft>
              <a:buClrTx/>
              <a:buSzTx/>
              <a:buFontTx/>
              <a:buNone/>
              <a:tabLst/>
              <a:defRPr>
                <a:latin typeface="IBM Plex Sans Regular"/>
                <a:ea typeface="IBM Plex Sans Regular"/>
                <a:cs typeface="IBM Plex Sans Regular"/>
                <a:sym typeface="IBM Plex Sans Regular"/>
              </a:defRPr>
            </a:pPr>
            <a:endParaRPr kumimoji="0" sz="1200" b="0" i="0" u="none" strike="noStrike" kern="0" cap="none" spc="-12" normalizeH="0" baseline="0" noProof="0" dirty="0">
              <a:ln>
                <a:noFill/>
              </a:ln>
              <a:solidFill>
                <a:srgbClr val="B9B9C2"/>
              </a:solidFill>
              <a:effectLst/>
              <a:uLnTx/>
              <a:uFillTx/>
              <a:latin typeface="EY interstate light"/>
              <a:ea typeface="IBM Plex Sans Regular"/>
              <a:cs typeface="IBM Plex Sans Regular"/>
              <a:sym typeface="IBM Plex Sans Regular"/>
            </a:endParaRPr>
          </a:p>
        </p:txBody>
      </p:sp>
      <p:sp>
        <p:nvSpPr>
          <p:cNvPr id="49" name="object 3">
            <a:extLst>
              <a:ext uri="{FF2B5EF4-FFF2-40B4-BE49-F238E27FC236}">
                <a16:creationId xmlns:a16="http://schemas.microsoft.com/office/drawing/2014/main" id="{1BABF0D6-DB71-40D2-B585-C0790ED2A732}"/>
              </a:ext>
            </a:extLst>
          </p:cNvPr>
          <p:cNvSpPr txBox="1"/>
          <p:nvPr/>
        </p:nvSpPr>
        <p:spPr>
          <a:xfrm>
            <a:off x="1132312" y="2907800"/>
            <a:ext cx="2160000" cy="1087414"/>
          </a:xfrm>
          <a:prstGeom prst="rect">
            <a:avLst/>
          </a:prstGeom>
        </p:spPr>
        <p:txBody>
          <a:bodyPr vert="horz" wrap="square" lIns="0" tIns="33020" rIns="0" bIns="0" rtlCol="0">
            <a:spAutoFit/>
          </a:bodyPr>
          <a:lstStyle/>
          <a:p>
            <a:pPr defTabSz="914446">
              <a:lnSpc>
                <a:spcPts val="1400"/>
              </a:lnSpc>
              <a:spcAft>
                <a:spcPts val="1200"/>
              </a:spcAft>
              <a:buClr>
                <a:srgbClr val="C0504D"/>
              </a:buClr>
              <a:buSzPct val="70000"/>
              <a:defRPr/>
            </a:pPr>
            <a:r>
              <a:rPr lang="en-US" sz="1400" b="1" kern="0" spc="125" dirty="0">
                <a:solidFill>
                  <a:srgbClr val="2E2E38">
                    <a:lumMod val="75000"/>
                  </a:srgbClr>
                </a:solidFill>
                <a:latin typeface="EY interstate light"/>
                <a:sym typeface="IBM Plex Sans Light"/>
              </a:rPr>
              <a:t>1. NEXUS LAUNCH</a:t>
            </a:r>
          </a:p>
          <a:p>
            <a:pPr defTabSz="914446">
              <a:lnSpc>
                <a:spcPts val="1400"/>
              </a:lnSpc>
              <a:spcAft>
                <a:spcPts val="1200"/>
              </a:spcAft>
              <a:buClr>
                <a:srgbClr val="C0504D"/>
              </a:buClr>
              <a:buSzPct val="70000"/>
              <a:defRPr/>
            </a:pPr>
            <a:r>
              <a:rPr lang="en-US" sz="1400" b="1" kern="0" spc="125" dirty="0">
                <a:solidFill>
                  <a:srgbClr val="8FAADC"/>
                </a:solidFill>
                <a:latin typeface="EY interstate light"/>
                <a:sym typeface="IBM Plex Sans Light"/>
              </a:rPr>
              <a:t>Launch innovative insurance products, brands and marketplaces </a:t>
            </a:r>
          </a:p>
        </p:txBody>
      </p:sp>
      <p:pic>
        <p:nvPicPr>
          <p:cNvPr id="50" name="Picture 49">
            <a:extLst>
              <a:ext uri="{FF2B5EF4-FFF2-40B4-BE49-F238E27FC236}">
                <a16:creationId xmlns:a16="http://schemas.microsoft.com/office/drawing/2014/main" id="{8DF8DEDF-C0F6-4A36-AFF9-0D5853C9A7D4}"/>
              </a:ext>
            </a:extLst>
          </p:cNvPr>
          <p:cNvPicPr>
            <a:picLocks noChangeAspect="1"/>
          </p:cNvPicPr>
          <p:nvPr/>
        </p:nvPicPr>
        <p:blipFill>
          <a:blip r:embed="rId2">
            <a:alphaModFix/>
            <a:duotone>
              <a:prstClr val="black"/>
              <a:srgbClr val="8FAADC">
                <a:tint val="45000"/>
                <a:satMod val="400000"/>
              </a:srgbClr>
            </a:duotone>
            <a:extLst>
              <a:ext uri="{BEBA8EAE-BF5A-486C-A8C5-ECC9F3942E4B}">
                <a14:imgProps xmlns:a14="http://schemas.microsoft.com/office/drawing/2010/main">
                  <a14:imgLayer r:embed="rId3">
                    <a14:imgEffect>
                      <a14:colorTemperature colorTemp="6612"/>
                    </a14:imgEffect>
                  </a14:imgLayer>
                </a14:imgProps>
              </a:ext>
            </a:extLst>
          </a:blip>
          <a:stretch>
            <a:fillRect/>
          </a:stretch>
        </p:blipFill>
        <p:spPr>
          <a:xfrm>
            <a:off x="1913452" y="2070520"/>
            <a:ext cx="597721" cy="597721"/>
          </a:xfrm>
          <a:prstGeom prst="rect">
            <a:avLst/>
          </a:prstGeom>
        </p:spPr>
      </p:pic>
      <p:sp>
        <p:nvSpPr>
          <p:cNvPr id="51" name="object 3">
            <a:extLst>
              <a:ext uri="{FF2B5EF4-FFF2-40B4-BE49-F238E27FC236}">
                <a16:creationId xmlns:a16="http://schemas.microsoft.com/office/drawing/2014/main" id="{C49E2C89-4810-4629-99DE-D7DBC8BFF803}"/>
              </a:ext>
            </a:extLst>
          </p:cNvPr>
          <p:cNvSpPr txBox="1"/>
          <p:nvPr/>
        </p:nvSpPr>
        <p:spPr>
          <a:xfrm>
            <a:off x="6694689" y="2891478"/>
            <a:ext cx="2160000" cy="728341"/>
          </a:xfrm>
          <a:prstGeom prst="rect">
            <a:avLst/>
          </a:prstGeom>
        </p:spPr>
        <p:txBody>
          <a:bodyPr vert="horz" wrap="square" lIns="0" tIns="33020" rIns="0" bIns="0" rtlCol="0">
            <a:spAutoFit/>
          </a:bodyPr>
          <a:lstStyle/>
          <a:p>
            <a:pPr defTabSz="914446">
              <a:lnSpc>
                <a:spcPts val="1400"/>
              </a:lnSpc>
              <a:spcAft>
                <a:spcPts val="1200"/>
              </a:spcAft>
              <a:buClr>
                <a:srgbClr val="C0504D"/>
              </a:buClr>
              <a:buSzPct val="70000"/>
              <a:defRPr/>
            </a:pPr>
            <a:r>
              <a:rPr lang="en-US" sz="1400" b="1" kern="0" spc="125" dirty="0">
                <a:solidFill>
                  <a:srgbClr val="2E2E38">
                    <a:lumMod val="75000"/>
                  </a:srgbClr>
                </a:solidFill>
                <a:latin typeface="EY interstate light"/>
                <a:sym typeface="IBM Plex Sans Light"/>
              </a:rPr>
              <a:t>3. NEXUS OPERATE </a:t>
            </a:r>
          </a:p>
          <a:p>
            <a:pPr defTabSz="914446">
              <a:lnSpc>
                <a:spcPts val="1400"/>
              </a:lnSpc>
              <a:spcAft>
                <a:spcPts val="1200"/>
              </a:spcAft>
              <a:buClr>
                <a:srgbClr val="C0504D"/>
              </a:buClr>
              <a:buSzPct val="70000"/>
              <a:defRPr/>
            </a:pPr>
            <a:r>
              <a:rPr lang="en-US" sz="1400" b="1" kern="0" spc="125" dirty="0">
                <a:solidFill>
                  <a:srgbClr val="8FAADC"/>
                </a:solidFill>
                <a:latin typeface="EY interstate light"/>
                <a:sym typeface="IBM Plex Sans Light"/>
              </a:rPr>
              <a:t>Improve efficiency by digitizing operations </a:t>
            </a:r>
          </a:p>
        </p:txBody>
      </p:sp>
      <p:sp>
        <p:nvSpPr>
          <p:cNvPr id="52" name="object 3">
            <a:extLst>
              <a:ext uri="{FF2B5EF4-FFF2-40B4-BE49-F238E27FC236}">
                <a16:creationId xmlns:a16="http://schemas.microsoft.com/office/drawing/2014/main" id="{F5E7FCA6-AEEA-4A0F-9852-E7A06DE5DB8E}"/>
              </a:ext>
            </a:extLst>
          </p:cNvPr>
          <p:cNvSpPr txBox="1"/>
          <p:nvPr/>
        </p:nvSpPr>
        <p:spPr>
          <a:xfrm>
            <a:off x="3912521" y="2899697"/>
            <a:ext cx="2160000" cy="907877"/>
          </a:xfrm>
          <a:prstGeom prst="rect">
            <a:avLst/>
          </a:prstGeom>
        </p:spPr>
        <p:txBody>
          <a:bodyPr vert="horz" wrap="square" lIns="0" tIns="33020" rIns="0" bIns="0" rtlCol="0">
            <a:spAutoFit/>
          </a:bodyPr>
          <a:lstStyle/>
          <a:p>
            <a:pPr defTabSz="914446">
              <a:lnSpc>
                <a:spcPts val="1400"/>
              </a:lnSpc>
              <a:spcAft>
                <a:spcPts val="1200"/>
              </a:spcAft>
              <a:buClr>
                <a:srgbClr val="C0504D"/>
              </a:buClr>
              <a:buSzPct val="70000"/>
              <a:defRPr/>
            </a:pPr>
            <a:r>
              <a:rPr lang="en-US" sz="1400" b="1" kern="0" spc="125" dirty="0">
                <a:solidFill>
                  <a:srgbClr val="2E2E38">
                    <a:lumMod val="75000"/>
                  </a:srgbClr>
                </a:solidFill>
                <a:latin typeface="EY interstate light"/>
                <a:sym typeface="IBM Plex Sans Light"/>
              </a:rPr>
              <a:t>2. NEXUS EXPERIENCE</a:t>
            </a:r>
          </a:p>
          <a:p>
            <a:pPr defTabSz="914446">
              <a:lnSpc>
                <a:spcPts val="1400"/>
              </a:lnSpc>
              <a:spcAft>
                <a:spcPts val="1200"/>
              </a:spcAft>
              <a:buClr>
                <a:srgbClr val="C0504D"/>
              </a:buClr>
              <a:buSzPct val="70000"/>
              <a:defRPr/>
            </a:pPr>
            <a:r>
              <a:rPr lang="en-US" sz="1400" b="1" kern="0" spc="125" dirty="0">
                <a:solidFill>
                  <a:srgbClr val="8FAADC"/>
                </a:solidFill>
                <a:latin typeface="EY interstate light"/>
                <a:sym typeface="IBM Plex Sans Light"/>
              </a:rPr>
              <a:t>Improve Customer, Partner and Associate experiences</a:t>
            </a:r>
          </a:p>
        </p:txBody>
      </p:sp>
      <p:pic>
        <p:nvPicPr>
          <p:cNvPr id="53" name="Graphic 52" descr="Connections outline">
            <a:extLst>
              <a:ext uri="{FF2B5EF4-FFF2-40B4-BE49-F238E27FC236}">
                <a16:creationId xmlns:a16="http://schemas.microsoft.com/office/drawing/2014/main" id="{302F3C35-520B-4E06-B962-3CBE2465CEA7}"/>
              </a:ext>
            </a:extLst>
          </p:cNvPr>
          <p:cNvPicPr>
            <a:picLocks noChangeAspect="1"/>
          </p:cNvPicPr>
          <p:nvPr/>
        </p:nvPicPr>
        <p:blipFill>
          <a:blip r:embed="rId4">
            <a:duotone>
              <a:prstClr val="black"/>
              <a:srgbClr val="8FAADC">
                <a:tint val="45000"/>
                <a:satMod val="400000"/>
              </a:srgbClr>
            </a:duotone>
            <a:extLst>
              <a:ext uri="{96DAC541-7B7A-43D3-8B79-37D633B846F1}">
                <asvg:svgBlip xmlns:asvg="http://schemas.microsoft.com/office/drawing/2016/SVG/main" r:embed="rId5"/>
              </a:ext>
            </a:extLst>
          </a:blip>
          <a:stretch>
            <a:fillRect/>
          </a:stretch>
        </p:blipFill>
        <p:spPr>
          <a:xfrm>
            <a:off x="4626001" y="2060196"/>
            <a:ext cx="733041" cy="733041"/>
          </a:xfrm>
          <a:prstGeom prst="rect">
            <a:avLst/>
          </a:prstGeom>
        </p:spPr>
      </p:pic>
      <p:sp>
        <p:nvSpPr>
          <p:cNvPr id="54" name="object 3">
            <a:extLst>
              <a:ext uri="{FF2B5EF4-FFF2-40B4-BE49-F238E27FC236}">
                <a16:creationId xmlns:a16="http://schemas.microsoft.com/office/drawing/2014/main" id="{EC78DFDB-A201-4BAE-93A1-F2452AC8E015}"/>
              </a:ext>
            </a:extLst>
          </p:cNvPr>
          <p:cNvSpPr txBox="1"/>
          <p:nvPr/>
        </p:nvSpPr>
        <p:spPr>
          <a:xfrm>
            <a:off x="9476808" y="2891537"/>
            <a:ext cx="2160000" cy="907877"/>
          </a:xfrm>
          <a:prstGeom prst="rect">
            <a:avLst/>
          </a:prstGeom>
        </p:spPr>
        <p:txBody>
          <a:bodyPr vert="horz" wrap="square" lIns="0" tIns="33020" rIns="0" bIns="0" rtlCol="0">
            <a:spAutoFit/>
          </a:bodyPr>
          <a:lstStyle/>
          <a:p>
            <a:pPr defTabSz="914446">
              <a:lnSpc>
                <a:spcPts val="1400"/>
              </a:lnSpc>
              <a:spcAft>
                <a:spcPts val="1200"/>
              </a:spcAft>
              <a:buClr>
                <a:srgbClr val="C0504D"/>
              </a:buClr>
              <a:buSzPct val="70000"/>
              <a:defRPr/>
            </a:pPr>
            <a:r>
              <a:rPr lang="en-US" sz="1400" b="1" kern="0" spc="125" dirty="0">
                <a:solidFill>
                  <a:srgbClr val="2E2E38">
                    <a:lumMod val="75000"/>
                  </a:srgbClr>
                </a:solidFill>
                <a:latin typeface="EY interstate light"/>
                <a:sym typeface="IBM Plex Sans Light"/>
              </a:rPr>
              <a:t>4. NEXUS MODERNIZE</a:t>
            </a:r>
          </a:p>
          <a:p>
            <a:pPr defTabSz="914446">
              <a:lnSpc>
                <a:spcPts val="1400"/>
              </a:lnSpc>
              <a:spcAft>
                <a:spcPts val="1200"/>
              </a:spcAft>
              <a:buClr>
                <a:srgbClr val="C0504D"/>
              </a:buClr>
              <a:buSzPct val="70000"/>
              <a:defRPr/>
            </a:pPr>
            <a:r>
              <a:rPr lang="en-US" sz="1400" b="1" kern="0" spc="125" dirty="0">
                <a:solidFill>
                  <a:srgbClr val="8FAADC"/>
                </a:solidFill>
                <a:latin typeface="EY interstate light"/>
                <a:sym typeface="IBM Plex Sans Light"/>
              </a:rPr>
              <a:t>Progressively modernize technology systems</a:t>
            </a:r>
          </a:p>
        </p:txBody>
      </p:sp>
      <p:pic>
        <p:nvPicPr>
          <p:cNvPr id="55" name="Graphic 54" descr="Gears outline">
            <a:extLst>
              <a:ext uri="{FF2B5EF4-FFF2-40B4-BE49-F238E27FC236}">
                <a16:creationId xmlns:a16="http://schemas.microsoft.com/office/drawing/2014/main" id="{F7556C7D-ABAB-41F2-988A-7F597B3AE5C6}"/>
              </a:ext>
            </a:extLst>
          </p:cNvPr>
          <p:cNvPicPr>
            <a:picLocks noChangeAspect="1"/>
          </p:cNvPicPr>
          <p:nvPr/>
        </p:nvPicPr>
        <p:blipFill>
          <a:blip r:embed="rId6">
            <a:duotone>
              <a:prstClr val="black"/>
              <a:srgbClr val="8FAADC">
                <a:tint val="45000"/>
                <a:satMod val="400000"/>
              </a:srgbClr>
            </a:duotone>
            <a:extLst>
              <a:ext uri="{96DAC541-7B7A-43D3-8B79-37D633B846F1}">
                <asvg:svgBlip xmlns:asvg="http://schemas.microsoft.com/office/drawing/2016/SVG/main" r:embed="rId7"/>
              </a:ext>
            </a:extLst>
          </a:blip>
          <a:stretch>
            <a:fillRect/>
          </a:stretch>
        </p:blipFill>
        <p:spPr>
          <a:xfrm>
            <a:off x="7416868" y="1983341"/>
            <a:ext cx="715643" cy="715643"/>
          </a:xfrm>
          <a:prstGeom prst="rect">
            <a:avLst/>
          </a:prstGeom>
        </p:spPr>
      </p:pic>
      <p:sp>
        <p:nvSpPr>
          <p:cNvPr id="2" name="TextBox 1">
            <a:extLst>
              <a:ext uri="{FF2B5EF4-FFF2-40B4-BE49-F238E27FC236}">
                <a16:creationId xmlns:a16="http://schemas.microsoft.com/office/drawing/2014/main" id="{0E08A4B4-33A7-4F84-A069-B73EC7FDD1F6}"/>
              </a:ext>
            </a:extLst>
          </p:cNvPr>
          <p:cNvSpPr txBox="1"/>
          <p:nvPr/>
        </p:nvSpPr>
        <p:spPr>
          <a:xfrm>
            <a:off x="3941646" y="4086883"/>
            <a:ext cx="2101751" cy="1529906"/>
          </a:xfrm>
          <a:prstGeom prst="rect">
            <a:avLst/>
          </a:prstGeom>
          <a:noFill/>
        </p:spPr>
        <p:txBody>
          <a:bodyPr wrap="square" rtlCol="0">
            <a:spAutoFit/>
          </a:bodyPr>
          <a:lstStyle/>
          <a:p>
            <a:pPr marL="0" marR="0" lvl="0" indent="0" algn="l" defTabSz="914446" rtl="0" eaLnBrk="1" fontAlgn="t" latinLnBrk="0" hangingPunct="1">
              <a:lnSpc>
                <a:spcPts val="1400"/>
              </a:lnSpc>
              <a:spcBef>
                <a:spcPts val="0"/>
              </a:spcBef>
              <a:spcAft>
                <a:spcPts val="1200"/>
              </a:spcAft>
              <a:buClrTx/>
              <a:buSzTx/>
              <a:buFontTx/>
              <a:buNone/>
              <a:tabLst/>
              <a:defRPr/>
            </a:pPr>
            <a:r>
              <a:rPr kumimoji="0" lang="en-US" sz="1200" b="0" i="0" u="none" strike="noStrike" kern="0" cap="none" spc="-12" normalizeH="0" baseline="0" noProof="0" dirty="0">
                <a:ln>
                  <a:noFill/>
                </a:ln>
                <a:solidFill>
                  <a:srgbClr val="2E2E38"/>
                </a:solidFill>
                <a:effectLst/>
                <a:uLnTx/>
                <a:uFillTx/>
                <a:latin typeface="EY interstate light"/>
                <a:cs typeface="Georgia"/>
                <a:sym typeface="IBM Plex Sans Light"/>
              </a:rPr>
              <a:t>Leveraging </a:t>
            </a:r>
            <a:r>
              <a:rPr kumimoji="0" lang="en-US" sz="1200" b="0" i="0" u="none" strike="noStrike" kern="1200" cap="none" spc="0" normalizeH="0" baseline="0" noProof="0" dirty="0">
                <a:ln>
                  <a:noFill/>
                </a:ln>
                <a:solidFill>
                  <a:srgbClr val="2E2E38"/>
                </a:solidFill>
                <a:effectLst/>
                <a:uLnTx/>
                <a:uFillTx/>
                <a:latin typeface="EY interstate light"/>
                <a:cs typeface="Georgia"/>
                <a:sym typeface="IBM Plex Sans Light"/>
              </a:rPr>
              <a:t>hyper-personalization and data aware </a:t>
            </a:r>
            <a:r>
              <a:rPr kumimoji="0" lang="en-US" sz="1200" b="0" i="0" u="none" strike="noStrike" kern="1200" cap="none" spc="0" normalizeH="0" baseline="0" noProof="0" dirty="0" err="1">
                <a:ln>
                  <a:noFill/>
                </a:ln>
                <a:solidFill>
                  <a:srgbClr val="2E2E38"/>
                </a:solidFill>
                <a:effectLst/>
                <a:uLnTx/>
                <a:uFillTx/>
                <a:latin typeface="EY interstate light"/>
                <a:cs typeface="Georgia"/>
                <a:sym typeface="IBM Plex Sans Light"/>
              </a:rPr>
              <a:t>CompanyAxt</a:t>
            </a:r>
            <a:r>
              <a:rPr kumimoji="0" lang="en-US" sz="1200" b="0" i="0" u="none" strike="noStrike" kern="0" cap="none" spc="-12" normalizeH="0" baseline="0" noProof="0" dirty="0">
                <a:ln>
                  <a:noFill/>
                </a:ln>
                <a:solidFill>
                  <a:srgbClr val="2E2E38"/>
                </a:solidFill>
                <a:effectLst/>
                <a:uLnTx/>
                <a:uFillTx/>
                <a:latin typeface="EY interstate light"/>
                <a:cs typeface="Georgia"/>
                <a:sym typeface="IBM Plex Sans Light"/>
              </a:rPr>
              <a:t> to </a:t>
            </a:r>
            <a:r>
              <a:rPr kumimoji="0" lang="en-US" sz="1200" b="0" i="0" u="none" strike="noStrike" kern="1200" cap="none" spc="0" normalizeH="0" baseline="0" noProof="0" dirty="0">
                <a:ln>
                  <a:noFill/>
                </a:ln>
                <a:solidFill>
                  <a:srgbClr val="2E2E38"/>
                </a:solidFill>
                <a:effectLst/>
                <a:uLnTx/>
                <a:uFillTx/>
                <a:latin typeface="EY interstate light"/>
                <a:cs typeface="Georgia"/>
                <a:sym typeface="IBM Plex Sans Light"/>
              </a:rPr>
              <a:t>digitize the experience for customers, partners and associates providing better customer intimacy and associate engagement</a:t>
            </a:r>
          </a:p>
        </p:txBody>
      </p:sp>
      <p:sp>
        <p:nvSpPr>
          <p:cNvPr id="56" name="TextBox 55">
            <a:extLst>
              <a:ext uri="{FF2B5EF4-FFF2-40B4-BE49-F238E27FC236}">
                <a16:creationId xmlns:a16="http://schemas.microsoft.com/office/drawing/2014/main" id="{0110A562-E7F8-4D0A-8F5B-DE061D35C7DE}"/>
              </a:ext>
            </a:extLst>
          </p:cNvPr>
          <p:cNvSpPr txBox="1"/>
          <p:nvPr/>
        </p:nvSpPr>
        <p:spPr>
          <a:xfrm>
            <a:off x="1161437" y="4086883"/>
            <a:ext cx="2101751" cy="1708160"/>
          </a:xfrm>
          <a:prstGeom prst="rect">
            <a:avLst/>
          </a:prstGeom>
          <a:noFill/>
        </p:spPr>
        <p:txBody>
          <a:bodyPr wrap="square" rtlCol="0">
            <a:spAutoFit/>
          </a:bodyPr>
          <a:lstStyle/>
          <a:p>
            <a:pPr defTabSz="914446">
              <a:lnSpc>
                <a:spcPts val="1400"/>
              </a:lnSpc>
              <a:spcAft>
                <a:spcPts val="1200"/>
              </a:spcAft>
              <a:buClr>
                <a:srgbClr val="C0504D"/>
              </a:buClr>
              <a:buSzPct val="70000"/>
              <a:defRPr/>
            </a:pPr>
            <a:r>
              <a:rPr lang="en-US" sz="1200" dirty="0">
                <a:solidFill>
                  <a:srgbClr val="2E2E38">
                    <a:lumMod val="75000"/>
                  </a:srgbClr>
                </a:solidFill>
                <a:latin typeface="EY interstate light"/>
                <a:cs typeface="Georgia"/>
                <a:sym typeface="IBM Plex Sans Light"/>
              </a:rPr>
              <a:t>Leverage an ecosystem of technology partners and pre-built library of components unlocking new revenue opportunities in the market.  This is done while significantly decreasing timeframes for market launch and reducing cost of ownership</a:t>
            </a:r>
          </a:p>
        </p:txBody>
      </p:sp>
      <p:sp>
        <p:nvSpPr>
          <p:cNvPr id="57" name="TextBox 56">
            <a:extLst>
              <a:ext uri="{FF2B5EF4-FFF2-40B4-BE49-F238E27FC236}">
                <a16:creationId xmlns:a16="http://schemas.microsoft.com/office/drawing/2014/main" id="{A971C2AB-344C-4736-B977-38C90F91B6E9}"/>
              </a:ext>
            </a:extLst>
          </p:cNvPr>
          <p:cNvSpPr txBox="1"/>
          <p:nvPr/>
        </p:nvSpPr>
        <p:spPr>
          <a:xfrm>
            <a:off x="6723814" y="4086883"/>
            <a:ext cx="2101751" cy="1349087"/>
          </a:xfrm>
          <a:prstGeom prst="rect">
            <a:avLst/>
          </a:prstGeom>
          <a:noFill/>
        </p:spPr>
        <p:txBody>
          <a:bodyPr wrap="square" rtlCol="0">
            <a:spAutoFit/>
          </a:bodyPr>
          <a:lstStyle/>
          <a:p>
            <a:pPr defTabSz="914446">
              <a:lnSpc>
                <a:spcPts val="1400"/>
              </a:lnSpc>
              <a:spcAft>
                <a:spcPts val="1200"/>
              </a:spcAft>
              <a:buClr>
                <a:srgbClr val="C0504D"/>
              </a:buClr>
              <a:buSzPct val="70000"/>
              <a:defRPr/>
            </a:pPr>
            <a:r>
              <a:rPr lang="en-US" sz="1200" dirty="0">
                <a:solidFill>
                  <a:srgbClr val="2E2E38"/>
                </a:solidFill>
                <a:latin typeface="EY interstate light"/>
                <a:cs typeface="Georgia"/>
                <a:sym typeface="IBM Plex Sans Light"/>
              </a:rPr>
              <a:t>Digitizing and transforming operations at speed and scale, leveraging capabilities present in the ecosystem and applying automation and advanced data techniques (AI, ML, NLP, </a:t>
            </a:r>
            <a:r>
              <a:rPr lang="en-US" sz="1200" dirty="0" err="1">
                <a:solidFill>
                  <a:srgbClr val="2E2E38"/>
                </a:solidFill>
                <a:latin typeface="EY interstate light"/>
                <a:cs typeface="Georgia"/>
                <a:sym typeface="IBM Plex Sans Light"/>
              </a:rPr>
              <a:t>etc</a:t>
            </a:r>
            <a:r>
              <a:rPr lang="en-US" sz="1200" dirty="0">
                <a:solidFill>
                  <a:srgbClr val="2E2E38"/>
                </a:solidFill>
                <a:latin typeface="EY interstate light"/>
                <a:cs typeface="Georgia"/>
                <a:sym typeface="IBM Plex Sans Light"/>
              </a:rPr>
              <a:t> …)</a:t>
            </a:r>
          </a:p>
        </p:txBody>
      </p:sp>
      <p:sp>
        <p:nvSpPr>
          <p:cNvPr id="58" name="TextBox 57">
            <a:extLst>
              <a:ext uri="{FF2B5EF4-FFF2-40B4-BE49-F238E27FC236}">
                <a16:creationId xmlns:a16="http://schemas.microsoft.com/office/drawing/2014/main" id="{9FB1B4B8-00F9-47C9-BD27-6F843B99CE0B}"/>
              </a:ext>
            </a:extLst>
          </p:cNvPr>
          <p:cNvSpPr txBox="1"/>
          <p:nvPr/>
        </p:nvSpPr>
        <p:spPr>
          <a:xfrm>
            <a:off x="9505933" y="4086883"/>
            <a:ext cx="2101751" cy="1529906"/>
          </a:xfrm>
          <a:prstGeom prst="rect">
            <a:avLst/>
          </a:prstGeom>
          <a:noFill/>
        </p:spPr>
        <p:txBody>
          <a:bodyPr wrap="square" rtlCol="0">
            <a:spAutoFit/>
          </a:bodyPr>
          <a:lstStyle/>
          <a:p>
            <a:pPr defTabSz="914446" fontAlgn="t">
              <a:lnSpc>
                <a:spcPts val="1400"/>
              </a:lnSpc>
              <a:spcAft>
                <a:spcPts val="1200"/>
              </a:spcAft>
              <a:defRPr/>
            </a:pPr>
            <a:r>
              <a:rPr lang="en-US" sz="1200" dirty="0">
                <a:solidFill>
                  <a:srgbClr val="2E2E38"/>
                </a:solidFill>
                <a:latin typeface="EY interstate light"/>
                <a:cs typeface="Georgia"/>
                <a:sym typeface="IBM Plex Sans Light"/>
              </a:rPr>
              <a:t>Leveraging existing or modern core platforms wrapped by low-code / no-code digital front end with a micro-services-based business integration layer, enabling incremental modernization of technology systems</a:t>
            </a:r>
          </a:p>
        </p:txBody>
      </p:sp>
      <p:cxnSp>
        <p:nvCxnSpPr>
          <p:cNvPr id="4" name="Straight Connector 3">
            <a:extLst>
              <a:ext uri="{FF2B5EF4-FFF2-40B4-BE49-F238E27FC236}">
                <a16:creationId xmlns:a16="http://schemas.microsoft.com/office/drawing/2014/main" id="{C3163B23-3AFB-40FC-83BE-58E2741A33F7}"/>
              </a:ext>
            </a:extLst>
          </p:cNvPr>
          <p:cNvCxnSpPr>
            <a:cxnSpLocks/>
          </p:cNvCxnSpPr>
          <p:nvPr/>
        </p:nvCxnSpPr>
        <p:spPr>
          <a:xfrm>
            <a:off x="1097145" y="4096814"/>
            <a:ext cx="0" cy="1620000"/>
          </a:xfrm>
          <a:prstGeom prst="line">
            <a:avLst/>
          </a:prstGeom>
          <a:ln w="19050">
            <a:solidFill>
              <a:srgbClr val="8FAADC"/>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768A3AEC-23AF-40F6-A572-A19A0A15FEE5}"/>
              </a:ext>
            </a:extLst>
          </p:cNvPr>
          <p:cNvPicPr>
            <a:picLocks noChangeAspect="1"/>
          </p:cNvPicPr>
          <p:nvPr/>
        </p:nvPicPr>
        <p:blipFill>
          <a:blip r:embed="rId8">
            <a:duotone>
              <a:prstClr val="black"/>
              <a:srgbClr val="8FAADC">
                <a:tint val="45000"/>
                <a:satMod val="400000"/>
              </a:srgbClr>
            </a:duotone>
          </a:blip>
          <a:stretch>
            <a:fillRect/>
          </a:stretch>
        </p:blipFill>
        <p:spPr>
          <a:xfrm>
            <a:off x="10257948" y="2048890"/>
            <a:ext cx="597721" cy="597721"/>
          </a:xfrm>
          <a:prstGeom prst="rect">
            <a:avLst/>
          </a:prstGeom>
        </p:spPr>
      </p:pic>
      <p:cxnSp>
        <p:nvCxnSpPr>
          <p:cNvPr id="61" name="Straight Connector 60">
            <a:extLst>
              <a:ext uri="{FF2B5EF4-FFF2-40B4-BE49-F238E27FC236}">
                <a16:creationId xmlns:a16="http://schemas.microsoft.com/office/drawing/2014/main" id="{55B7C012-11C9-4101-AA44-B822C119E599}"/>
              </a:ext>
            </a:extLst>
          </p:cNvPr>
          <p:cNvCxnSpPr>
            <a:cxnSpLocks/>
          </p:cNvCxnSpPr>
          <p:nvPr/>
        </p:nvCxnSpPr>
        <p:spPr>
          <a:xfrm>
            <a:off x="3900074" y="4096814"/>
            <a:ext cx="0" cy="1620000"/>
          </a:xfrm>
          <a:prstGeom prst="line">
            <a:avLst/>
          </a:prstGeom>
          <a:ln w="1905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169C114-7DB2-46B3-A47F-E21F93DBB48B}"/>
              </a:ext>
            </a:extLst>
          </p:cNvPr>
          <p:cNvCxnSpPr>
            <a:cxnSpLocks/>
          </p:cNvCxnSpPr>
          <p:nvPr/>
        </p:nvCxnSpPr>
        <p:spPr>
          <a:xfrm>
            <a:off x="6703003" y="4096814"/>
            <a:ext cx="0" cy="1620000"/>
          </a:xfrm>
          <a:prstGeom prst="line">
            <a:avLst/>
          </a:prstGeom>
          <a:ln w="1905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A8B6E1C-5630-42FD-A5AA-F75AF047F31B}"/>
              </a:ext>
            </a:extLst>
          </p:cNvPr>
          <p:cNvCxnSpPr>
            <a:cxnSpLocks/>
          </p:cNvCxnSpPr>
          <p:nvPr/>
        </p:nvCxnSpPr>
        <p:spPr>
          <a:xfrm>
            <a:off x="9505933" y="4096814"/>
            <a:ext cx="0" cy="1620000"/>
          </a:xfrm>
          <a:prstGeom prst="line">
            <a:avLst/>
          </a:prstGeom>
          <a:ln w="19050">
            <a:solidFill>
              <a:srgbClr val="8FAAD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581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1073169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chemeClr val="tx1"/>
                </a:solidFill>
                <a:latin typeface="EYInterstate"/>
                <a:ea typeface="EYInterstate" charset="0"/>
                <a:cs typeface="EYInterstate" charset="0"/>
              </a:rPr>
              <a:t>The Nexus platform has been built take advantage of the rapidly expanding Insurance ecosystem</a:t>
            </a:r>
          </a:p>
        </p:txBody>
      </p:sp>
      <p:pic>
        <p:nvPicPr>
          <p:cNvPr id="24" name="Picture 23" descr="A picture containing treemap chart&#10;&#10;Description automatically generated">
            <a:extLst>
              <a:ext uri="{FF2B5EF4-FFF2-40B4-BE49-F238E27FC236}">
                <a16:creationId xmlns:a16="http://schemas.microsoft.com/office/drawing/2014/main" id="{9C968430-BE53-4898-83A2-578FE0E2AAB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839649" y="1721962"/>
            <a:ext cx="3156234" cy="4725115"/>
          </a:xfrm>
          <a:prstGeom prst="rect">
            <a:avLst/>
          </a:prstGeom>
        </p:spPr>
      </p:pic>
      <p:sp>
        <p:nvSpPr>
          <p:cNvPr id="25" name="TextBox 24">
            <a:extLst>
              <a:ext uri="{FF2B5EF4-FFF2-40B4-BE49-F238E27FC236}">
                <a16:creationId xmlns:a16="http://schemas.microsoft.com/office/drawing/2014/main" id="{B6B0077B-A85F-4FD9-B554-216DDAD45387}"/>
              </a:ext>
            </a:extLst>
          </p:cNvPr>
          <p:cNvSpPr txBox="1"/>
          <p:nvPr/>
        </p:nvSpPr>
        <p:spPr>
          <a:xfrm>
            <a:off x="1629617" y="1433190"/>
            <a:ext cx="1469698" cy="272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1219169" hangingPunct="0">
              <a:lnSpc>
                <a:spcPct val="120000"/>
              </a:lnSpc>
            </a:pPr>
            <a:r>
              <a:rPr lang="en-US" sz="1200" b="1" kern="0" spc="-12" dirty="0">
                <a:solidFill>
                  <a:srgbClr val="2E2E38"/>
                </a:solidFill>
                <a:latin typeface="EY interstate light"/>
                <a:ea typeface="IBM Plex Sans Light"/>
                <a:cs typeface="IBM Plex Sans Light"/>
                <a:sym typeface="IBM Plex Sans Light"/>
              </a:rPr>
              <a:t>The EY Nexus Platform</a:t>
            </a:r>
          </a:p>
        </p:txBody>
      </p:sp>
      <p:pic>
        <p:nvPicPr>
          <p:cNvPr id="26" name="Picture 25">
            <a:extLst>
              <a:ext uri="{FF2B5EF4-FFF2-40B4-BE49-F238E27FC236}">
                <a16:creationId xmlns:a16="http://schemas.microsoft.com/office/drawing/2014/main" id="{C74C2D0E-F48B-43A6-9EE8-41B004F95385}"/>
              </a:ext>
            </a:extLst>
          </p:cNvPr>
          <p:cNvPicPr>
            <a:picLocks noChangeAspect="1"/>
          </p:cNvPicPr>
          <p:nvPr/>
        </p:nvPicPr>
        <p:blipFill>
          <a:blip r:embed="rId4"/>
          <a:stretch>
            <a:fillRect/>
          </a:stretch>
        </p:blipFill>
        <p:spPr>
          <a:xfrm>
            <a:off x="8105415" y="4930817"/>
            <a:ext cx="3041162" cy="1444437"/>
          </a:xfrm>
          <a:prstGeom prst="rect">
            <a:avLst/>
          </a:prstGeom>
        </p:spPr>
      </p:pic>
      <p:pic>
        <p:nvPicPr>
          <p:cNvPr id="27" name="Picture 26">
            <a:extLst>
              <a:ext uri="{FF2B5EF4-FFF2-40B4-BE49-F238E27FC236}">
                <a16:creationId xmlns:a16="http://schemas.microsoft.com/office/drawing/2014/main" id="{1B623B9D-9A5A-48F9-A76D-14960E2149D5}"/>
              </a:ext>
            </a:extLst>
          </p:cNvPr>
          <p:cNvPicPr>
            <a:picLocks noChangeAspect="1"/>
          </p:cNvPicPr>
          <p:nvPr/>
        </p:nvPicPr>
        <p:blipFill>
          <a:blip r:embed="rId5"/>
          <a:stretch>
            <a:fillRect/>
          </a:stretch>
        </p:blipFill>
        <p:spPr>
          <a:xfrm>
            <a:off x="8047879" y="2979858"/>
            <a:ext cx="3156234" cy="1928708"/>
          </a:xfrm>
          <a:prstGeom prst="rect">
            <a:avLst/>
          </a:prstGeom>
        </p:spPr>
      </p:pic>
      <p:grpSp>
        <p:nvGrpSpPr>
          <p:cNvPr id="3" name="Group 2">
            <a:extLst>
              <a:ext uri="{FF2B5EF4-FFF2-40B4-BE49-F238E27FC236}">
                <a16:creationId xmlns:a16="http://schemas.microsoft.com/office/drawing/2014/main" id="{DC15238D-AAD3-4CA0-8AD5-FEBC6A61C8F8}"/>
              </a:ext>
            </a:extLst>
          </p:cNvPr>
          <p:cNvGrpSpPr/>
          <p:nvPr/>
        </p:nvGrpSpPr>
        <p:grpSpPr>
          <a:xfrm>
            <a:off x="8064848" y="1361074"/>
            <a:ext cx="3122297" cy="1555892"/>
            <a:chOff x="8064848" y="1309978"/>
            <a:chExt cx="3122297" cy="1555892"/>
          </a:xfrm>
        </p:grpSpPr>
        <p:pic>
          <p:nvPicPr>
            <p:cNvPr id="28" name="Picture 27">
              <a:extLst>
                <a:ext uri="{FF2B5EF4-FFF2-40B4-BE49-F238E27FC236}">
                  <a16:creationId xmlns:a16="http://schemas.microsoft.com/office/drawing/2014/main" id="{91E8FB9E-3DEE-4C91-B5BD-AB49AFC1D68F}"/>
                </a:ext>
              </a:extLst>
            </p:cNvPr>
            <p:cNvPicPr>
              <a:picLocks noChangeAspect="1"/>
            </p:cNvPicPr>
            <p:nvPr/>
          </p:nvPicPr>
          <p:blipFill>
            <a:blip r:embed="rId6"/>
            <a:stretch>
              <a:fillRect/>
            </a:stretch>
          </p:blipFill>
          <p:spPr>
            <a:xfrm>
              <a:off x="8064848" y="1546224"/>
              <a:ext cx="3122297" cy="1319646"/>
            </a:xfrm>
            <a:prstGeom prst="rect">
              <a:avLst/>
            </a:prstGeom>
          </p:spPr>
        </p:pic>
        <p:sp>
          <p:nvSpPr>
            <p:cNvPr id="29" name="TextBox 28">
              <a:extLst>
                <a:ext uri="{FF2B5EF4-FFF2-40B4-BE49-F238E27FC236}">
                  <a16:creationId xmlns:a16="http://schemas.microsoft.com/office/drawing/2014/main" id="{B8F9B22E-462E-482F-8E36-B818A008CCCC}"/>
                </a:ext>
              </a:extLst>
            </p:cNvPr>
            <p:cNvSpPr txBox="1"/>
            <p:nvPr/>
          </p:nvSpPr>
          <p:spPr>
            <a:xfrm>
              <a:off x="8220900" y="1309978"/>
              <a:ext cx="2810193"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1219169" hangingPunct="0">
                <a:lnSpc>
                  <a:spcPct val="120000"/>
                </a:lnSpc>
              </a:pPr>
              <a:r>
                <a:rPr lang="en-US" sz="1000" kern="0" spc="-12" dirty="0">
                  <a:solidFill>
                    <a:srgbClr val="2E2E38"/>
                  </a:solidFill>
                  <a:latin typeface="EY interstate light"/>
                  <a:ea typeface="IBM Plex Sans Light"/>
                  <a:cs typeface="IBM Plex Sans Light"/>
                  <a:sym typeface="IBM Plex Sans Light"/>
                </a:rPr>
                <a:t>Core insurance technology platforms (Non-Exhaustive)</a:t>
              </a:r>
            </a:p>
          </p:txBody>
        </p:sp>
      </p:grpSp>
      <p:sp>
        <p:nvSpPr>
          <p:cNvPr id="30" name="TextBox 29">
            <a:extLst>
              <a:ext uri="{FF2B5EF4-FFF2-40B4-BE49-F238E27FC236}">
                <a16:creationId xmlns:a16="http://schemas.microsoft.com/office/drawing/2014/main" id="{FE042733-CA9A-41A3-AD90-0C7C3E107C1F}"/>
              </a:ext>
            </a:extLst>
          </p:cNvPr>
          <p:cNvSpPr txBox="1"/>
          <p:nvPr/>
        </p:nvSpPr>
        <p:spPr>
          <a:xfrm>
            <a:off x="4315188" y="1414634"/>
            <a:ext cx="3355612" cy="4852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169" hangingPunct="0">
              <a:lnSpc>
                <a:spcPct val="120000"/>
              </a:lnSpc>
            </a:pPr>
            <a:r>
              <a:rPr lang="en-US" sz="1300" kern="0" spc="-12" dirty="0">
                <a:solidFill>
                  <a:srgbClr val="2E2E38"/>
                </a:solidFill>
                <a:latin typeface="EY interstate light"/>
                <a:ea typeface="IBM Plex Sans Light"/>
                <a:cs typeface="IBM Plex Sans Light"/>
                <a:sym typeface="IBM Plex Sans Light"/>
              </a:rPr>
              <a:t>We leverage the </a:t>
            </a:r>
            <a:r>
              <a:rPr lang="en-US" sz="1300" b="1" kern="0" spc="-12" dirty="0">
                <a:solidFill>
                  <a:srgbClr val="8FAADC"/>
                </a:solidFill>
                <a:latin typeface="EY interstate light"/>
                <a:ea typeface="IBM Plex Sans Light"/>
                <a:cs typeface="IBM Plex Sans Light"/>
                <a:sym typeface="IBM Plex Sans Light"/>
              </a:rPr>
              <a:t>“Power of 3”</a:t>
            </a:r>
            <a:r>
              <a:rPr lang="en-US" sz="1300" b="1" kern="0" spc="-12" dirty="0">
                <a:solidFill>
                  <a:srgbClr val="2E2E38"/>
                </a:solidFill>
                <a:latin typeface="EY interstate light"/>
                <a:ea typeface="IBM Plex Sans Light"/>
                <a:cs typeface="IBM Plex Sans Light"/>
                <a:sym typeface="IBM Plex Sans Light"/>
              </a:rPr>
              <a:t> </a:t>
            </a:r>
            <a:r>
              <a:rPr lang="en-US" sz="1300" kern="0" spc="-12" dirty="0">
                <a:solidFill>
                  <a:srgbClr val="2E2E38"/>
                </a:solidFill>
                <a:latin typeface="EY interstate light"/>
                <a:ea typeface="IBM Plex Sans Light"/>
                <a:cs typeface="IBM Plex Sans Light"/>
                <a:sym typeface="IBM Plex Sans Light"/>
              </a:rPr>
              <a:t>to build our platform and solutions bringing proven technology providers into the foundation of our platform and solutions.  </a:t>
            </a:r>
          </a:p>
          <a:p>
            <a:pPr defTabSz="1219169" hangingPunct="0">
              <a:lnSpc>
                <a:spcPct val="120000"/>
              </a:lnSpc>
            </a:pPr>
            <a:r>
              <a:rPr lang="en-US" sz="1300" kern="0" spc="-12" dirty="0">
                <a:solidFill>
                  <a:srgbClr val="2E2E38"/>
                </a:solidFill>
                <a:latin typeface="EY interstate light"/>
                <a:ea typeface="IBM Plex Sans Light"/>
                <a:cs typeface="IBM Plex Sans Light"/>
                <a:sym typeface="IBM Plex Sans Light"/>
              </a:rPr>
              <a:t>These include:</a:t>
            </a:r>
          </a:p>
          <a:p>
            <a:pPr defTabSz="1219169" hangingPunct="0">
              <a:lnSpc>
                <a:spcPct val="120000"/>
              </a:lnSpc>
            </a:pPr>
            <a:endParaRPr lang="en-US" sz="1300" kern="0" spc="-12" dirty="0">
              <a:solidFill>
                <a:srgbClr val="2E2E38"/>
              </a:solidFill>
              <a:latin typeface="EY interstate light"/>
              <a:ea typeface="IBM Plex Sans Light"/>
              <a:cs typeface="IBM Plex Sans Light"/>
              <a:sym typeface="IBM Plex Sans Light"/>
            </a:endParaRPr>
          </a:p>
          <a:p>
            <a:pPr marL="285750" indent="-285750" defTabSz="1219169" hangingPunct="0">
              <a:lnSpc>
                <a:spcPct val="120000"/>
              </a:lnSpc>
              <a:buFont typeface="Wingdings" panose="05000000000000000000" pitchFamily="2" charset="2"/>
              <a:buChar char="Ø"/>
            </a:pPr>
            <a:r>
              <a:rPr lang="en-US" sz="1300" b="1" kern="0" spc="-12" dirty="0">
                <a:solidFill>
                  <a:srgbClr val="8FAADC"/>
                </a:solidFill>
                <a:latin typeface="EY interstate light"/>
                <a:sym typeface="IBM Plex Sans Light"/>
              </a:rPr>
              <a:t>Core Insurance Platforms </a:t>
            </a:r>
            <a:r>
              <a:rPr lang="en-US" sz="1300" kern="0" spc="-12" dirty="0">
                <a:solidFill>
                  <a:srgbClr val="2E2E38"/>
                </a:solidFill>
                <a:latin typeface="EY interstate light"/>
                <a:sym typeface="IBM Plex Sans Light"/>
              </a:rPr>
              <a:t>– D</a:t>
            </a:r>
            <a:r>
              <a:rPr lang="en-US" sz="1300" kern="0" spc="-12" dirty="0">
                <a:solidFill>
                  <a:srgbClr val="2E2E38"/>
                </a:solidFill>
                <a:latin typeface="EY interstate light"/>
                <a:ea typeface="IBM Plex Sans Light"/>
                <a:cs typeface="IBM Plex Sans Light"/>
                <a:sym typeface="IBM Plex Sans Light"/>
              </a:rPr>
              <a:t>eep expertise with core Insurance technology providers where we have led 250+ core modernization projects over the past decade for carriers of all sizes around the globe</a:t>
            </a:r>
          </a:p>
          <a:p>
            <a:pPr marL="285750" indent="-285750" defTabSz="1219169" hangingPunct="0">
              <a:lnSpc>
                <a:spcPct val="120000"/>
              </a:lnSpc>
              <a:buFont typeface="Wingdings" panose="05000000000000000000" pitchFamily="2" charset="2"/>
              <a:buChar char="Ø"/>
            </a:pPr>
            <a:r>
              <a:rPr lang="en-US" sz="1300" b="1" kern="0" spc="-12" dirty="0">
                <a:solidFill>
                  <a:srgbClr val="8FAADC"/>
                </a:solidFill>
                <a:latin typeface="EY interstate light"/>
                <a:sym typeface="IBM Plex Sans Light"/>
              </a:rPr>
              <a:t>InsurTechs</a:t>
            </a:r>
            <a:r>
              <a:rPr lang="en-US" sz="1300" kern="0" spc="-12" dirty="0">
                <a:solidFill>
                  <a:srgbClr val="2E2E38"/>
                </a:solidFill>
                <a:latin typeface="EY interstate light"/>
                <a:sym typeface="IBM Plex Sans Light"/>
              </a:rPr>
              <a:t> – Growing landscape of specialized technology players and business models where we have evaluated 1400+ providers and will continue to grow our database</a:t>
            </a:r>
          </a:p>
          <a:p>
            <a:pPr marL="285750" indent="-285750" defTabSz="1219169" hangingPunct="0">
              <a:lnSpc>
                <a:spcPct val="120000"/>
              </a:lnSpc>
              <a:buFont typeface="Wingdings" panose="05000000000000000000" pitchFamily="2" charset="2"/>
              <a:buChar char="Ø"/>
            </a:pPr>
            <a:r>
              <a:rPr lang="en-US" sz="1300" b="1" kern="0" spc="-12" dirty="0">
                <a:solidFill>
                  <a:srgbClr val="8FAADC"/>
                </a:solidFill>
                <a:latin typeface="EY interstate light"/>
                <a:ea typeface="IBM Plex Sans Light"/>
                <a:cs typeface="IBM Plex Sans Light"/>
                <a:sym typeface="IBM Plex Sans Light"/>
              </a:rPr>
              <a:t>EY Alliances</a:t>
            </a:r>
            <a:r>
              <a:rPr lang="en-US" sz="1300" kern="0" spc="-12" dirty="0">
                <a:solidFill>
                  <a:srgbClr val="8FAADC"/>
                </a:solidFill>
                <a:latin typeface="EY interstate light"/>
                <a:ea typeface="IBM Plex Sans Light"/>
                <a:cs typeface="IBM Plex Sans Light"/>
                <a:sym typeface="IBM Plex Sans Light"/>
              </a:rPr>
              <a:t> </a:t>
            </a:r>
            <a:r>
              <a:rPr lang="en-US" sz="1300" kern="0" spc="-12" dirty="0">
                <a:solidFill>
                  <a:srgbClr val="2E2E38"/>
                </a:solidFill>
                <a:latin typeface="EY interstate light"/>
                <a:ea typeface="IBM Plex Sans Light"/>
                <a:cs typeface="IBM Plex Sans Light"/>
                <a:sym typeface="IBM Plex Sans Light"/>
              </a:rPr>
              <a:t>– Our award</a:t>
            </a:r>
            <a:r>
              <a:rPr lang="en-US" sz="1300" kern="0" spc="-12" dirty="0">
                <a:solidFill>
                  <a:srgbClr val="2E2E38"/>
                </a:solidFill>
                <a:latin typeface="EY interstate light"/>
                <a:sym typeface="IBM Plex Sans Light"/>
              </a:rPr>
              <a:t>-winning program which provides EY with unparalleled capabilities with the worlds leading providers of technology</a:t>
            </a:r>
            <a:endParaRPr lang="en-US" sz="1300" kern="0" spc="-12" dirty="0">
              <a:solidFill>
                <a:srgbClr val="2E2E38"/>
              </a:solidFill>
              <a:latin typeface="EY interstate light"/>
              <a:ea typeface="IBM Plex Sans Light"/>
              <a:cs typeface="IBM Plex Sans Light"/>
              <a:sym typeface="IBM Plex Sans Light"/>
            </a:endParaRPr>
          </a:p>
        </p:txBody>
      </p:sp>
    </p:spTree>
    <p:extLst>
      <p:ext uri="{BB962C8B-B14F-4D97-AF65-F5344CB8AC3E}">
        <p14:creationId xmlns:p14="http://schemas.microsoft.com/office/powerpoint/2010/main" val="3977344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50AC72-3AF5-49D3-85BB-9D9DBAF240F4}"/>
              </a:ext>
            </a:extLst>
          </p:cNvPr>
          <p:cNvSpPr>
            <a:spLocks noGrp="1"/>
          </p:cNvSpPr>
          <p:nvPr>
            <p:ph type="body" sz="quarter" idx="13"/>
          </p:nvPr>
        </p:nvSpPr>
        <p:spPr>
          <a:xfrm>
            <a:off x="601003" y="3314700"/>
            <a:ext cx="6657635" cy="455613"/>
          </a:xfrm>
        </p:spPr>
        <p:txBody>
          <a:bodyPr/>
          <a:lstStyle/>
          <a:p>
            <a:r>
              <a:rPr lang="en-US" dirty="0"/>
              <a:t>Executive summary</a:t>
            </a:r>
          </a:p>
        </p:txBody>
      </p:sp>
    </p:spTree>
    <p:extLst>
      <p:ext uri="{BB962C8B-B14F-4D97-AF65-F5344CB8AC3E}">
        <p14:creationId xmlns:p14="http://schemas.microsoft.com/office/powerpoint/2010/main" val="1083829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056697DC-5D32-4FA1-8916-251A0FE20AD1}"/>
              </a:ext>
            </a:extLst>
          </p:cNvPr>
          <p:cNvGrpSpPr/>
          <p:nvPr/>
        </p:nvGrpSpPr>
        <p:grpSpPr>
          <a:xfrm>
            <a:off x="3312193" y="6180392"/>
            <a:ext cx="5567615" cy="527692"/>
            <a:chOff x="3761753" y="6180392"/>
            <a:chExt cx="4838034" cy="527692"/>
          </a:xfrm>
        </p:grpSpPr>
        <p:sp>
          <p:nvSpPr>
            <p:cNvPr id="181" name="Rectangle 180">
              <a:extLst>
                <a:ext uri="{FF2B5EF4-FFF2-40B4-BE49-F238E27FC236}">
                  <a16:creationId xmlns:a16="http://schemas.microsoft.com/office/drawing/2014/main" id="{4E88F985-6365-4D28-B883-01F5D88555CC}"/>
                </a:ext>
              </a:extLst>
            </p:cNvPr>
            <p:cNvSpPr>
              <a:spLocks/>
            </p:cNvSpPr>
            <p:nvPr/>
          </p:nvSpPr>
          <p:spPr>
            <a:xfrm>
              <a:off x="3761753" y="6180392"/>
              <a:ext cx="4705244" cy="527692"/>
            </a:xfrm>
            <a:prstGeom prst="rect">
              <a:avLst/>
            </a:prstGeom>
            <a:noFill/>
            <a:ln w="317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6F6FA"/>
                  </a:solidFill>
                </a14:hiddenFill>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effectLst/>
                <a:uLnTx/>
                <a:uFillTx/>
                <a:latin typeface="EY interstate light"/>
              </a:endParaRPr>
            </a:p>
          </p:txBody>
        </p:sp>
        <p:grpSp>
          <p:nvGrpSpPr>
            <p:cNvPr id="182" name="Group 181">
              <a:extLst>
                <a:ext uri="{FF2B5EF4-FFF2-40B4-BE49-F238E27FC236}">
                  <a16:creationId xmlns:a16="http://schemas.microsoft.com/office/drawing/2014/main" id="{178AE9F9-E80D-4B1D-BE7D-E036C919FDBB}"/>
                </a:ext>
              </a:extLst>
            </p:cNvPr>
            <p:cNvGrpSpPr/>
            <p:nvPr/>
          </p:nvGrpSpPr>
          <p:grpSpPr>
            <a:xfrm>
              <a:off x="3843611" y="6281286"/>
              <a:ext cx="1585773" cy="118814"/>
              <a:chOff x="9958016" y="4580337"/>
              <a:chExt cx="1585773" cy="118814"/>
            </a:xfrm>
          </p:grpSpPr>
          <p:sp>
            <p:nvSpPr>
              <p:cNvPr id="198" name="Rectangle 197">
                <a:extLst>
                  <a:ext uri="{FF2B5EF4-FFF2-40B4-BE49-F238E27FC236}">
                    <a16:creationId xmlns:a16="http://schemas.microsoft.com/office/drawing/2014/main" id="{797BFDA9-27AF-485C-A25E-24FEF761EDD0}"/>
                  </a:ext>
                </a:extLst>
              </p:cNvPr>
              <p:cNvSpPr>
                <a:spLocks/>
              </p:cNvSpPr>
              <p:nvPr/>
            </p:nvSpPr>
            <p:spPr>
              <a:xfrm>
                <a:off x="9958016" y="4580337"/>
                <a:ext cx="118814" cy="118814"/>
              </a:xfrm>
              <a:prstGeom prst="rect">
                <a:avLst/>
              </a:prstGeom>
              <a:solidFill>
                <a:srgbClr val="27ACAA"/>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700" b="0" i="0" u="none" strike="noStrike" kern="0" cap="none" spc="0" normalizeH="0" baseline="0" noProof="0">
                  <a:ln>
                    <a:noFill/>
                  </a:ln>
                  <a:effectLst/>
                  <a:uLnTx/>
                  <a:uFillTx/>
                  <a:latin typeface="EY interstate light"/>
                </a:endParaRPr>
              </a:p>
            </p:txBody>
          </p:sp>
          <p:sp>
            <p:nvSpPr>
              <p:cNvPr id="199" name="TextBox 198">
                <a:extLst>
                  <a:ext uri="{FF2B5EF4-FFF2-40B4-BE49-F238E27FC236}">
                    <a16:creationId xmlns:a16="http://schemas.microsoft.com/office/drawing/2014/main" id="{ED45A52B-E3B3-4F90-A0C3-C912C94F8FFC}"/>
                  </a:ext>
                </a:extLst>
              </p:cNvPr>
              <p:cNvSpPr txBox="1"/>
              <p:nvPr/>
            </p:nvSpPr>
            <p:spPr>
              <a:xfrm>
                <a:off x="10145557" y="4593962"/>
                <a:ext cx="1398232" cy="91564"/>
              </a:xfrm>
              <a:prstGeom prst="rect">
                <a:avLst/>
              </a:prstGeom>
              <a:noFill/>
              <a:ln>
                <a:noFill/>
                <a:prstDash val="lgDash"/>
              </a:ln>
            </p:spPr>
            <p:txBody>
              <a:bodyPr wrap="square" lIns="0" tIns="0" rIns="0" bIns="0">
                <a:spAutoFit/>
              </a:bodyPr>
              <a:lstStyle/>
              <a:p>
                <a:pPr marL="0" marR="0" lvl="0" indent="0" defTabSz="913486" eaLnBrk="1" fontAlgn="auto" latinLnBrk="0" hangingPunct="1">
                  <a:lnSpc>
                    <a:spcPct val="85000"/>
                  </a:lnSpc>
                  <a:spcBef>
                    <a:spcPts val="0"/>
                  </a:spcBef>
                  <a:spcAft>
                    <a:spcPts val="200"/>
                  </a:spcAft>
                  <a:buClr>
                    <a:srgbClr val="2E2E38"/>
                  </a:buClr>
                  <a:buSzPct val="75000"/>
                  <a:buFontTx/>
                  <a:buNone/>
                  <a:tabLst/>
                  <a:defRPr/>
                </a:pPr>
                <a:r>
                  <a:rPr kumimoji="0" lang="en-IN" sz="700" b="0" i="0" u="none" strike="noStrike" kern="0" cap="none" spc="0" normalizeH="0" baseline="0" noProof="0">
                    <a:ln>
                      <a:noFill/>
                    </a:ln>
                    <a:effectLst/>
                    <a:uLnTx/>
                    <a:uFillTx/>
                    <a:latin typeface="EY interstate light"/>
                  </a:rPr>
                  <a:t>P&amp;C, Speciality</a:t>
                </a:r>
                <a:endParaRPr kumimoji="0" lang="en-GB" sz="700" b="0" i="0" u="none" strike="noStrike" kern="0" cap="none" spc="0" normalizeH="0" baseline="0" noProof="0" err="1">
                  <a:ln>
                    <a:noFill/>
                  </a:ln>
                  <a:effectLst/>
                  <a:uLnTx/>
                  <a:uFillTx/>
                  <a:latin typeface="EY interstate light"/>
                </a:endParaRPr>
              </a:p>
            </p:txBody>
          </p:sp>
        </p:grpSp>
        <p:grpSp>
          <p:nvGrpSpPr>
            <p:cNvPr id="183" name="Group 182">
              <a:extLst>
                <a:ext uri="{FF2B5EF4-FFF2-40B4-BE49-F238E27FC236}">
                  <a16:creationId xmlns:a16="http://schemas.microsoft.com/office/drawing/2014/main" id="{1D3F970E-F156-4CB8-90FB-4B58DE543EFF}"/>
                </a:ext>
              </a:extLst>
            </p:cNvPr>
            <p:cNvGrpSpPr/>
            <p:nvPr/>
          </p:nvGrpSpPr>
          <p:grpSpPr>
            <a:xfrm>
              <a:off x="3843611" y="6484878"/>
              <a:ext cx="1585773" cy="118814"/>
              <a:chOff x="9958016" y="4834964"/>
              <a:chExt cx="1585773" cy="118814"/>
            </a:xfrm>
          </p:grpSpPr>
          <p:sp>
            <p:nvSpPr>
              <p:cNvPr id="196" name="Rectangle 195">
                <a:extLst>
                  <a:ext uri="{FF2B5EF4-FFF2-40B4-BE49-F238E27FC236}">
                    <a16:creationId xmlns:a16="http://schemas.microsoft.com/office/drawing/2014/main" id="{BD725FDC-83BB-4561-A0A6-7E01FCA82F53}"/>
                  </a:ext>
                </a:extLst>
              </p:cNvPr>
              <p:cNvSpPr>
                <a:spLocks/>
              </p:cNvSpPr>
              <p:nvPr/>
            </p:nvSpPr>
            <p:spPr>
              <a:xfrm>
                <a:off x="9958016" y="4834964"/>
                <a:ext cx="118814" cy="118814"/>
              </a:xfrm>
              <a:prstGeom prst="rect">
                <a:avLst/>
              </a:prstGeom>
              <a:solidFill>
                <a:srgbClr val="188CE5"/>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700" b="0" i="0" u="none" strike="noStrike" kern="0" cap="none" spc="0" normalizeH="0" baseline="0" noProof="0">
                  <a:ln>
                    <a:noFill/>
                  </a:ln>
                  <a:effectLst/>
                  <a:uLnTx/>
                  <a:uFillTx/>
                  <a:latin typeface="EY interstate light"/>
                </a:endParaRPr>
              </a:p>
            </p:txBody>
          </p:sp>
          <p:sp>
            <p:nvSpPr>
              <p:cNvPr id="197" name="TextBox 196">
                <a:extLst>
                  <a:ext uri="{FF2B5EF4-FFF2-40B4-BE49-F238E27FC236}">
                    <a16:creationId xmlns:a16="http://schemas.microsoft.com/office/drawing/2014/main" id="{1C6FF7FB-ACF6-4EEF-B53D-7708CE090E13}"/>
                  </a:ext>
                </a:extLst>
              </p:cNvPr>
              <p:cNvSpPr txBox="1"/>
              <p:nvPr/>
            </p:nvSpPr>
            <p:spPr>
              <a:xfrm>
                <a:off x="10145557" y="4848589"/>
                <a:ext cx="1398232" cy="91564"/>
              </a:xfrm>
              <a:prstGeom prst="rect">
                <a:avLst/>
              </a:prstGeom>
              <a:noFill/>
              <a:ln>
                <a:noFill/>
                <a:prstDash val="lgDash"/>
              </a:ln>
            </p:spPr>
            <p:txBody>
              <a:bodyPr wrap="square" lIns="0" tIns="0" rIns="0" bIns="0">
                <a:spAutoFit/>
              </a:bodyPr>
              <a:lstStyle/>
              <a:p>
                <a:pPr marL="0" marR="0" lvl="0" indent="0" defTabSz="913486" eaLnBrk="1" fontAlgn="auto" latinLnBrk="0" hangingPunct="1">
                  <a:lnSpc>
                    <a:spcPct val="85000"/>
                  </a:lnSpc>
                  <a:spcBef>
                    <a:spcPts val="0"/>
                  </a:spcBef>
                  <a:spcAft>
                    <a:spcPts val="200"/>
                  </a:spcAft>
                  <a:buClr>
                    <a:srgbClr val="2E2E38"/>
                  </a:buClr>
                  <a:buSzPct val="75000"/>
                  <a:buFontTx/>
                  <a:buNone/>
                  <a:tabLst/>
                  <a:defRPr/>
                </a:pPr>
                <a:r>
                  <a:rPr kumimoji="0" lang="en-IN" sz="700" b="0" i="0" u="none" strike="noStrike" kern="0" cap="none" spc="0" normalizeH="0" baseline="0" noProof="0">
                    <a:ln>
                      <a:noFill/>
                    </a:ln>
                    <a:effectLst/>
                    <a:uLnTx/>
                    <a:uFillTx/>
                    <a:latin typeface="EY interstate light"/>
                  </a:rPr>
                  <a:t>Life and Annuity</a:t>
                </a:r>
                <a:endParaRPr kumimoji="0" lang="en-GB" sz="700" b="0" i="0" u="none" strike="noStrike" kern="0" cap="none" spc="0" normalizeH="0" baseline="0" noProof="0" err="1">
                  <a:ln>
                    <a:noFill/>
                  </a:ln>
                  <a:effectLst/>
                  <a:uLnTx/>
                  <a:uFillTx/>
                  <a:latin typeface="EY interstate light"/>
                </a:endParaRPr>
              </a:p>
            </p:txBody>
          </p:sp>
        </p:grpSp>
        <p:grpSp>
          <p:nvGrpSpPr>
            <p:cNvPr id="184" name="Group 183">
              <a:extLst>
                <a:ext uri="{FF2B5EF4-FFF2-40B4-BE49-F238E27FC236}">
                  <a16:creationId xmlns:a16="http://schemas.microsoft.com/office/drawing/2014/main" id="{526AEF01-CF47-4653-A3E7-9FB54A563CDD}"/>
                </a:ext>
              </a:extLst>
            </p:cNvPr>
            <p:cNvGrpSpPr/>
            <p:nvPr/>
          </p:nvGrpSpPr>
          <p:grpSpPr>
            <a:xfrm>
              <a:off x="4941820" y="6293679"/>
              <a:ext cx="1585773" cy="118814"/>
              <a:chOff x="6487098" y="10767539"/>
              <a:chExt cx="1585773" cy="118814"/>
            </a:xfrm>
          </p:grpSpPr>
          <p:sp>
            <p:nvSpPr>
              <p:cNvPr id="194" name="Rectangle 193">
                <a:extLst>
                  <a:ext uri="{FF2B5EF4-FFF2-40B4-BE49-F238E27FC236}">
                    <a16:creationId xmlns:a16="http://schemas.microsoft.com/office/drawing/2014/main" id="{338C37E3-C9E8-4C6B-990F-289078535DF7}"/>
                  </a:ext>
                </a:extLst>
              </p:cNvPr>
              <p:cNvSpPr>
                <a:spLocks/>
              </p:cNvSpPr>
              <p:nvPr/>
            </p:nvSpPr>
            <p:spPr>
              <a:xfrm>
                <a:off x="6487098" y="10767539"/>
                <a:ext cx="118814" cy="118814"/>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700" b="0" i="0" u="none" strike="noStrike" kern="0" cap="none" spc="0" normalizeH="0" baseline="0" noProof="0">
                  <a:ln>
                    <a:noFill/>
                  </a:ln>
                  <a:effectLst/>
                  <a:uLnTx/>
                  <a:uFillTx/>
                  <a:latin typeface="EY interstate light"/>
                </a:endParaRPr>
              </a:p>
            </p:txBody>
          </p:sp>
          <p:sp>
            <p:nvSpPr>
              <p:cNvPr id="195" name="TextBox 194">
                <a:extLst>
                  <a:ext uri="{FF2B5EF4-FFF2-40B4-BE49-F238E27FC236}">
                    <a16:creationId xmlns:a16="http://schemas.microsoft.com/office/drawing/2014/main" id="{39826021-C6F8-40C3-BA5D-374DA216E2D4}"/>
                  </a:ext>
                </a:extLst>
              </p:cNvPr>
              <p:cNvSpPr txBox="1"/>
              <p:nvPr/>
            </p:nvSpPr>
            <p:spPr>
              <a:xfrm>
                <a:off x="6674639" y="10773085"/>
                <a:ext cx="1398232" cy="107722"/>
              </a:xfrm>
              <a:prstGeom prst="rect">
                <a:avLst/>
              </a:prstGeom>
              <a:noFill/>
              <a:ln>
                <a:noFill/>
                <a:prstDash val="lgDash"/>
              </a:ln>
            </p:spPr>
            <p:txBody>
              <a:bodyPr wrap="square" lIns="0" tIns="0" rIns="0" bIns="0">
                <a:spAutoFit/>
              </a:bodyPr>
              <a:lstStyle/>
              <a:p>
                <a:pPr marL="0" marR="0" lvl="0" indent="0" defTabSz="913486" eaLnBrk="1" fontAlgn="auto" latinLnBrk="0" hangingPunct="1">
                  <a:lnSpc>
                    <a:spcPct val="100000"/>
                  </a:lnSpc>
                  <a:spcBef>
                    <a:spcPts val="0"/>
                  </a:spcBef>
                  <a:spcAft>
                    <a:spcPts val="200"/>
                  </a:spcAft>
                  <a:buClr>
                    <a:srgbClr val="2E2E38"/>
                  </a:buClr>
                  <a:buSzPct val="75000"/>
                  <a:buFontTx/>
                  <a:buNone/>
                  <a:tabLst/>
                  <a:defRPr/>
                </a:pPr>
                <a:r>
                  <a:rPr kumimoji="0" lang="en-US" sz="700" b="0" i="0" u="none" strike="noStrike" kern="0" cap="none" spc="0" normalizeH="0" baseline="0" noProof="0">
                    <a:ln>
                      <a:noFill/>
                    </a:ln>
                    <a:effectLst/>
                    <a:uLnTx/>
                    <a:uFillTx/>
                    <a:latin typeface="EY interstate light"/>
                  </a:rPr>
                  <a:t>Product Underwriting and Pricing</a:t>
                </a:r>
              </a:p>
            </p:txBody>
          </p:sp>
        </p:grpSp>
        <p:grpSp>
          <p:nvGrpSpPr>
            <p:cNvPr id="185" name="Group 184">
              <a:extLst>
                <a:ext uri="{FF2B5EF4-FFF2-40B4-BE49-F238E27FC236}">
                  <a16:creationId xmlns:a16="http://schemas.microsoft.com/office/drawing/2014/main" id="{6479429C-1748-48E9-886B-3EB72EF3A073}"/>
                </a:ext>
              </a:extLst>
            </p:cNvPr>
            <p:cNvGrpSpPr/>
            <p:nvPr/>
          </p:nvGrpSpPr>
          <p:grpSpPr>
            <a:xfrm>
              <a:off x="4941820" y="6460800"/>
              <a:ext cx="1585773" cy="118814"/>
              <a:chOff x="9958016" y="5344218"/>
              <a:chExt cx="1585773" cy="118814"/>
            </a:xfrm>
          </p:grpSpPr>
          <p:sp>
            <p:nvSpPr>
              <p:cNvPr id="192" name="Rectangle 191">
                <a:extLst>
                  <a:ext uri="{FF2B5EF4-FFF2-40B4-BE49-F238E27FC236}">
                    <a16:creationId xmlns:a16="http://schemas.microsoft.com/office/drawing/2014/main" id="{6DC2E5CE-EB81-4580-A933-2AAF895487C7}"/>
                  </a:ext>
                </a:extLst>
              </p:cNvPr>
              <p:cNvSpPr>
                <a:spLocks/>
              </p:cNvSpPr>
              <p:nvPr/>
            </p:nvSpPr>
            <p:spPr>
              <a:xfrm>
                <a:off x="9958016" y="5344218"/>
                <a:ext cx="118814" cy="118814"/>
              </a:xfrm>
              <a:prstGeom prst="rect">
                <a:avLst/>
              </a:prstGeom>
              <a:solidFill>
                <a:srgbClr val="750E5C"/>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700" b="0" i="0" u="none" strike="noStrike" kern="0" cap="none" spc="0" normalizeH="0" baseline="0" noProof="0">
                  <a:ln>
                    <a:noFill/>
                  </a:ln>
                  <a:effectLst/>
                  <a:uLnTx/>
                  <a:uFillTx/>
                  <a:latin typeface="EY interstate light"/>
                </a:endParaRPr>
              </a:p>
            </p:txBody>
          </p:sp>
          <p:sp>
            <p:nvSpPr>
              <p:cNvPr id="193" name="TextBox 192">
                <a:extLst>
                  <a:ext uri="{FF2B5EF4-FFF2-40B4-BE49-F238E27FC236}">
                    <a16:creationId xmlns:a16="http://schemas.microsoft.com/office/drawing/2014/main" id="{D3F420E3-A1BE-414F-9EF9-873953E32F95}"/>
                  </a:ext>
                </a:extLst>
              </p:cNvPr>
              <p:cNvSpPr txBox="1"/>
              <p:nvPr/>
            </p:nvSpPr>
            <p:spPr>
              <a:xfrm>
                <a:off x="10145557" y="5349764"/>
                <a:ext cx="1398232" cy="107722"/>
              </a:xfrm>
              <a:prstGeom prst="rect">
                <a:avLst/>
              </a:prstGeom>
              <a:noFill/>
              <a:ln>
                <a:noFill/>
                <a:prstDash val="lgDash"/>
              </a:ln>
            </p:spPr>
            <p:txBody>
              <a:bodyPr wrap="square" lIns="0" tIns="0" rIns="0" bIns="0">
                <a:spAutoFit/>
              </a:bodyPr>
              <a:lstStyle/>
              <a:p>
                <a:pPr marL="0" marR="0" lvl="0" indent="0" defTabSz="913486" eaLnBrk="1" fontAlgn="auto" latinLnBrk="0" hangingPunct="1">
                  <a:lnSpc>
                    <a:spcPct val="100000"/>
                  </a:lnSpc>
                  <a:spcBef>
                    <a:spcPts val="0"/>
                  </a:spcBef>
                  <a:spcAft>
                    <a:spcPts val="200"/>
                  </a:spcAft>
                  <a:buClr>
                    <a:srgbClr val="2E2E38"/>
                  </a:buClr>
                  <a:buSzPct val="75000"/>
                  <a:buFontTx/>
                  <a:buNone/>
                  <a:tabLst/>
                  <a:defRPr/>
                </a:pPr>
                <a:r>
                  <a:rPr kumimoji="0" lang="en-US" sz="700" b="0" i="0" u="none" strike="noStrike" kern="0" cap="none" spc="0" normalizeH="0" baseline="0" noProof="0">
                    <a:ln>
                      <a:noFill/>
                    </a:ln>
                    <a:effectLst/>
                    <a:uLnTx/>
                    <a:uFillTx/>
                    <a:latin typeface="EY interstate light"/>
                  </a:rPr>
                  <a:t>Marketing and Distribution</a:t>
                </a:r>
              </a:p>
            </p:txBody>
          </p:sp>
        </p:grpSp>
        <p:grpSp>
          <p:nvGrpSpPr>
            <p:cNvPr id="186" name="Group 185">
              <a:extLst>
                <a:ext uri="{FF2B5EF4-FFF2-40B4-BE49-F238E27FC236}">
                  <a16:creationId xmlns:a16="http://schemas.microsoft.com/office/drawing/2014/main" id="{0B2C09C9-6334-4EEE-B093-FEF9882AAE85}"/>
                </a:ext>
              </a:extLst>
            </p:cNvPr>
            <p:cNvGrpSpPr/>
            <p:nvPr/>
          </p:nvGrpSpPr>
          <p:grpSpPr>
            <a:xfrm>
              <a:off x="6712819" y="6299225"/>
              <a:ext cx="1886968" cy="118814"/>
              <a:chOff x="9958016" y="5580255"/>
              <a:chExt cx="1585773" cy="118814"/>
            </a:xfrm>
          </p:grpSpPr>
          <p:sp>
            <p:nvSpPr>
              <p:cNvPr id="190" name="Rectangle 189">
                <a:extLst>
                  <a:ext uri="{FF2B5EF4-FFF2-40B4-BE49-F238E27FC236}">
                    <a16:creationId xmlns:a16="http://schemas.microsoft.com/office/drawing/2014/main" id="{83630C51-2DEE-41D3-AD9A-CF50F8AF56B7}"/>
                  </a:ext>
                </a:extLst>
              </p:cNvPr>
              <p:cNvSpPr>
                <a:spLocks/>
              </p:cNvSpPr>
              <p:nvPr/>
            </p:nvSpPr>
            <p:spPr>
              <a:xfrm>
                <a:off x="9958016" y="5580255"/>
                <a:ext cx="118814" cy="118814"/>
              </a:xfrm>
              <a:prstGeom prst="rect">
                <a:avLst/>
              </a:prstGeom>
              <a:solidFill>
                <a:srgbClr val="3D108A">
                  <a:lumMod val="40000"/>
                  <a:lumOff val="60000"/>
                </a:srgbClr>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700" b="0" i="0" u="none" strike="noStrike" kern="0" cap="none" spc="0" normalizeH="0" baseline="0" noProof="0">
                  <a:ln>
                    <a:noFill/>
                  </a:ln>
                  <a:effectLst/>
                  <a:uLnTx/>
                  <a:uFillTx/>
                  <a:latin typeface="EY interstate light"/>
                </a:endParaRPr>
              </a:p>
            </p:txBody>
          </p:sp>
          <p:sp>
            <p:nvSpPr>
              <p:cNvPr id="191" name="TextBox 190">
                <a:extLst>
                  <a:ext uri="{FF2B5EF4-FFF2-40B4-BE49-F238E27FC236}">
                    <a16:creationId xmlns:a16="http://schemas.microsoft.com/office/drawing/2014/main" id="{69D3D416-20B7-4AF4-927A-F4658C5666E2}"/>
                  </a:ext>
                </a:extLst>
              </p:cNvPr>
              <p:cNvSpPr txBox="1"/>
              <p:nvPr/>
            </p:nvSpPr>
            <p:spPr>
              <a:xfrm>
                <a:off x="10145557" y="5580255"/>
                <a:ext cx="1398232" cy="107722"/>
              </a:xfrm>
              <a:prstGeom prst="rect">
                <a:avLst/>
              </a:prstGeom>
              <a:noFill/>
              <a:ln>
                <a:noFill/>
                <a:prstDash val="lgDash"/>
              </a:ln>
            </p:spPr>
            <p:txBody>
              <a:bodyPr wrap="square" lIns="0" tIns="0" rIns="0" bIns="0">
                <a:spAutoFit/>
              </a:bodyPr>
              <a:lstStyle/>
              <a:p>
                <a:pPr marL="0" marR="0" lvl="0" indent="0" defTabSz="913486" eaLnBrk="1" fontAlgn="auto" latinLnBrk="0" hangingPunct="1">
                  <a:lnSpc>
                    <a:spcPct val="100000"/>
                  </a:lnSpc>
                  <a:spcBef>
                    <a:spcPts val="0"/>
                  </a:spcBef>
                  <a:spcAft>
                    <a:spcPts val="200"/>
                  </a:spcAft>
                  <a:buClr>
                    <a:srgbClr val="2E2E38"/>
                  </a:buClr>
                  <a:buSzPct val="75000"/>
                  <a:buFontTx/>
                  <a:buNone/>
                  <a:tabLst/>
                  <a:defRPr/>
                </a:pPr>
                <a:r>
                  <a:rPr kumimoji="0" lang="en-US" sz="700" b="0" i="0" u="none" strike="noStrike" kern="0" cap="none" spc="0" normalizeH="0" baseline="0" noProof="0">
                    <a:ln>
                      <a:noFill/>
                    </a:ln>
                    <a:effectLst/>
                    <a:uLnTx/>
                    <a:uFillTx/>
                    <a:latin typeface="EY interstate light"/>
                  </a:rPr>
                  <a:t>Policy Administration and Servicing</a:t>
                </a:r>
              </a:p>
            </p:txBody>
          </p:sp>
        </p:grpSp>
        <p:grpSp>
          <p:nvGrpSpPr>
            <p:cNvPr id="187" name="Group 186">
              <a:extLst>
                <a:ext uri="{FF2B5EF4-FFF2-40B4-BE49-F238E27FC236}">
                  <a16:creationId xmlns:a16="http://schemas.microsoft.com/office/drawing/2014/main" id="{9A444C49-254C-4A0B-A9B0-58EF2E70934A}"/>
                </a:ext>
              </a:extLst>
            </p:cNvPr>
            <p:cNvGrpSpPr/>
            <p:nvPr/>
          </p:nvGrpSpPr>
          <p:grpSpPr>
            <a:xfrm>
              <a:off x="6712826" y="6490611"/>
              <a:ext cx="1585773" cy="118814"/>
              <a:chOff x="9958016" y="5854548"/>
              <a:chExt cx="1585773" cy="118814"/>
            </a:xfrm>
          </p:grpSpPr>
          <p:sp>
            <p:nvSpPr>
              <p:cNvPr id="188" name="TextBox 187">
                <a:extLst>
                  <a:ext uri="{FF2B5EF4-FFF2-40B4-BE49-F238E27FC236}">
                    <a16:creationId xmlns:a16="http://schemas.microsoft.com/office/drawing/2014/main" id="{324E5661-4F3C-469C-84E1-B3634783E42D}"/>
                  </a:ext>
                </a:extLst>
              </p:cNvPr>
              <p:cNvSpPr txBox="1"/>
              <p:nvPr/>
            </p:nvSpPr>
            <p:spPr>
              <a:xfrm>
                <a:off x="10145557" y="5860094"/>
                <a:ext cx="1398232" cy="107722"/>
              </a:xfrm>
              <a:prstGeom prst="rect">
                <a:avLst/>
              </a:prstGeom>
              <a:noFill/>
              <a:ln>
                <a:noFill/>
                <a:prstDash val="lgDash"/>
              </a:ln>
            </p:spPr>
            <p:txBody>
              <a:bodyPr wrap="square" lIns="0" tIns="0" rIns="0" bIns="0">
                <a:spAutoFit/>
              </a:bodyPr>
              <a:lstStyle/>
              <a:p>
                <a:pPr marL="0" marR="0" lvl="0" indent="0" defTabSz="913486" eaLnBrk="1" fontAlgn="auto" latinLnBrk="0" hangingPunct="1">
                  <a:lnSpc>
                    <a:spcPct val="100000"/>
                  </a:lnSpc>
                  <a:spcBef>
                    <a:spcPts val="0"/>
                  </a:spcBef>
                  <a:spcAft>
                    <a:spcPts val="200"/>
                  </a:spcAft>
                  <a:buClr>
                    <a:srgbClr val="2E2E38"/>
                  </a:buClr>
                  <a:buSzPct val="75000"/>
                  <a:buFontTx/>
                  <a:buNone/>
                  <a:tabLst/>
                  <a:defRPr/>
                </a:pPr>
                <a:r>
                  <a:rPr kumimoji="0" lang="en-US" sz="700" b="0" i="0" u="none" strike="noStrike" kern="0" cap="none" spc="0" normalizeH="0" baseline="0" noProof="0">
                    <a:ln>
                      <a:noFill/>
                    </a:ln>
                    <a:effectLst/>
                    <a:uLnTx/>
                    <a:uFillTx/>
                    <a:latin typeface="EY interstate light"/>
                  </a:rPr>
                  <a:t>Claims Management </a:t>
                </a:r>
              </a:p>
            </p:txBody>
          </p:sp>
          <p:sp>
            <p:nvSpPr>
              <p:cNvPr id="189" name="Rectangle 188">
                <a:extLst>
                  <a:ext uri="{FF2B5EF4-FFF2-40B4-BE49-F238E27FC236}">
                    <a16:creationId xmlns:a16="http://schemas.microsoft.com/office/drawing/2014/main" id="{9934C342-4946-44CB-9306-09A9152062C3}"/>
                  </a:ext>
                </a:extLst>
              </p:cNvPr>
              <p:cNvSpPr>
                <a:spLocks/>
              </p:cNvSpPr>
              <p:nvPr/>
            </p:nvSpPr>
            <p:spPr>
              <a:xfrm>
                <a:off x="9958016" y="5854548"/>
                <a:ext cx="141374" cy="118814"/>
              </a:xfrm>
              <a:prstGeom prst="rect">
                <a:avLst/>
              </a:prstGeom>
              <a:solidFill>
                <a:srgbClr val="2DB757"/>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700" b="0" i="0" u="none" strike="noStrike" kern="0" cap="none" spc="0" normalizeH="0" baseline="0" noProof="0">
                  <a:ln>
                    <a:noFill/>
                  </a:ln>
                  <a:effectLst/>
                  <a:uLnTx/>
                  <a:uFillTx/>
                  <a:latin typeface="EY interstate light"/>
                </a:endParaRPr>
              </a:p>
            </p:txBody>
          </p:sp>
        </p:grpSp>
      </p:grpSp>
      <p:grpSp>
        <p:nvGrpSpPr>
          <p:cNvPr id="293" name="Group 292">
            <a:extLst>
              <a:ext uri="{FF2B5EF4-FFF2-40B4-BE49-F238E27FC236}">
                <a16:creationId xmlns:a16="http://schemas.microsoft.com/office/drawing/2014/main" id="{466D94E3-0788-4C65-A328-6DE4D6871F53}"/>
              </a:ext>
            </a:extLst>
          </p:cNvPr>
          <p:cNvGrpSpPr/>
          <p:nvPr/>
        </p:nvGrpSpPr>
        <p:grpSpPr>
          <a:xfrm>
            <a:off x="609918" y="2751639"/>
            <a:ext cx="10982007" cy="1632832"/>
            <a:chOff x="609918" y="2741877"/>
            <a:chExt cx="10982007" cy="1632832"/>
          </a:xfrm>
        </p:grpSpPr>
        <p:sp>
          <p:nvSpPr>
            <p:cNvPr id="207" name="Rectangle 206">
              <a:extLst>
                <a:ext uri="{FF2B5EF4-FFF2-40B4-BE49-F238E27FC236}">
                  <a16:creationId xmlns:a16="http://schemas.microsoft.com/office/drawing/2014/main" id="{E753FF62-D0C8-46ED-8686-5BFC73003846}"/>
                </a:ext>
              </a:extLst>
            </p:cNvPr>
            <p:cNvSpPr>
              <a:spLocks/>
            </p:cNvSpPr>
            <p:nvPr/>
          </p:nvSpPr>
          <p:spPr>
            <a:xfrm>
              <a:off x="609918" y="2772654"/>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08" name="Rectangle 251">
              <a:extLst>
                <a:ext uri="{FF2B5EF4-FFF2-40B4-BE49-F238E27FC236}">
                  <a16:creationId xmlns:a16="http://schemas.microsoft.com/office/drawing/2014/main" id="{28F79F47-A110-4480-9CE0-F261C78CBC0C}"/>
                </a:ext>
              </a:extLst>
            </p:cNvPr>
            <p:cNvSpPr/>
            <p:nvPr/>
          </p:nvSpPr>
          <p:spPr>
            <a:xfrm>
              <a:off x="609918" y="2834592"/>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Renters Insurance</a:t>
              </a:r>
            </a:p>
          </p:txBody>
        </p:sp>
        <p:sp>
          <p:nvSpPr>
            <p:cNvPr id="209" name="Rectangle 208">
              <a:extLst>
                <a:ext uri="{FF2B5EF4-FFF2-40B4-BE49-F238E27FC236}">
                  <a16:creationId xmlns:a16="http://schemas.microsoft.com/office/drawing/2014/main" id="{AB2AF01B-F513-4D7B-AE9C-211E13F1C64A}"/>
                </a:ext>
              </a:extLst>
            </p:cNvPr>
            <p:cNvSpPr>
              <a:spLocks/>
            </p:cNvSpPr>
            <p:nvPr/>
          </p:nvSpPr>
          <p:spPr>
            <a:xfrm>
              <a:off x="609918" y="4266281"/>
              <a:ext cx="1699142" cy="108428"/>
            </a:xfrm>
            <a:prstGeom prst="rect">
              <a:avLst/>
            </a:prstGeom>
            <a:solidFill>
              <a:srgbClr val="3D108A">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24" name="Rectangle 223">
              <a:extLst>
                <a:ext uri="{FF2B5EF4-FFF2-40B4-BE49-F238E27FC236}">
                  <a16:creationId xmlns:a16="http://schemas.microsoft.com/office/drawing/2014/main" id="{1FAF678F-98F8-43CA-A1A6-C74EFA15FE69}"/>
                </a:ext>
              </a:extLst>
            </p:cNvPr>
            <p:cNvSpPr>
              <a:spLocks/>
            </p:cNvSpPr>
            <p:nvPr/>
          </p:nvSpPr>
          <p:spPr>
            <a:xfrm>
              <a:off x="2465792" y="2772654"/>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25" name="Rectangle 251">
              <a:extLst>
                <a:ext uri="{FF2B5EF4-FFF2-40B4-BE49-F238E27FC236}">
                  <a16:creationId xmlns:a16="http://schemas.microsoft.com/office/drawing/2014/main" id="{0871AB59-BF5E-47F6-9091-24F14FF0A3DA}"/>
                </a:ext>
              </a:extLst>
            </p:cNvPr>
            <p:cNvSpPr/>
            <p:nvPr/>
          </p:nvSpPr>
          <p:spPr>
            <a:xfrm>
              <a:off x="2465792" y="2834592"/>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Agent Portal</a:t>
              </a:r>
            </a:p>
          </p:txBody>
        </p:sp>
        <p:grpSp>
          <p:nvGrpSpPr>
            <p:cNvPr id="226" name="Group 225">
              <a:extLst>
                <a:ext uri="{FF2B5EF4-FFF2-40B4-BE49-F238E27FC236}">
                  <a16:creationId xmlns:a16="http://schemas.microsoft.com/office/drawing/2014/main" id="{8027216E-680B-49B1-9618-625354314AF3}"/>
                </a:ext>
              </a:extLst>
            </p:cNvPr>
            <p:cNvGrpSpPr/>
            <p:nvPr/>
          </p:nvGrpSpPr>
          <p:grpSpPr>
            <a:xfrm>
              <a:off x="2465791" y="4266281"/>
              <a:ext cx="1699143" cy="108428"/>
              <a:chOff x="2465792" y="4266281"/>
              <a:chExt cx="1274358" cy="108428"/>
            </a:xfrm>
          </p:grpSpPr>
          <p:sp>
            <p:nvSpPr>
              <p:cNvPr id="227" name="Rectangle 226">
                <a:extLst>
                  <a:ext uri="{FF2B5EF4-FFF2-40B4-BE49-F238E27FC236}">
                    <a16:creationId xmlns:a16="http://schemas.microsoft.com/office/drawing/2014/main" id="{E27674EB-5523-4B9E-9263-FEB1F7A4C766}"/>
                  </a:ext>
                </a:extLst>
              </p:cNvPr>
              <p:cNvSpPr>
                <a:spLocks/>
              </p:cNvSpPr>
              <p:nvPr/>
            </p:nvSpPr>
            <p:spPr>
              <a:xfrm>
                <a:off x="2465792" y="4266281"/>
                <a:ext cx="424786"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28" name="Rectangle 227">
                <a:extLst>
                  <a:ext uri="{FF2B5EF4-FFF2-40B4-BE49-F238E27FC236}">
                    <a16:creationId xmlns:a16="http://schemas.microsoft.com/office/drawing/2014/main" id="{6DB2E726-8BC7-4BE2-9278-FEB42186CD0A}"/>
                  </a:ext>
                </a:extLst>
              </p:cNvPr>
              <p:cNvSpPr>
                <a:spLocks/>
              </p:cNvSpPr>
              <p:nvPr/>
            </p:nvSpPr>
            <p:spPr>
              <a:xfrm>
                <a:off x="3315364" y="4266281"/>
                <a:ext cx="424786" cy="108428"/>
              </a:xfrm>
              <a:prstGeom prst="rect">
                <a:avLst/>
              </a:prstGeom>
              <a:solidFill>
                <a:srgbClr val="3D108A">
                  <a:lumMod val="40000"/>
                  <a:lumOff val="60000"/>
                </a:srgbClr>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29" name="Rectangle 228">
                <a:extLst>
                  <a:ext uri="{FF2B5EF4-FFF2-40B4-BE49-F238E27FC236}">
                    <a16:creationId xmlns:a16="http://schemas.microsoft.com/office/drawing/2014/main" id="{D2393AA7-18FC-4734-ABA5-03F953C9E98C}"/>
                  </a:ext>
                </a:extLst>
              </p:cNvPr>
              <p:cNvSpPr>
                <a:spLocks/>
              </p:cNvSpPr>
              <p:nvPr/>
            </p:nvSpPr>
            <p:spPr>
              <a:xfrm>
                <a:off x="2890578" y="4266281"/>
                <a:ext cx="424786" cy="108428"/>
              </a:xfrm>
              <a:prstGeom prst="rect">
                <a:avLst/>
              </a:prstGeom>
              <a:solidFill>
                <a:srgbClr val="750E5C"/>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grpSp>
        <p:sp>
          <p:nvSpPr>
            <p:cNvPr id="241" name="Rectangle 240">
              <a:extLst>
                <a:ext uri="{FF2B5EF4-FFF2-40B4-BE49-F238E27FC236}">
                  <a16:creationId xmlns:a16="http://schemas.microsoft.com/office/drawing/2014/main" id="{22A36E34-EDC8-4EED-9BE4-051831790AA5}"/>
                </a:ext>
              </a:extLst>
            </p:cNvPr>
            <p:cNvSpPr>
              <a:spLocks/>
            </p:cNvSpPr>
            <p:nvPr/>
          </p:nvSpPr>
          <p:spPr>
            <a:xfrm>
              <a:off x="4321666" y="2772654"/>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42" name="Rectangle 251">
              <a:extLst>
                <a:ext uri="{FF2B5EF4-FFF2-40B4-BE49-F238E27FC236}">
                  <a16:creationId xmlns:a16="http://schemas.microsoft.com/office/drawing/2014/main" id="{0C6CDF24-0276-47D9-81A5-9E0F0113D3B4}"/>
                </a:ext>
              </a:extLst>
            </p:cNvPr>
            <p:cNvSpPr/>
            <p:nvPr/>
          </p:nvSpPr>
          <p:spPr>
            <a:xfrm>
              <a:off x="4321666" y="2834592"/>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Carbon Offset</a:t>
              </a:r>
            </a:p>
          </p:txBody>
        </p:sp>
        <p:sp>
          <p:nvSpPr>
            <p:cNvPr id="243" name="Rectangle 242">
              <a:extLst>
                <a:ext uri="{FF2B5EF4-FFF2-40B4-BE49-F238E27FC236}">
                  <a16:creationId xmlns:a16="http://schemas.microsoft.com/office/drawing/2014/main" id="{74764B28-2011-4CD8-A958-D284761550C5}"/>
                </a:ext>
              </a:extLst>
            </p:cNvPr>
            <p:cNvSpPr>
              <a:spLocks/>
            </p:cNvSpPr>
            <p:nvPr/>
          </p:nvSpPr>
          <p:spPr>
            <a:xfrm>
              <a:off x="4321666" y="4266281"/>
              <a:ext cx="846078"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44" name="Rectangle 243">
              <a:extLst>
                <a:ext uri="{FF2B5EF4-FFF2-40B4-BE49-F238E27FC236}">
                  <a16:creationId xmlns:a16="http://schemas.microsoft.com/office/drawing/2014/main" id="{E8B09756-5BF5-4B5B-8E4A-924CE8850B6A}"/>
                </a:ext>
              </a:extLst>
            </p:cNvPr>
            <p:cNvSpPr>
              <a:spLocks/>
            </p:cNvSpPr>
            <p:nvPr/>
          </p:nvSpPr>
          <p:spPr>
            <a:xfrm>
              <a:off x="5171238" y="4266281"/>
              <a:ext cx="846078" cy="108428"/>
            </a:xfrm>
            <a:prstGeom prst="rect">
              <a:avLst/>
            </a:prstGeom>
            <a:solidFill>
              <a:srgbClr val="3D108A">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54" name="Rectangle 253">
              <a:extLst>
                <a:ext uri="{FF2B5EF4-FFF2-40B4-BE49-F238E27FC236}">
                  <a16:creationId xmlns:a16="http://schemas.microsoft.com/office/drawing/2014/main" id="{0218E379-E022-4264-B3C8-E5197A013F91}"/>
                </a:ext>
              </a:extLst>
            </p:cNvPr>
            <p:cNvSpPr>
              <a:spLocks/>
            </p:cNvSpPr>
            <p:nvPr/>
          </p:nvSpPr>
          <p:spPr>
            <a:xfrm>
              <a:off x="6177540" y="2772654"/>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55" name="Rectangle 251">
              <a:extLst>
                <a:ext uri="{FF2B5EF4-FFF2-40B4-BE49-F238E27FC236}">
                  <a16:creationId xmlns:a16="http://schemas.microsoft.com/office/drawing/2014/main" id="{3D38A7C7-D0C4-433F-B801-D706DCB3DF57}"/>
                </a:ext>
              </a:extLst>
            </p:cNvPr>
            <p:cNvSpPr/>
            <p:nvPr/>
          </p:nvSpPr>
          <p:spPr>
            <a:xfrm>
              <a:off x="6177540" y="2834592"/>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BANCA</a:t>
              </a:r>
            </a:p>
          </p:txBody>
        </p:sp>
        <p:grpSp>
          <p:nvGrpSpPr>
            <p:cNvPr id="256" name="Group 255">
              <a:extLst>
                <a:ext uri="{FF2B5EF4-FFF2-40B4-BE49-F238E27FC236}">
                  <a16:creationId xmlns:a16="http://schemas.microsoft.com/office/drawing/2014/main" id="{580F12ED-D249-4EA1-8670-94EEA444E135}"/>
                </a:ext>
              </a:extLst>
            </p:cNvPr>
            <p:cNvGrpSpPr/>
            <p:nvPr/>
          </p:nvGrpSpPr>
          <p:grpSpPr>
            <a:xfrm>
              <a:off x="6177535" y="4266281"/>
              <a:ext cx="1699143" cy="108428"/>
              <a:chOff x="6177540" y="4266281"/>
              <a:chExt cx="1274358" cy="108428"/>
            </a:xfrm>
          </p:grpSpPr>
          <p:sp>
            <p:nvSpPr>
              <p:cNvPr id="257" name="Rectangle 256">
                <a:extLst>
                  <a:ext uri="{FF2B5EF4-FFF2-40B4-BE49-F238E27FC236}">
                    <a16:creationId xmlns:a16="http://schemas.microsoft.com/office/drawing/2014/main" id="{E87A1E38-1316-4A6A-B617-1088FD849DF5}"/>
                  </a:ext>
                </a:extLst>
              </p:cNvPr>
              <p:cNvSpPr>
                <a:spLocks/>
              </p:cNvSpPr>
              <p:nvPr/>
            </p:nvSpPr>
            <p:spPr>
              <a:xfrm>
                <a:off x="6177540" y="4266281"/>
                <a:ext cx="424786"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58" name="Rectangle 257">
                <a:extLst>
                  <a:ext uri="{FF2B5EF4-FFF2-40B4-BE49-F238E27FC236}">
                    <a16:creationId xmlns:a16="http://schemas.microsoft.com/office/drawing/2014/main" id="{9274AFAB-F419-48E4-8872-F9019D18D564}"/>
                  </a:ext>
                </a:extLst>
              </p:cNvPr>
              <p:cNvSpPr>
                <a:spLocks/>
              </p:cNvSpPr>
              <p:nvPr/>
            </p:nvSpPr>
            <p:spPr>
              <a:xfrm>
                <a:off x="7027112" y="4266281"/>
                <a:ext cx="424786" cy="108428"/>
              </a:xfrm>
              <a:prstGeom prst="rect">
                <a:avLst/>
              </a:prstGeom>
              <a:solidFill>
                <a:srgbClr val="3D108A">
                  <a:lumMod val="40000"/>
                  <a:lumOff val="60000"/>
                </a:srgbClr>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59" name="Rectangle 258">
                <a:extLst>
                  <a:ext uri="{FF2B5EF4-FFF2-40B4-BE49-F238E27FC236}">
                    <a16:creationId xmlns:a16="http://schemas.microsoft.com/office/drawing/2014/main" id="{E7815FD0-8C8C-4101-A484-80B3B74DB652}"/>
                  </a:ext>
                </a:extLst>
              </p:cNvPr>
              <p:cNvSpPr>
                <a:spLocks/>
              </p:cNvSpPr>
              <p:nvPr/>
            </p:nvSpPr>
            <p:spPr>
              <a:xfrm>
                <a:off x="6602326" y="4266281"/>
                <a:ext cx="424786" cy="108428"/>
              </a:xfrm>
              <a:prstGeom prst="rect">
                <a:avLst/>
              </a:prstGeom>
              <a:solidFill>
                <a:srgbClr val="750E5C"/>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grpSp>
        <p:sp>
          <p:nvSpPr>
            <p:cNvPr id="270" name="Rectangle 269">
              <a:extLst>
                <a:ext uri="{FF2B5EF4-FFF2-40B4-BE49-F238E27FC236}">
                  <a16:creationId xmlns:a16="http://schemas.microsoft.com/office/drawing/2014/main" id="{D544B5DF-F23E-46D4-9DBF-2E45182D0C78}"/>
                </a:ext>
              </a:extLst>
            </p:cNvPr>
            <p:cNvSpPr>
              <a:spLocks/>
            </p:cNvSpPr>
            <p:nvPr/>
          </p:nvSpPr>
          <p:spPr>
            <a:xfrm>
              <a:off x="8033414" y="2772654"/>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71" name="Rectangle 251">
              <a:extLst>
                <a:ext uri="{FF2B5EF4-FFF2-40B4-BE49-F238E27FC236}">
                  <a16:creationId xmlns:a16="http://schemas.microsoft.com/office/drawing/2014/main" id="{62140C89-073B-4B3B-8573-C31527D36531}"/>
                </a:ext>
              </a:extLst>
            </p:cNvPr>
            <p:cNvSpPr/>
            <p:nvPr/>
          </p:nvSpPr>
          <p:spPr>
            <a:xfrm>
              <a:off x="8033414" y="2834592"/>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IIP</a:t>
              </a:r>
            </a:p>
          </p:txBody>
        </p:sp>
        <p:sp>
          <p:nvSpPr>
            <p:cNvPr id="272" name="Rectangle 271">
              <a:extLst>
                <a:ext uri="{FF2B5EF4-FFF2-40B4-BE49-F238E27FC236}">
                  <a16:creationId xmlns:a16="http://schemas.microsoft.com/office/drawing/2014/main" id="{3FB34918-98F5-4172-B3EE-75B9D7303B5C}"/>
                </a:ext>
              </a:extLst>
            </p:cNvPr>
            <p:cNvSpPr>
              <a:spLocks/>
            </p:cNvSpPr>
            <p:nvPr/>
          </p:nvSpPr>
          <p:spPr>
            <a:xfrm>
              <a:off x="8033414" y="4266281"/>
              <a:ext cx="846080"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73" name="Rectangle 272">
              <a:extLst>
                <a:ext uri="{FF2B5EF4-FFF2-40B4-BE49-F238E27FC236}">
                  <a16:creationId xmlns:a16="http://schemas.microsoft.com/office/drawing/2014/main" id="{623C3F72-D232-46D9-A4B1-0C3FE8B73D28}"/>
                </a:ext>
              </a:extLst>
            </p:cNvPr>
            <p:cNvSpPr>
              <a:spLocks/>
            </p:cNvSpPr>
            <p:nvPr/>
          </p:nvSpPr>
          <p:spPr>
            <a:xfrm>
              <a:off x="8873046" y="4266281"/>
              <a:ext cx="846079" cy="108428"/>
            </a:xfrm>
            <a:prstGeom prst="rect">
              <a:avLst/>
            </a:prstGeom>
            <a:solidFill>
              <a:srgbClr val="3D108A">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78" name="Rectangle 277">
              <a:extLst>
                <a:ext uri="{FF2B5EF4-FFF2-40B4-BE49-F238E27FC236}">
                  <a16:creationId xmlns:a16="http://schemas.microsoft.com/office/drawing/2014/main" id="{B204B665-C5BE-4397-9DC4-2E1DBC2BB611}"/>
                </a:ext>
              </a:extLst>
            </p:cNvPr>
            <p:cNvSpPr>
              <a:spLocks/>
            </p:cNvSpPr>
            <p:nvPr/>
          </p:nvSpPr>
          <p:spPr>
            <a:xfrm>
              <a:off x="9889289" y="2772654"/>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79" name="Rectangle 251">
              <a:extLst>
                <a:ext uri="{FF2B5EF4-FFF2-40B4-BE49-F238E27FC236}">
                  <a16:creationId xmlns:a16="http://schemas.microsoft.com/office/drawing/2014/main" id="{A9E3430F-2053-4DB2-96F0-571795C93258}"/>
                </a:ext>
              </a:extLst>
            </p:cNvPr>
            <p:cNvSpPr/>
            <p:nvPr/>
          </p:nvSpPr>
          <p:spPr>
            <a:xfrm>
              <a:off x="9889289" y="2741877"/>
              <a:ext cx="1699144" cy="442035"/>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Underwriting</a:t>
              </a:r>
            </a:p>
            <a:p>
              <a:pPr algn="ctr">
                <a:defRPr/>
              </a:pPr>
              <a:r>
                <a:rPr lang="en-US" sz="1200" kern="0">
                  <a:solidFill>
                    <a:srgbClr val="FFFFFF"/>
                  </a:solidFill>
                  <a:latin typeface="EY interstate light"/>
                </a:rPr>
                <a:t>Workbench</a:t>
              </a:r>
            </a:p>
          </p:txBody>
        </p:sp>
        <p:sp>
          <p:nvSpPr>
            <p:cNvPr id="280" name="TextBox 279">
              <a:extLst>
                <a:ext uri="{FF2B5EF4-FFF2-40B4-BE49-F238E27FC236}">
                  <a16:creationId xmlns:a16="http://schemas.microsoft.com/office/drawing/2014/main" id="{284306EA-3BDA-4C82-8048-802BAA84DE06}"/>
                </a:ext>
              </a:extLst>
            </p:cNvPr>
            <p:cNvSpPr txBox="1"/>
            <p:nvPr/>
          </p:nvSpPr>
          <p:spPr>
            <a:xfrm>
              <a:off x="658980" y="3250768"/>
              <a:ext cx="1605437" cy="543739"/>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Quote and Buy journey for renters insurance</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Responsive web design</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Integration with google analytics</a:t>
              </a:r>
            </a:p>
          </p:txBody>
        </p:sp>
        <p:sp>
          <p:nvSpPr>
            <p:cNvPr id="281" name="TextBox 280">
              <a:extLst>
                <a:ext uri="{FF2B5EF4-FFF2-40B4-BE49-F238E27FC236}">
                  <a16:creationId xmlns:a16="http://schemas.microsoft.com/office/drawing/2014/main" id="{BF1911FD-8AB5-418D-AE2F-C76680DEC6E6}"/>
                </a:ext>
              </a:extLst>
            </p:cNvPr>
            <p:cNvSpPr txBox="1"/>
            <p:nvPr/>
          </p:nvSpPr>
          <p:spPr>
            <a:xfrm>
              <a:off x="2514854" y="3250768"/>
              <a:ext cx="1605437" cy="964367"/>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Agent dashboard to help with day—day activities</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Customer 360 view</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Insights on cross—sell for customer</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Chat bots </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Integration with ServiceNow</a:t>
              </a:r>
            </a:p>
          </p:txBody>
        </p:sp>
        <p:sp>
          <p:nvSpPr>
            <p:cNvPr id="282" name="TextBox 281">
              <a:extLst>
                <a:ext uri="{FF2B5EF4-FFF2-40B4-BE49-F238E27FC236}">
                  <a16:creationId xmlns:a16="http://schemas.microsoft.com/office/drawing/2014/main" id="{2F9FC98B-EF4D-4786-98B3-B75C0091A597}"/>
                </a:ext>
              </a:extLst>
            </p:cNvPr>
            <p:cNvSpPr txBox="1"/>
            <p:nvPr/>
          </p:nvSpPr>
          <p:spPr>
            <a:xfrm>
              <a:off x="4370728" y="3250768"/>
              <a:ext cx="1605437" cy="789960"/>
            </a:xfrm>
            <a:prstGeom prst="rect">
              <a:avLst/>
            </a:prstGeom>
            <a:solidFill>
              <a:srgbClr val="DAE3F3"/>
            </a:solidFill>
            <a:ln>
              <a:solidFill>
                <a:srgbClr val="DAE3F3"/>
              </a:solid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Quote and buy journey for an auto product</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Ability to offset vehicle carbon emissions via personal auto policy</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Data Sharing to provide carbon neutrality</a:t>
              </a:r>
            </a:p>
          </p:txBody>
        </p:sp>
        <p:sp>
          <p:nvSpPr>
            <p:cNvPr id="283" name="TextBox 282">
              <a:extLst>
                <a:ext uri="{FF2B5EF4-FFF2-40B4-BE49-F238E27FC236}">
                  <a16:creationId xmlns:a16="http://schemas.microsoft.com/office/drawing/2014/main" id="{CEDE3577-4826-437A-83C9-548DC292E39B}"/>
                </a:ext>
              </a:extLst>
            </p:cNvPr>
            <p:cNvSpPr txBox="1"/>
            <p:nvPr/>
          </p:nvSpPr>
          <p:spPr>
            <a:xfrm>
              <a:off x="6226602" y="3250768"/>
              <a:ext cx="1605437" cy="815608"/>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Customer segmentation and insights</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Customer 360 degree view for a relationship manager</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Product recommendations </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Quote and Buy journey</a:t>
              </a:r>
            </a:p>
          </p:txBody>
        </p:sp>
        <p:sp>
          <p:nvSpPr>
            <p:cNvPr id="284" name="TextBox 283">
              <a:extLst>
                <a:ext uri="{FF2B5EF4-FFF2-40B4-BE49-F238E27FC236}">
                  <a16:creationId xmlns:a16="http://schemas.microsoft.com/office/drawing/2014/main" id="{C2B35B4F-EEE2-4C27-B494-0689F6FF04BD}"/>
                </a:ext>
              </a:extLst>
            </p:cNvPr>
            <p:cNvSpPr txBox="1"/>
            <p:nvPr/>
          </p:nvSpPr>
          <p:spPr>
            <a:xfrm>
              <a:off x="8082476" y="3250768"/>
              <a:ext cx="1605437" cy="666849"/>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Business insights to insurers</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Unified insurance data model based on Acord</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Real time visualisation of KPIs on Ops, Sales, Finance etc. </a:t>
              </a:r>
            </a:p>
          </p:txBody>
        </p:sp>
        <p:sp>
          <p:nvSpPr>
            <p:cNvPr id="285" name="TextBox 284">
              <a:extLst>
                <a:ext uri="{FF2B5EF4-FFF2-40B4-BE49-F238E27FC236}">
                  <a16:creationId xmlns:a16="http://schemas.microsoft.com/office/drawing/2014/main" id="{AB3C02CF-6225-4E84-BB3E-2AF4AB707911}"/>
                </a:ext>
              </a:extLst>
            </p:cNvPr>
            <p:cNvSpPr txBox="1"/>
            <p:nvPr/>
          </p:nvSpPr>
          <p:spPr>
            <a:xfrm>
              <a:off x="9938351" y="3250768"/>
              <a:ext cx="1605437" cy="841256"/>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Automate underwriting and risk profiling</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Improve UW experience</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Improve UW productivity</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Improve UW decisions</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Improve UW effectiveness</a:t>
              </a:r>
            </a:p>
          </p:txBody>
        </p:sp>
        <p:sp>
          <p:nvSpPr>
            <p:cNvPr id="286" name="Rectangle 285">
              <a:extLst>
                <a:ext uri="{FF2B5EF4-FFF2-40B4-BE49-F238E27FC236}">
                  <a16:creationId xmlns:a16="http://schemas.microsoft.com/office/drawing/2014/main" id="{9BD31273-0950-40CC-89DF-BCF3919FE256}"/>
                </a:ext>
              </a:extLst>
            </p:cNvPr>
            <p:cNvSpPr>
              <a:spLocks/>
            </p:cNvSpPr>
            <p:nvPr/>
          </p:nvSpPr>
          <p:spPr>
            <a:xfrm>
              <a:off x="9889289" y="4266281"/>
              <a:ext cx="1702636"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grpSp>
      <p:grpSp>
        <p:nvGrpSpPr>
          <p:cNvPr id="297" name="Group 296">
            <a:extLst>
              <a:ext uri="{FF2B5EF4-FFF2-40B4-BE49-F238E27FC236}">
                <a16:creationId xmlns:a16="http://schemas.microsoft.com/office/drawing/2014/main" id="{0D15CBE8-0939-446F-B786-287EE0E728C1}"/>
              </a:ext>
            </a:extLst>
          </p:cNvPr>
          <p:cNvGrpSpPr/>
          <p:nvPr/>
        </p:nvGrpSpPr>
        <p:grpSpPr>
          <a:xfrm>
            <a:off x="609917" y="1075265"/>
            <a:ext cx="10978516" cy="1602055"/>
            <a:chOff x="609917" y="1075265"/>
            <a:chExt cx="10978516" cy="1602055"/>
          </a:xfrm>
        </p:grpSpPr>
        <p:sp>
          <p:nvSpPr>
            <p:cNvPr id="210" name="Rectangle 209">
              <a:extLst>
                <a:ext uri="{FF2B5EF4-FFF2-40B4-BE49-F238E27FC236}">
                  <a16:creationId xmlns:a16="http://schemas.microsoft.com/office/drawing/2014/main" id="{C3636372-7C68-4530-A1CF-6AD586B5EBBC}"/>
                </a:ext>
              </a:extLst>
            </p:cNvPr>
            <p:cNvSpPr>
              <a:spLocks/>
            </p:cNvSpPr>
            <p:nvPr/>
          </p:nvSpPr>
          <p:spPr>
            <a:xfrm>
              <a:off x="609918" y="1075265"/>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11" name="Rectangle 251">
              <a:extLst>
                <a:ext uri="{FF2B5EF4-FFF2-40B4-BE49-F238E27FC236}">
                  <a16:creationId xmlns:a16="http://schemas.microsoft.com/office/drawing/2014/main" id="{1C58C4EC-631B-49A5-B1BC-9CC9D43A0B29}"/>
                </a:ext>
              </a:extLst>
            </p:cNvPr>
            <p:cNvSpPr/>
            <p:nvPr/>
          </p:nvSpPr>
          <p:spPr>
            <a:xfrm>
              <a:off x="609918" y="1167980"/>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dirty="0">
                  <a:solidFill>
                    <a:srgbClr val="FFFFFF"/>
                  </a:solidFill>
                  <a:latin typeface="EY interstate light"/>
                </a:rPr>
                <a:t>Nexus AUTO</a:t>
              </a:r>
            </a:p>
          </p:txBody>
        </p:sp>
        <p:sp>
          <p:nvSpPr>
            <p:cNvPr id="212" name="TextBox 211">
              <a:extLst>
                <a:ext uri="{FF2B5EF4-FFF2-40B4-BE49-F238E27FC236}">
                  <a16:creationId xmlns:a16="http://schemas.microsoft.com/office/drawing/2014/main" id="{74175C02-52C8-4475-9F4B-BB0270E7EFB8}"/>
                </a:ext>
              </a:extLst>
            </p:cNvPr>
            <p:cNvSpPr txBox="1"/>
            <p:nvPr/>
          </p:nvSpPr>
          <p:spPr>
            <a:xfrm>
              <a:off x="658980" y="1568768"/>
              <a:ext cx="1605437" cy="815608"/>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Auto product for the millennials</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Customer portals and apps, Call centre agent support</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Policy servicing</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Telematics – rewards program based on driving history</a:t>
              </a:r>
            </a:p>
          </p:txBody>
        </p:sp>
        <p:sp>
          <p:nvSpPr>
            <p:cNvPr id="214" name="Rectangle 213">
              <a:extLst>
                <a:ext uri="{FF2B5EF4-FFF2-40B4-BE49-F238E27FC236}">
                  <a16:creationId xmlns:a16="http://schemas.microsoft.com/office/drawing/2014/main" id="{4DF0964F-1068-4C5D-8507-85CE5A01E664}"/>
                </a:ext>
              </a:extLst>
            </p:cNvPr>
            <p:cNvSpPr>
              <a:spLocks/>
            </p:cNvSpPr>
            <p:nvPr/>
          </p:nvSpPr>
          <p:spPr>
            <a:xfrm>
              <a:off x="609917" y="2568892"/>
              <a:ext cx="566381"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15" name="Rectangle 214">
              <a:extLst>
                <a:ext uri="{FF2B5EF4-FFF2-40B4-BE49-F238E27FC236}">
                  <a16:creationId xmlns:a16="http://schemas.microsoft.com/office/drawing/2014/main" id="{6914009D-459B-40D5-B5C9-37022D4899A9}"/>
                </a:ext>
              </a:extLst>
            </p:cNvPr>
            <p:cNvSpPr>
              <a:spLocks/>
            </p:cNvSpPr>
            <p:nvPr/>
          </p:nvSpPr>
          <p:spPr>
            <a:xfrm>
              <a:off x="1742679" y="2568892"/>
              <a:ext cx="566381" cy="108428"/>
            </a:xfrm>
            <a:prstGeom prst="rect">
              <a:avLst/>
            </a:prstGeom>
            <a:solidFill>
              <a:srgbClr val="3D108A">
                <a:lumMod val="40000"/>
                <a:lumOff val="60000"/>
              </a:srgbClr>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16" name="Rectangle 215">
              <a:extLst>
                <a:ext uri="{FF2B5EF4-FFF2-40B4-BE49-F238E27FC236}">
                  <a16:creationId xmlns:a16="http://schemas.microsoft.com/office/drawing/2014/main" id="{6E037427-E54D-48C4-927B-E07533808185}"/>
                </a:ext>
              </a:extLst>
            </p:cNvPr>
            <p:cNvSpPr>
              <a:spLocks/>
            </p:cNvSpPr>
            <p:nvPr/>
          </p:nvSpPr>
          <p:spPr>
            <a:xfrm>
              <a:off x="1176298" y="2568892"/>
              <a:ext cx="566381" cy="108428"/>
            </a:xfrm>
            <a:prstGeom prst="rect">
              <a:avLst/>
            </a:prstGeom>
            <a:solidFill>
              <a:srgbClr val="750E5C"/>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30" name="Rectangle 229">
              <a:extLst>
                <a:ext uri="{FF2B5EF4-FFF2-40B4-BE49-F238E27FC236}">
                  <a16:creationId xmlns:a16="http://schemas.microsoft.com/office/drawing/2014/main" id="{D38EEB4A-4484-4600-BFC8-0F64B25B472E}"/>
                </a:ext>
              </a:extLst>
            </p:cNvPr>
            <p:cNvSpPr>
              <a:spLocks/>
            </p:cNvSpPr>
            <p:nvPr/>
          </p:nvSpPr>
          <p:spPr>
            <a:xfrm>
              <a:off x="2465792" y="1075265"/>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31" name="Rectangle 251">
              <a:extLst>
                <a:ext uri="{FF2B5EF4-FFF2-40B4-BE49-F238E27FC236}">
                  <a16:creationId xmlns:a16="http://schemas.microsoft.com/office/drawing/2014/main" id="{0C899E20-8C63-4EE0-A948-DC69C5419E31}"/>
                </a:ext>
              </a:extLst>
            </p:cNvPr>
            <p:cNvSpPr/>
            <p:nvPr/>
          </p:nvSpPr>
          <p:spPr>
            <a:xfrm>
              <a:off x="2465792" y="1167980"/>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NextGen Claims</a:t>
              </a:r>
            </a:p>
          </p:txBody>
        </p:sp>
        <p:sp>
          <p:nvSpPr>
            <p:cNvPr id="232" name="TextBox 231">
              <a:extLst>
                <a:ext uri="{FF2B5EF4-FFF2-40B4-BE49-F238E27FC236}">
                  <a16:creationId xmlns:a16="http://schemas.microsoft.com/office/drawing/2014/main" id="{B6A2D646-CC1F-4026-85FF-D6728B0420F0}"/>
                </a:ext>
              </a:extLst>
            </p:cNvPr>
            <p:cNvSpPr txBox="1"/>
            <p:nvPr/>
          </p:nvSpPr>
          <p:spPr>
            <a:xfrm>
              <a:off x="2514854" y="1568768"/>
              <a:ext cx="1605437" cy="815608"/>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Re—platforming core claims processes</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Prefilled FNOL, notifications, Collision detection</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Repairs and towing functionalities</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Total loss demonstration</a:t>
              </a:r>
            </a:p>
          </p:txBody>
        </p:sp>
        <p:sp>
          <p:nvSpPr>
            <p:cNvPr id="233" name="Rectangle 232">
              <a:extLst>
                <a:ext uri="{FF2B5EF4-FFF2-40B4-BE49-F238E27FC236}">
                  <a16:creationId xmlns:a16="http://schemas.microsoft.com/office/drawing/2014/main" id="{BEE8C2AA-007E-4183-8F15-E9A9C0603C2F}"/>
                </a:ext>
              </a:extLst>
            </p:cNvPr>
            <p:cNvSpPr>
              <a:spLocks/>
            </p:cNvSpPr>
            <p:nvPr/>
          </p:nvSpPr>
          <p:spPr>
            <a:xfrm>
              <a:off x="2465792" y="2568892"/>
              <a:ext cx="1699144" cy="108428"/>
            </a:xfrm>
            <a:prstGeom prst="rect">
              <a:avLst/>
            </a:prstGeom>
            <a:solidFill>
              <a:srgbClr val="2DB757"/>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45" name="Rectangle 244">
              <a:extLst>
                <a:ext uri="{FF2B5EF4-FFF2-40B4-BE49-F238E27FC236}">
                  <a16:creationId xmlns:a16="http://schemas.microsoft.com/office/drawing/2014/main" id="{89AA2483-42C1-4B46-A59C-6E59C276AE09}"/>
                </a:ext>
              </a:extLst>
            </p:cNvPr>
            <p:cNvSpPr>
              <a:spLocks/>
            </p:cNvSpPr>
            <p:nvPr/>
          </p:nvSpPr>
          <p:spPr>
            <a:xfrm>
              <a:off x="4321666" y="1075265"/>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46" name="Rectangle 251">
              <a:extLst>
                <a:ext uri="{FF2B5EF4-FFF2-40B4-BE49-F238E27FC236}">
                  <a16:creationId xmlns:a16="http://schemas.microsoft.com/office/drawing/2014/main" id="{C4DDF3ED-DD58-48A6-BEDA-78A149670240}"/>
                </a:ext>
              </a:extLst>
            </p:cNvPr>
            <p:cNvSpPr/>
            <p:nvPr/>
          </p:nvSpPr>
          <p:spPr>
            <a:xfrm>
              <a:off x="4321666" y="1167980"/>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Pet Insurance</a:t>
              </a:r>
            </a:p>
          </p:txBody>
        </p:sp>
        <p:sp>
          <p:nvSpPr>
            <p:cNvPr id="247" name="TextBox 246">
              <a:extLst>
                <a:ext uri="{FF2B5EF4-FFF2-40B4-BE49-F238E27FC236}">
                  <a16:creationId xmlns:a16="http://schemas.microsoft.com/office/drawing/2014/main" id="{594F18C0-0F08-4601-942B-281232642DE7}"/>
                </a:ext>
              </a:extLst>
            </p:cNvPr>
            <p:cNvSpPr txBox="1"/>
            <p:nvPr/>
          </p:nvSpPr>
          <p:spPr>
            <a:xfrm>
              <a:off x="4370728" y="1568768"/>
              <a:ext cx="1605437" cy="692497"/>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Pet Insurance reimagined</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Nexus test and learn approach</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Quote and Buy, account management</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Integration with google analytics</a:t>
              </a:r>
            </a:p>
          </p:txBody>
        </p:sp>
        <p:sp>
          <p:nvSpPr>
            <p:cNvPr id="248" name="Rectangle 247">
              <a:extLst>
                <a:ext uri="{FF2B5EF4-FFF2-40B4-BE49-F238E27FC236}">
                  <a16:creationId xmlns:a16="http://schemas.microsoft.com/office/drawing/2014/main" id="{7F660E4D-EEAE-4B37-9CBC-0C4BC5C3B5C8}"/>
                </a:ext>
              </a:extLst>
            </p:cNvPr>
            <p:cNvSpPr>
              <a:spLocks/>
            </p:cNvSpPr>
            <p:nvPr/>
          </p:nvSpPr>
          <p:spPr>
            <a:xfrm>
              <a:off x="4321666" y="2568892"/>
              <a:ext cx="849572"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49" name="Rectangle 248">
              <a:extLst>
                <a:ext uri="{FF2B5EF4-FFF2-40B4-BE49-F238E27FC236}">
                  <a16:creationId xmlns:a16="http://schemas.microsoft.com/office/drawing/2014/main" id="{098C8579-1EA7-4A25-90E8-B4A2FCB79717}"/>
                </a:ext>
              </a:extLst>
            </p:cNvPr>
            <p:cNvSpPr>
              <a:spLocks/>
            </p:cNvSpPr>
            <p:nvPr/>
          </p:nvSpPr>
          <p:spPr>
            <a:xfrm>
              <a:off x="5171238" y="2568892"/>
              <a:ext cx="849572" cy="108428"/>
            </a:xfrm>
            <a:prstGeom prst="rect">
              <a:avLst/>
            </a:prstGeom>
            <a:solidFill>
              <a:srgbClr val="3D108A">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60" name="Rectangle 259">
              <a:extLst>
                <a:ext uri="{FF2B5EF4-FFF2-40B4-BE49-F238E27FC236}">
                  <a16:creationId xmlns:a16="http://schemas.microsoft.com/office/drawing/2014/main" id="{D2A5E6E7-B600-4460-A67B-87B127597C90}"/>
                </a:ext>
              </a:extLst>
            </p:cNvPr>
            <p:cNvSpPr>
              <a:spLocks/>
            </p:cNvSpPr>
            <p:nvPr/>
          </p:nvSpPr>
          <p:spPr>
            <a:xfrm>
              <a:off x="6177540" y="1075265"/>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61" name="Rectangle 251">
              <a:extLst>
                <a:ext uri="{FF2B5EF4-FFF2-40B4-BE49-F238E27FC236}">
                  <a16:creationId xmlns:a16="http://schemas.microsoft.com/office/drawing/2014/main" id="{0D828731-2D39-4992-8754-E0EF03CB582D}"/>
                </a:ext>
              </a:extLst>
            </p:cNvPr>
            <p:cNvSpPr/>
            <p:nvPr/>
          </p:nvSpPr>
          <p:spPr>
            <a:xfrm>
              <a:off x="6177540" y="1167980"/>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SME</a:t>
              </a:r>
            </a:p>
          </p:txBody>
        </p:sp>
        <p:sp>
          <p:nvSpPr>
            <p:cNvPr id="262" name="TextBox 261">
              <a:extLst>
                <a:ext uri="{FF2B5EF4-FFF2-40B4-BE49-F238E27FC236}">
                  <a16:creationId xmlns:a16="http://schemas.microsoft.com/office/drawing/2014/main" id="{61737255-DCA4-491C-8CB3-00F2250BBAAF}"/>
                </a:ext>
              </a:extLst>
            </p:cNvPr>
            <p:cNvSpPr txBox="1"/>
            <p:nvPr/>
          </p:nvSpPr>
          <p:spPr>
            <a:xfrm>
              <a:off x="6226602" y="1568768"/>
              <a:ext cx="1605437" cy="949422"/>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Quote and Buy journey for business owners</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Business interruption and loss of money product lines</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Responsive web design and a scalable architecture to add more products with ease</a:t>
              </a:r>
            </a:p>
          </p:txBody>
        </p:sp>
        <p:sp>
          <p:nvSpPr>
            <p:cNvPr id="263" name="Rectangle 262">
              <a:extLst>
                <a:ext uri="{FF2B5EF4-FFF2-40B4-BE49-F238E27FC236}">
                  <a16:creationId xmlns:a16="http://schemas.microsoft.com/office/drawing/2014/main" id="{EBF38CFF-78B3-44E7-9997-9CD831BED43B}"/>
                </a:ext>
              </a:extLst>
            </p:cNvPr>
            <p:cNvSpPr>
              <a:spLocks/>
            </p:cNvSpPr>
            <p:nvPr/>
          </p:nvSpPr>
          <p:spPr>
            <a:xfrm>
              <a:off x="6177541" y="2568892"/>
              <a:ext cx="1699142" cy="108428"/>
            </a:xfrm>
            <a:prstGeom prst="rect">
              <a:avLst/>
            </a:prstGeom>
            <a:solidFill>
              <a:srgbClr val="3D108A">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74" name="Rectangle 273">
              <a:extLst>
                <a:ext uri="{FF2B5EF4-FFF2-40B4-BE49-F238E27FC236}">
                  <a16:creationId xmlns:a16="http://schemas.microsoft.com/office/drawing/2014/main" id="{78FDC0E5-8C68-4208-B5E0-76DE25F59B5F}"/>
                </a:ext>
              </a:extLst>
            </p:cNvPr>
            <p:cNvSpPr>
              <a:spLocks/>
            </p:cNvSpPr>
            <p:nvPr/>
          </p:nvSpPr>
          <p:spPr>
            <a:xfrm>
              <a:off x="8033414" y="1075265"/>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algn="ctr"/>
              <a:endParaRPr lang="en-IN" sz="1200" kern="0">
                <a:solidFill>
                  <a:srgbClr val="2E2E38"/>
                </a:solidFill>
                <a:latin typeface="EY interstate light"/>
              </a:endParaRPr>
            </a:p>
          </p:txBody>
        </p:sp>
        <p:sp>
          <p:nvSpPr>
            <p:cNvPr id="275" name="Rectangle 251">
              <a:extLst>
                <a:ext uri="{FF2B5EF4-FFF2-40B4-BE49-F238E27FC236}">
                  <a16:creationId xmlns:a16="http://schemas.microsoft.com/office/drawing/2014/main" id="{C3E2E176-FB70-468A-9CEC-466BC300C3AE}"/>
                </a:ext>
              </a:extLst>
            </p:cNvPr>
            <p:cNvSpPr/>
            <p:nvPr/>
          </p:nvSpPr>
          <p:spPr>
            <a:xfrm>
              <a:off x="8033414" y="1167980"/>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CSA Portal</a:t>
              </a:r>
            </a:p>
          </p:txBody>
        </p:sp>
        <p:sp>
          <p:nvSpPr>
            <p:cNvPr id="276" name="TextBox 275">
              <a:extLst>
                <a:ext uri="{FF2B5EF4-FFF2-40B4-BE49-F238E27FC236}">
                  <a16:creationId xmlns:a16="http://schemas.microsoft.com/office/drawing/2014/main" id="{6B9B5AD4-AE57-452E-997B-94A272ECF5E2}"/>
                </a:ext>
              </a:extLst>
            </p:cNvPr>
            <p:cNvSpPr txBox="1"/>
            <p:nvPr/>
          </p:nvSpPr>
          <p:spPr>
            <a:xfrm>
              <a:off x="8082476" y="1568768"/>
              <a:ext cx="1605437" cy="738664"/>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Help customer service representatives of carriers to provide a better customer experience around Quote, Policy Servicing, Endorsement and Cancellations over a phone call. </a:t>
              </a:r>
            </a:p>
          </p:txBody>
        </p:sp>
        <p:sp>
          <p:nvSpPr>
            <p:cNvPr id="277" name="Rectangle 276">
              <a:extLst>
                <a:ext uri="{FF2B5EF4-FFF2-40B4-BE49-F238E27FC236}">
                  <a16:creationId xmlns:a16="http://schemas.microsoft.com/office/drawing/2014/main" id="{33B8AF35-3166-41DC-A667-6B14C5F714FD}"/>
                </a:ext>
              </a:extLst>
            </p:cNvPr>
            <p:cNvSpPr>
              <a:spLocks/>
            </p:cNvSpPr>
            <p:nvPr/>
          </p:nvSpPr>
          <p:spPr>
            <a:xfrm>
              <a:off x="8033414" y="2568892"/>
              <a:ext cx="1699144" cy="108428"/>
            </a:xfrm>
            <a:prstGeom prst="rect">
              <a:avLst/>
            </a:prstGeom>
            <a:solidFill>
              <a:srgbClr val="3D108A">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87" name="Rectangle 286">
              <a:extLst>
                <a:ext uri="{FF2B5EF4-FFF2-40B4-BE49-F238E27FC236}">
                  <a16:creationId xmlns:a16="http://schemas.microsoft.com/office/drawing/2014/main" id="{585FEF30-37A3-4D2C-90AB-16DA841D3C45}"/>
                </a:ext>
              </a:extLst>
            </p:cNvPr>
            <p:cNvSpPr>
              <a:spLocks/>
            </p:cNvSpPr>
            <p:nvPr/>
          </p:nvSpPr>
          <p:spPr>
            <a:xfrm>
              <a:off x="9889289" y="1075265"/>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88" name="Rectangle 251">
              <a:extLst>
                <a:ext uri="{FF2B5EF4-FFF2-40B4-BE49-F238E27FC236}">
                  <a16:creationId xmlns:a16="http://schemas.microsoft.com/office/drawing/2014/main" id="{4ECFC6EF-347C-49DE-BD3C-EB2EFDFD5170}"/>
                </a:ext>
              </a:extLst>
            </p:cNvPr>
            <p:cNvSpPr/>
            <p:nvPr/>
          </p:nvSpPr>
          <p:spPr>
            <a:xfrm>
              <a:off x="9889289" y="1167980"/>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Workers Comp</a:t>
              </a:r>
            </a:p>
          </p:txBody>
        </p:sp>
        <p:sp>
          <p:nvSpPr>
            <p:cNvPr id="289" name="TextBox 288">
              <a:extLst>
                <a:ext uri="{FF2B5EF4-FFF2-40B4-BE49-F238E27FC236}">
                  <a16:creationId xmlns:a16="http://schemas.microsoft.com/office/drawing/2014/main" id="{B46FF32E-1BB6-4B08-BAE9-AEE01E01AB53}"/>
                </a:ext>
              </a:extLst>
            </p:cNvPr>
            <p:cNvSpPr txBox="1"/>
            <p:nvPr/>
          </p:nvSpPr>
          <p:spPr>
            <a:xfrm>
              <a:off x="9938351" y="1568768"/>
              <a:ext cx="1605437" cy="666849"/>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Workers compensation Quote and Buy Flow</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Integration with Experion</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Pay as you go for employee records</a:t>
              </a:r>
            </a:p>
          </p:txBody>
        </p:sp>
        <p:sp>
          <p:nvSpPr>
            <p:cNvPr id="290" name="Rectangle 289">
              <a:extLst>
                <a:ext uri="{FF2B5EF4-FFF2-40B4-BE49-F238E27FC236}">
                  <a16:creationId xmlns:a16="http://schemas.microsoft.com/office/drawing/2014/main" id="{FBF5BE75-F22F-4557-835D-777ED4B92B47}"/>
                </a:ext>
              </a:extLst>
            </p:cNvPr>
            <p:cNvSpPr>
              <a:spLocks/>
            </p:cNvSpPr>
            <p:nvPr/>
          </p:nvSpPr>
          <p:spPr>
            <a:xfrm>
              <a:off x="9889288" y="2568892"/>
              <a:ext cx="564967"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91" name="Rectangle 290">
              <a:extLst>
                <a:ext uri="{FF2B5EF4-FFF2-40B4-BE49-F238E27FC236}">
                  <a16:creationId xmlns:a16="http://schemas.microsoft.com/office/drawing/2014/main" id="{3251B18C-A08C-4D6F-847C-AEFA3B309194}"/>
                </a:ext>
              </a:extLst>
            </p:cNvPr>
            <p:cNvSpPr>
              <a:spLocks/>
            </p:cNvSpPr>
            <p:nvPr/>
          </p:nvSpPr>
          <p:spPr>
            <a:xfrm>
              <a:off x="11023464" y="2568892"/>
              <a:ext cx="564967" cy="108428"/>
            </a:xfrm>
            <a:prstGeom prst="rect">
              <a:avLst/>
            </a:prstGeom>
            <a:solidFill>
              <a:srgbClr val="2DB757"/>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92" name="Rectangle 291">
              <a:extLst>
                <a:ext uri="{FF2B5EF4-FFF2-40B4-BE49-F238E27FC236}">
                  <a16:creationId xmlns:a16="http://schemas.microsoft.com/office/drawing/2014/main" id="{6C030FA9-EF77-4C01-9341-702A2FFFCD67}"/>
                </a:ext>
              </a:extLst>
            </p:cNvPr>
            <p:cNvSpPr>
              <a:spLocks/>
            </p:cNvSpPr>
            <p:nvPr/>
          </p:nvSpPr>
          <p:spPr>
            <a:xfrm>
              <a:off x="10456376" y="2568892"/>
              <a:ext cx="564967" cy="108428"/>
            </a:xfrm>
            <a:prstGeom prst="rect">
              <a:avLst/>
            </a:prstGeom>
            <a:solidFill>
              <a:srgbClr val="3D108A">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grpSp>
      <p:grpSp>
        <p:nvGrpSpPr>
          <p:cNvPr id="296" name="Group 295">
            <a:extLst>
              <a:ext uri="{FF2B5EF4-FFF2-40B4-BE49-F238E27FC236}">
                <a16:creationId xmlns:a16="http://schemas.microsoft.com/office/drawing/2014/main" id="{55AC8A2C-5952-4022-95C3-5D27F96F241D}"/>
              </a:ext>
            </a:extLst>
          </p:cNvPr>
          <p:cNvGrpSpPr/>
          <p:nvPr/>
        </p:nvGrpSpPr>
        <p:grpSpPr>
          <a:xfrm>
            <a:off x="609918" y="4458790"/>
            <a:ext cx="10975170" cy="1739437"/>
            <a:chOff x="609918" y="4458790"/>
            <a:chExt cx="10975170" cy="1739437"/>
          </a:xfrm>
        </p:grpSpPr>
        <p:sp>
          <p:nvSpPr>
            <p:cNvPr id="200" name="Rectangle 199">
              <a:extLst>
                <a:ext uri="{FF2B5EF4-FFF2-40B4-BE49-F238E27FC236}">
                  <a16:creationId xmlns:a16="http://schemas.microsoft.com/office/drawing/2014/main" id="{6D0E1A98-215D-4D0E-B4CC-60ACE2098805}"/>
                </a:ext>
              </a:extLst>
            </p:cNvPr>
            <p:cNvSpPr>
              <a:spLocks/>
            </p:cNvSpPr>
            <p:nvPr/>
          </p:nvSpPr>
          <p:spPr>
            <a:xfrm>
              <a:off x="609918" y="4470042"/>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01" name="Rectangle 251">
              <a:extLst>
                <a:ext uri="{FF2B5EF4-FFF2-40B4-BE49-F238E27FC236}">
                  <a16:creationId xmlns:a16="http://schemas.microsoft.com/office/drawing/2014/main" id="{FF03C9FD-F12F-46B4-BC80-5945E1E26990}"/>
                </a:ext>
              </a:extLst>
            </p:cNvPr>
            <p:cNvSpPr/>
            <p:nvPr/>
          </p:nvSpPr>
          <p:spPr>
            <a:xfrm>
              <a:off x="609918" y="4562757"/>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Group Benefits</a:t>
              </a:r>
            </a:p>
          </p:txBody>
        </p:sp>
        <p:sp>
          <p:nvSpPr>
            <p:cNvPr id="202" name="TextBox 201">
              <a:extLst>
                <a:ext uri="{FF2B5EF4-FFF2-40B4-BE49-F238E27FC236}">
                  <a16:creationId xmlns:a16="http://schemas.microsoft.com/office/drawing/2014/main" id="{89418E11-BC2A-4E43-8FC6-E0B94583AC18}"/>
                </a:ext>
              </a:extLst>
            </p:cNvPr>
            <p:cNvSpPr txBox="1"/>
            <p:nvPr/>
          </p:nvSpPr>
          <p:spPr>
            <a:xfrm>
              <a:off x="658980" y="4963545"/>
              <a:ext cx="1605437" cy="841256"/>
            </a:xfrm>
            <a:prstGeom prst="rect">
              <a:avLst/>
            </a:prstGeom>
            <a:solidFill>
              <a:srgbClr val="DAE3F3"/>
            </a:solidFill>
            <a:ln>
              <a:solidFill>
                <a:srgbClr val="DAE3F3"/>
              </a:solid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Marketing and awareness</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Employer quoting and sales set up</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Sign master contract and group set up</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Employee enrolment </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Offering selections</a:t>
              </a:r>
            </a:p>
          </p:txBody>
        </p:sp>
        <p:grpSp>
          <p:nvGrpSpPr>
            <p:cNvPr id="203" name="Group 202">
              <a:extLst>
                <a:ext uri="{FF2B5EF4-FFF2-40B4-BE49-F238E27FC236}">
                  <a16:creationId xmlns:a16="http://schemas.microsoft.com/office/drawing/2014/main" id="{9AF6BCDB-7CD6-451D-9007-5772CBD09049}"/>
                </a:ext>
              </a:extLst>
            </p:cNvPr>
            <p:cNvGrpSpPr/>
            <p:nvPr/>
          </p:nvGrpSpPr>
          <p:grpSpPr>
            <a:xfrm>
              <a:off x="609918" y="5963669"/>
              <a:ext cx="1699143" cy="108428"/>
              <a:chOff x="609918" y="5963669"/>
              <a:chExt cx="1274358" cy="108428"/>
            </a:xfrm>
          </p:grpSpPr>
          <p:sp>
            <p:nvSpPr>
              <p:cNvPr id="204" name="Rectangle 203">
                <a:extLst>
                  <a:ext uri="{FF2B5EF4-FFF2-40B4-BE49-F238E27FC236}">
                    <a16:creationId xmlns:a16="http://schemas.microsoft.com/office/drawing/2014/main" id="{1799E90E-AB41-41DB-8EDA-89223F7BF3ED}"/>
                  </a:ext>
                </a:extLst>
              </p:cNvPr>
              <p:cNvSpPr>
                <a:spLocks/>
              </p:cNvSpPr>
              <p:nvPr/>
            </p:nvSpPr>
            <p:spPr>
              <a:xfrm>
                <a:off x="609918" y="5963669"/>
                <a:ext cx="424786"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05" name="Rectangle 204">
                <a:extLst>
                  <a:ext uri="{FF2B5EF4-FFF2-40B4-BE49-F238E27FC236}">
                    <a16:creationId xmlns:a16="http://schemas.microsoft.com/office/drawing/2014/main" id="{23D07E90-B9E5-4129-ACE8-6A244230E91F}"/>
                  </a:ext>
                </a:extLst>
              </p:cNvPr>
              <p:cNvSpPr>
                <a:spLocks/>
              </p:cNvSpPr>
              <p:nvPr/>
            </p:nvSpPr>
            <p:spPr>
              <a:xfrm>
                <a:off x="1459490" y="5963669"/>
                <a:ext cx="424786" cy="108428"/>
              </a:xfrm>
              <a:prstGeom prst="rect">
                <a:avLst/>
              </a:prstGeom>
              <a:solidFill>
                <a:srgbClr val="3D108A">
                  <a:lumMod val="40000"/>
                  <a:lumOff val="60000"/>
                </a:srgbClr>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06" name="Rectangle 205">
                <a:extLst>
                  <a:ext uri="{FF2B5EF4-FFF2-40B4-BE49-F238E27FC236}">
                    <a16:creationId xmlns:a16="http://schemas.microsoft.com/office/drawing/2014/main" id="{6155B284-0448-45E7-980B-A91AD7649B04}"/>
                  </a:ext>
                </a:extLst>
              </p:cNvPr>
              <p:cNvSpPr>
                <a:spLocks/>
              </p:cNvSpPr>
              <p:nvPr/>
            </p:nvSpPr>
            <p:spPr>
              <a:xfrm>
                <a:off x="1034704" y="5963669"/>
                <a:ext cx="424786" cy="108428"/>
              </a:xfrm>
              <a:prstGeom prst="rect">
                <a:avLst/>
              </a:prstGeom>
              <a:solidFill>
                <a:srgbClr val="750E5C"/>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grpSp>
        <p:sp>
          <p:nvSpPr>
            <p:cNvPr id="217" name="Rectangle 216">
              <a:extLst>
                <a:ext uri="{FF2B5EF4-FFF2-40B4-BE49-F238E27FC236}">
                  <a16:creationId xmlns:a16="http://schemas.microsoft.com/office/drawing/2014/main" id="{3896F233-D90C-441F-840B-4B8070E07559}"/>
                </a:ext>
              </a:extLst>
            </p:cNvPr>
            <p:cNvSpPr>
              <a:spLocks/>
            </p:cNvSpPr>
            <p:nvPr/>
          </p:nvSpPr>
          <p:spPr>
            <a:xfrm>
              <a:off x="2465792" y="4470042"/>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18" name="Rectangle 251">
              <a:extLst>
                <a:ext uri="{FF2B5EF4-FFF2-40B4-BE49-F238E27FC236}">
                  <a16:creationId xmlns:a16="http://schemas.microsoft.com/office/drawing/2014/main" id="{DBE0986D-4BFF-48EB-A644-F3B609767C2C}"/>
                </a:ext>
              </a:extLst>
            </p:cNvPr>
            <p:cNvSpPr/>
            <p:nvPr/>
          </p:nvSpPr>
          <p:spPr>
            <a:xfrm>
              <a:off x="2465792" y="4562757"/>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Accident Health</a:t>
              </a:r>
            </a:p>
          </p:txBody>
        </p:sp>
        <p:sp>
          <p:nvSpPr>
            <p:cNvPr id="219" name="TextBox 218">
              <a:extLst>
                <a:ext uri="{FF2B5EF4-FFF2-40B4-BE49-F238E27FC236}">
                  <a16:creationId xmlns:a16="http://schemas.microsoft.com/office/drawing/2014/main" id="{67C4CA06-B96D-4DE0-8A72-AA7C89916EAC}"/>
                </a:ext>
              </a:extLst>
            </p:cNvPr>
            <p:cNvSpPr txBox="1"/>
            <p:nvPr/>
          </p:nvSpPr>
          <p:spPr>
            <a:xfrm>
              <a:off x="2514854" y="4963545"/>
              <a:ext cx="1650082" cy="964367"/>
            </a:xfrm>
            <a:prstGeom prst="rect">
              <a:avLst/>
            </a:prstGeom>
            <a:solidFill>
              <a:srgbClr val="DAE3F3"/>
            </a:solidFill>
            <a:ln>
              <a:solidFill>
                <a:srgbClr val="DAE3F3"/>
              </a:solidFill>
              <a:prstDash val="lgDash"/>
            </a:ln>
          </p:spPr>
          <p:txBody>
            <a:bodyPr wrap="square" lIns="0" tIns="0" rIns="0" bIns="0">
              <a:spAutoFit/>
            </a:bodyPr>
            <a:lstStyle>
              <a:defPPr>
                <a:defRPr lang="en-US"/>
              </a:defPPr>
              <a:lvl1pPr marL="171450" indent="-171450" defTabSz="913486">
                <a:spcAft>
                  <a:spcPts val="200"/>
                </a:spcAft>
                <a:buClr>
                  <a:schemeClr val="tx1"/>
                </a:buClr>
                <a:buSzPct val="75000"/>
                <a:buFont typeface="Arial" panose="020B0604020202020204" pitchFamily="34" charset="0"/>
                <a:buChar char="►"/>
                <a:defRPr sz="800" kern="0">
                  <a:solidFill>
                    <a:srgbClr val="2E2E38"/>
                  </a:solidFill>
                </a:defRPr>
              </a:lvl1pPr>
            </a:lstStyle>
            <a:p>
              <a:pPr>
                <a:buClr>
                  <a:srgbClr val="2E2E38"/>
                </a:buClr>
                <a:defRPr/>
              </a:pPr>
              <a:r>
                <a:rPr lang="en-IN" dirty="0">
                  <a:latin typeface="EY interstate light"/>
                </a:rPr>
                <a:t>Direct to consumer supplementary insurance product sold through an affinity channel</a:t>
              </a:r>
              <a:endParaRPr lang="en-US" dirty="0">
                <a:latin typeface="EY interstate light"/>
              </a:endParaRPr>
            </a:p>
            <a:p>
              <a:pPr>
                <a:buClr>
                  <a:srgbClr val="2E2E38"/>
                </a:buClr>
                <a:defRPr/>
              </a:pPr>
              <a:r>
                <a:rPr lang="en-IN" dirty="0">
                  <a:latin typeface="EY interstate light"/>
                </a:rPr>
                <a:t>Sales Experience</a:t>
              </a:r>
              <a:r>
                <a:rPr lang="en-US" dirty="0">
                  <a:latin typeface="EY interstate light"/>
                </a:rPr>
                <a:t>​</a:t>
              </a:r>
            </a:p>
            <a:p>
              <a:pPr>
                <a:buClr>
                  <a:srgbClr val="2E2E38"/>
                </a:buClr>
                <a:defRPr/>
              </a:pPr>
              <a:r>
                <a:rPr lang="en-IN" dirty="0">
                  <a:latin typeface="EY interstate light"/>
                </a:rPr>
                <a:t>Self Service Experience</a:t>
              </a:r>
              <a:r>
                <a:rPr lang="en-US" dirty="0">
                  <a:latin typeface="EY interstate light"/>
                </a:rPr>
                <a:t>​</a:t>
              </a:r>
            </a:p>
            <a:p>
              <a:pPr>
                <a:buClr>
                  <a:srgbClr val="2E2E38"/>
                </a:buClr>
                <a:defRPr/>
              </a:pPr>
              <a:r>
                <a:rPr lang="en-IN" dirty="0">
                  <a:latin typeface="EY interstate light"/>
                </a:rPr>
                <a:t>Claims Experience</a:t>
              </a:r>
              <a:endParaRPr lang="en-US" dirty="0">
                <a:latin typeface="EY interstate light"/>
              </a:endParaRPr>
            </a:p>
            <a:p>
              <a:pPr>
                <a:buClr>
                  <a:srgbClr val="2E2E38"/>
                </a:buClr>
                <a:defRPr/>
              </a:pPr>
              <a:endParaRPr lang="en-IN" dirty="0">
                <a:latin typeface="EY interstate light"/>
              </a:endParaRPr>
            </a:p>
          </p:txBody>
        </p:sp>
        <p:sp>
          <p:nvSpPr>
            <p:cNvPr id="220" name="Rectangle 219">
              <a:extLst>
                <a:ext uri="{FF2B5EF4-FFF2-40B4-BE49-F238E27FC236}">
                  <a16:creationId xmlns:a16="http://schemas.microsoft.com/office/drawing/2014/main" id="{22B77D00-BD9A-4524-86EC-2F75E876A24B}"/>
                </a:ext>
              </a:extLst>
            </p:cNvPr>
            <p:cNvSpPr>
              <a:spLocks/>
            </p:cNvSpPr>
            <p:nvPr/>
          </p:nvSpPr>
          <p:spPr>
            <a:xfrm>
              <a:off x="2465792" y="5963669"/>
              <a:ext cx="424786"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21" name="Rectangle 220">
              <a:extLst>
                <a:ext uri="{FF2B5EF4-FFF2-40B4-BE49-F238E27FC236}">
                  <a16:creationId xmlns:a16="http://schemas.microsoft.com/office/drawing/2014/main" id="{D7C57B41-F11B-412D-B12B-06D2FF38E592}"/>
                </a:ext>
              </a:extLst>
            </p:cNvPr>
            <p:cNvSpPr>
              <a:spLocks/>
            </p:cNvSpPr>
            <p:nvPr/>
          </p:nvSpPr>
          <p:spPr>
            <a:xfrm>
              <a:off x="3740150" y="5963669"/>
              <a:ext cx="424786" cy="108428"/>
            </a:xfrm>
            <a:prstGeom prst="rect">
              <a:avLst/>
            </a:prstGeom>
            <a:solidFill>
              <a:srgbClr val="2DB757"/>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22" name="Rectangle 221">
              <a:extLst>
                <a:ext uri="{FF2B5EF4-FFF2-40B4-BE49-F238E27FC236}">
                  <a16:creationId xmlns:a16="http://schemas.microsoft.com/office/drawing/2014/main" id="{953EB8A1-A871-4DD6-9F13-F9CE514896CB}"/>
                </a:ext>
              </a:extLst>
            </p:cNvPr>
            <p:cNvSpPr>
              <a:spLocks/>
            </p:cNvSpPr>
            <p:nvPr/>
          </p:nvSpPr>
          <p:spPr>
            <a:xfrm>
              <a:off x="3315364" y="5963669"/>
              <a:ext cx="424786" cy="108428"/>
            </a:xfrm>
            <a:prstGeom prst="rect">
              <a:avLst/>
            </a:prstGeom>
            <a:solidFill>
              <a:srgbClr val="3D108A">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23" name="Rectangle 222">
              <a:extLst>
                <a:ext uri="{FF2B5EF4-FFF2-40B4-BE49-F238E27FC236}">
                  <a16:creationId xmlns:a16="http://schemas.microsoft.com/office/drawing/2014/main" id="{6D42F131-638B-42BB-8EA8-5CA9B17B34EE}"/>
                </a:ext>
              </a:extLst>
            </p:cNvPr>
            <p:cNvSpPr>
              <a:spLocks/>
            </p:cNvSpPr>
            <p:nvPr/>
          </p:nvSpPr>
          <p:spPr>
            <a:xfrm>
              <a:off x="2890578" y="5963669"/>
              <a:ext cx="424786" cy="108428"/>
            </a:xfrm>
            <a:prstGeom prst="rect">
              <a:avLst/>
            </a:prstGeom>
            <a:solidFill>
              <a:srgbClr val="750E5C"/>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34" name="Rectangle 233">
              <a:extLst>
                <a:ext uri="{FF2B5EF4-FFF2-40B4-BE49-F238E27FC236}">
                  <a16:creationId xmlns:a16="http://schemas.microsoft.com/office/drawing/2014/main" id="{77B193AA-D122-429D-A4F3-6957ED0F65A3}"/>
                </a:ext>
              </a:extLst>
            </p:cNvPr>
            <p:cNvSpPr>
              <a:spLocks/>
            </p:cNvSpPr>
            <p:nvPr/>
          </p:nvSpPr>
          <p:spPr>
            <a:xfrm>
              <a:off x="4321666" y="4470042"/>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35" name="Rectangle 251">
              <a:extLst>
                <a:ext uri="{FF2B5EF4-FFF2-40B4-BE49-F238E27FC236}">
                  <a16:creationId xmlns:a16="http://schemas.microsoft.com/office/drawing/2014/main" id="{7A4CEF14-6860-4298-9E5B-8EA0B622B1E3}"/>
                </a:ext>
              </a:extLst>
            </p:cNvPr>
            <p:cNvSpPr/>
            <p:nvPr/>
          </p:nvSpPr>
          <p:spPr>
            <a:xfrm>
              <a:off x="4321666" y="4562757"/>
              <a:ext cx="1699144" cy="257369"/>
            </a:xfrm>
            <a:prstGeom prst="rect">
              <a:avLst/>
            </a:prstGeom>
            <a:solidFill>
              <a:srgbClr val="8FAADC"/>
            </a:solidFill>
            <a:ln>
              <a:solidFill>
                <a:srgbClr val="8FAADC"/>
              </a:solidFill>
            </a:ln>
          </p:spPr>
          <p:txBody>
            <a:bodyPr wrap="square" lIns="36000" tIns="36000" rIns="36000" bIns="36000" anchor="ctr">
              <a:spAutoFit/>
            </a:bodyPr>
            <a:lstStyle/>
            <a:p>
              <a:pPr algn="ctr">
                <a:defRPr/>
              </a:pPr>
              <a:r>
                <a:rPr lang="en-US" sz="1200" kern="0">
                  <a:solidFill>
                    <a:srgbClr val="FFFFFF"/>
                  </a:solidFill>
                  <a:latin typeface="EY interstate light"/>
                </a:rPr>
                <a:t>Nexus HOPE</a:t>
              </a:r>
            </a:p>
          </p:txBody>
        </p:sp>
        <p:sp>
          <p:nvSpPr>
            <p:cNvPr id="236" name="TextBox 235">
              <a:extLst>
                <a:ext uri="{FF2B5EF4-FFF2-40B4-BE49-F238E27FC236}">
                  <a16:creationId xmlns:a16="http://schemas.microsoft.com/office/drawing/2014/main" id="{5A412222-9F82-44D5-8FA5-73198A937CFC}"/>
                </a:ext>
              </a:extLst>
            </p:cNvPr>
            <p:cNvSpPr txBox="1"/>
            <p:nvPr/>
          </p:nvSpPr>
          <p:spPr>
            <a:xfrm>
              <a:off x="4370728" y="4963545"/>
              <a:ext cx="1605437" cy="964367"/>
            </a:xfrm>
            <a:prstGeom prst="rect">
              <a:avLst/>
            </a:prstGeom>
            <a:solidFill>
              <a:srgbClr val="DAE3F3"/>
            </a:solidFill>
            <a:ln>
              <a:solidFill>
                <a:srgbClr val="DAE3F3"/>
              </a:solid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Health Offering Platform and Enablers​</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Health &amp; Wellness integration​</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Find a doctor​</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Customer profile based product suggestion​</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Selfie based </a:t>
              </a:r>
              <a:r>
                <a:rPr lang="en-IN" sz="800" kern="0" dirty="0" err="1">
                  <a:solidFill>
                    <a:srgbClr val="2E2E38"/>
                  </a:solidFill>
                  <a:latin typeface="EY interstate light"/>
                </a:rPr>
                <a:t>underwritin</a:t>
              </a:r>
              <a:endParaRPr lang="en-IN" sz="800" kern="0" dirty="0">
                <a:solidFill>
                  <a:srgbClr val="2E2E38"/>
                </a:solidFill>
                <a:latin typeface="EY interstate light"/>
              </a:endParaRPr>
            </a:p>
          </p:txBody>
        </p:sp>
        <p:grpSp>
          <p:nvGrpSpPr>
            <p:cNvPr id="237" name="Group 236">
              <a:extLst>
                <a:ext uri="{FF2B5EF4-FFF2-40B4-BE49-F238E27FC236}">
                  <a16:creationId xmlns:a16="http://schemas.microsoft.com/office/drawing/2014/main" id="{4C2FE437-DFA6-48E9-B465-6F77E9AD01DC}"/>
                </a:ext>
              </a:extLst>
            </p:cNvPr>
            <p:cNvGrpSpPr/>
            <p:nvPr/>
          </p:nvGrpSpPr>
          <p:grpSpPr>
            <a:xfrm>
              <a:off x="4321669" y="5963669"/>
              <a:ext cx="1695651" cy="108428"/>
              <a:chOff x="4321666" y="5963669"/>
              <a:chExt cx="1274358" cy="108428"/>
            </a:xfrm>
          </p:grpSpPr>
          <p:sp>
            <p:nvSpPr>
              <p:cNvPr id="238" name="Rectangle 237">
                <a:extLst>
                  <a:ext uri="{FF2B5EF4-FFF2-40B4-BE49-F238E27FC236}">
                    <a16:creationId xmlns:a16="http://schemas.microsoft.com/office/drawing/2014/main" id="{A041A2E0-D61B-4D6C-A6DB-388A434142BF}"/>
                  </a:ext>
                </a:extLst>
              </p:cNvPr>
              <p:cNvSpPr>
                <a:spLocks/>
              </p:cNvSpPr>
              <p:nvPr/>
            </p:nvSpPr>
            <p:spPr>
              <a:xfrm>
                <a:off x="4321666" y="5963669"/>
                <a:ext cx="424786"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39" name="Rectangle 238">
                <a:extLst>
                  <a:ext uri="{FF2B5EF4-FFF2-40B4-BE49-F238E27FC236}">
                    <a16:creationId xmlns:a16="http://schemas.microsoft.com/office/drawing/2014/main" id="{64131E75-0204-41E0-B54B-EE1C4FA139FD}"/>
                  </a:ext>
                </a:extLst>
              </p:cNvPr>
              <p:cNvSpPr>
                <a:spLocks/>
              </p:cNvSpPr>
              <p:nvPr/>
            </p:nvSpPr>
            <p:spPr>
              <a:xfrm>
                <a:off x="5171238" y="5963669"/>
                <a:ext cx="424786" cy="108428"/>
              </a:xfrm>
              <a:prstGeom prst="rect">
                <a:avLst/>
              </a:prstGeom>
              <a:solidFill>
                <a:srgbClr val="3D108A">
                  <a:lumMod val="40000"/>
                  <a:lumOff val="60000"/>
                </a:srgbClr>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40" name="Rectangle 239">
                <a:extLst>
                  <a:ext uri="{FF2B5EF4-FFF2-40B4-BE49-F238E27FC236}">
                    <a16:creationId xmlns:a16="http://schemas.microsoft.com/office/drawing/2014/main" id="{826B869C-BB7C-4AC1-92DA-3E45DD970469}"/>
                  </a:ext>
                </a:extLst>
              </p:cNvPr>
              <p:cNvSpPr>
                <a:spLocks/>
              </p:cNvSpPr>
              <p:nvPr/>
            </p:nvSpPr>
            <p:spPr>
              <a:xfrm>
                <a:off x="4746452" y="5963669"/>
                <a:ext cx="424786" cy="108428"/>
              </a:xfrm>
              <a:prstGeom prst="rect">
                <a:avLst/>
              </a:prstGeom>
              <a:solidFill>
                <a:srgbClr val="750E5C"/>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grpSp>
        <p:sp>
          <p:nvSpPr>
            <p:cNvPr id="250" name="Rectangle 249">
              <a:extLst>
                <a:ext uri="{FF2B5EF4-FFF2-40B4-BE49-F238E27FC236}">
                  <a16:creationId xmlns:a16="http://schemas.microsoft.com/office/drawing/2014/main" id="{E0DA33C7-10EE-4ECD-AEFC-5ED7CEBAB59E}"/>
                </a:ext>
              </a:extLst>
            </p:cNvPr>
            <p:cNvSpPr>
              <a:spLocks/>
            </p:cNvSpPr>
            <p:nvPr/>
          </p:nvSpPr>
          <p:spPr>
            <a:xfrm>
              <a:off x="6177540" y="4470042"/>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51" name="TextBox 250">
              <a:extLst>
                <a:ext uri="{FF2B5EF4-FFF2-40B4-BE49-F238E27FC236}">
                  <a16:creationId xmlns:a16="http://schemas.microsoft.com/office/drawing/2014/main" id="{609BE098-AE93-4042-8DDA-A0361731102B}"/>
                </a:ext>
              </a:extLst>
            </p:cNvPr>
            <p:cNvSpPr txBox="1"/>
            <p:nvPr/>
          </p:nvSpPr>
          <p:spPr>
            <a:xfrm>
              <a:off x="6196922" y="4936209"/>
              <a:ext cx="1679761" cy="789960"/>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Simplified Accelerated Insurance for Life​</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Digital UI for Life product through Multi Mainframe orchestration​</a:t>
              </a:r>
            </a:p>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Integration with Facial Analytics and Electronic Health records​​</a:t>
              </a:r>
            </a:p>
          </p:txBody>
        </p:sp>
        <p:sp>
          <p:nvSpPr>
            <p:cNvPr id="252" name="Rectangle 251">
              <a:extLst>
                <a:ext uri="{FF2B5EF4-FFF2-40B4-BE49-F238E27FC236}">
                  <a16:creationId xmlns:a16="http://schemas.microsoft.com/office/drawing/2014/main" id="{EA032EDB-65D4-452B-8F5F-8EFEFF2070F3}"/>
                </a:ext>
              </a:extLst>
            </p:cNvPr>
            <p:cNvSpPr>
              <a:spLocks/>
            </p:cNvSpPr>
            <p:nvPr/>
          </p:nvSpPr>
          <p:spPr>
            <a:xfrm>
              <a:off x="6177540" y="5963669"/>
              <a:ext cx="849572"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53" name="Rectangle 252">
              <a:extLst>
                <a:ext uri="{FF2B5EF4-FFF2-40B4-BE49-F238E27FC236}">
                  <a16:creationId xmlns:a16="http://schemas.microsoft.com/office/drawing/2014/main" id="{C7C583DA-B311-499A-A6F9-D6521F779C96}"/>
                </a:ext>
              </a:extLst>
            </p:cNvPr>
            <p:cNvSpPr>
              <a:spLocks/>
            </p:cNvSpPr>
            <p:nvPr/>
          </p:nvSpPr>
          <p:spPr>
            <a:xfrm>
              <a:off x="7027112" y="5963669"/>
              <a:ext cx="849572" cy="108428"/>
            </a:xfrm>
            <a:prstGeom prst="rect">
              <a:avLst/>
            </a:prstGeom>
            <a:solidFill>
              <a:srgbClr val="3D108A">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64" name="Rectangle 263">
              <a:extLst>
                <a:ext uri="{FF2B5EF4-FFF2-40B4-BE49-F238E27FC236}">
                  <a16:creationId xmlns:a16="http://schemas.microsoft.com/office/drawing/2014/main" id="{18928D69-F09F-4B82-AD17-19D994A4882B}"/>
                </a:ext>
              </a:extLst>
            </p:cNvPr>
            <p:cNvSpPr>
              <a:spLocks/>
            </p:cNvSpPr>
            <p:nvPr/>
          </p:nvSpPr>
          <p:spPr>
            <a:xfrm>
              <a:off x="8033414" y="4470042"/>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65" name="TextBox 264">
              <a:extLst>
                <a:ext uri="{FF2B5EF4-FFF2-40B4-BE49-F238E27FC236}">
                  <a16:creationId xmlns:a16="http://schemas.microsoft.com/office/drawing/2014/main" id="{FFB36B2D-060B-4F77-8775-AF726772D56B}"/>
                </a:ext>
              </a:extLst>
            </p:cNvPr>
            <p:cNvSpPr txBox="1"/>
            <p:nvPr/>
          </p:nvSpPr>
          <p:spPr>
            <a:xfrm>
              <a:off x="8082476" y="4963545"/>
              <a:ext cx="1605437" cy="615553"/>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a:solidFill>
                    <a:srgbClr val="2E2E38"/>
                  </a:solidFill>
                  <a:latin typeface="EY interstate light"/>
                </a:rPr>
                <a:t>The personal accident plan enables young professionals to flexibly build up their insurance coverage from as little as $0.3 through their daily routines</a:t>
              </a:r>
            </a:p>
          </p:txBody>
        </p:sp>
        <p:grpSp>
          <p:nvGrpSpPr>
            <p:cNvPr id="266" name="Group 265">
              <a:extLst>
                <a:ext uri="{FF2B5EF4-FFF2-40B4-BE49-F238E27FC236}">
                  <a16:creationId xmlns:a16="http://schemas.microsoft.com/office/drawing/2014/main" id="{48B2C9B6-4E7C-4367-AD24-DDE00CA249D5}"/>
                </a:ext>
              </a:extLst>
            </p:cNvPr>
            <p:cNvGrpSpPr/>
            <p:nvPr/>
          </p:nvGrpSpPr>
          <p:grpSpPr>
            <a:xfrm>
              <a:off x="8033408" y="5963669"/>
              <a:ext cx="1699143" cy="108428"/>
              <a:chOff x="8033414" y="5963669"/>
              <a:chExt cx="1274358" cy="108428"/>
            </a:xfrm>
          </p:grpSpPr>
          <p:sp>
            <p:nvSpPr>
              <p:cNvPr id="267" name="Rectangle 266">
                <a:extLst>
                  <a:ext uri="{FF2B5EF4-FFF2-40B4-BE49-F238E27FC236}">
                    <a16:creationId xmlns:a16="http://schemas.microsoft.com/office/drawing/2014/main" id="{830708CC-34A8-49CB-A189-01C516E052C2}"/>
                  </a:ext>
                </a:extLst>
              </p:cNvPr>
              <p:cNvSpPr>
                <a:spLocks/>
              </p:cNvSpPr>
              <p:nvPr/>
            </p:nvSpPr>
            <p:spPr>
              <a:xfrm>
                <a:off x="8033414" y="5963669"/>
                <a:ext cx="424786"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68" name="Rectangle 267">
                <a:extLst>
                  <a:ext uri="{FF2B5EF4-FFF2-40B4-BE49-F238E27FC236}">
                    <a16:creationId xmlns:a16="http://schemas.microsoft.com/office/drawing/2014/main" id="{443D3827-2CA3-4A63-93D9-557B39BAAC6E}"/>
                  </a:ext>
                </a:extLst>
              </p:cNvPr>
              <p:cNvSpPr>
                <a:spLocks/>
              </p:cNvSpPr>
              <p:nvPr/>
            </p:nvSpPr>
            <p:spPr>
              <a:xfrm>
                <a:off x="8882986" y="5963669"/>
                <a:ext cx="424786" cy="108428"/>
              </a:xfrm>
              <a:prstGeom prst="rect">
                <a:avLst/>
              </a:prstGeom>
              <a:solidFill>
                <a:srgbClr val="3D108A">
                  <a:lumMod val="40000"/>
                  <a:lumOff val="60000"/>
                </a:srgbClr>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269" name="Rectangle 268">
                <a:extLst>
                  <a:ext uri="{FF2B5EF4-FFF2-40B4-BE49-F238E27FC236}">
                    <a16:creationId xmlns:a16="http://schemas.microsoft.com/office/drawing/2014/main" id="{FCF3B93F-EFF7-4EC6-BB4A-DAEF613F854D}"/>
                  </a:ext>
                </a:extLst>
              </p:cNvPr>
              <p:cNvSpPr>
                <a:spLocks/>
              </p:cNvSpPr>
              <p:nvPr/>
            </p:nvSpPr>
            <p:spPr>
              <a:xfrm>
                <a:off x="8458200" y="5963669"/>
                <a:ext cx="424786" cy="108428"/>
              </a:xfrm>
              <a:prstGeom prst="rect">
                <a:avLst/>
              </a:prstGeom>
              <a:solidFill>
                <a:srgbClr val="750E5C"/>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grpSp>
        <p:sp>
          <p:nvSpPr>
            <p:cNvPr id="294" name="Rectangle 251">
              <a:extLst>
                <a:ext uri="{FF2B5EF4-FFF2-40B4-BE49-F238E27FC236}">
                  <a16:creationId xmlns:a16="http://schemas.microsoft.com/office/drawing/2014/main" id="{7F5E3563-3B8E-462B-92EF-1A9D0FED4E25}"/>
                </a:ext>
              </a:extLst>
            </p:cNvPr>
            <p:cNvSpPr/>
            <p:nvPr/>
          </p:nvSpPr>
          <p:spPr>
            <a:xfrm>
              <a:off x="6184564" y="4472562"/>
              <a:ext cx="1699144" cy="442035"/>
            </a:xfrm>
            <a:prstGeom prst="rect">
              <a:avLst/>
            </a:prstGeom>
            <a:solidFill>
              <a:srgbClr val="8FAADC"/>
            </a:solidFill>
            <a:ln>
              <a:solidFill>
                <a:srgbClr val="8FAADC"/>
              </a:solidFill>
            </a:ln>
          </p:spPr>
          <p:txBody>
            <a:bodyPr wrap="square" lIns="36000" tIns="36000" rIns="36000" bIns="36000" anchor="ctr">
              <a:spAutoFit/>
            </a:bodyPr>
            <a:lstStyle/>
            <a:p>
              <a:pPr algn="ctr">
                <a:defRPr/>
              </a:pPr>
              <a:endParaRPr lang="en-US" sz="1200" kern="0">
                <a:solidFill>
                  <a:srgbClr val="FFFFFF"/>
                </a:solidFill>
                <a:latin typeface="EY interstate light"/>
              </a:endParaRPr>
            </a:p>
            <a:p>
              <a:pPr algn="ctr">
                <a:defRPr/>
              </a:pPr>
              <a:endParaRPr lang="en-US" sz="1200" kern="0">
                <a:solidFill>
                  <a:srgbClr val="FFFFFF"/>
                </a:solidFill>
                <a:latin typeface="EY interstate light"/>
              </a:endParaRPr>
            </a:p>
          </p:txBody>
        </p:sp>
        <p:sp>
          <p:nvSpPr>
            <p:cNvPr id="295" name="TextBox 294">
              <a:extLst>
                <a:ext uri="{FF2B5EF4-FFF2-40B4-BE49-F238E27FC236}">
                  <a16:creationId xmlns:a16="http://schemas.microsoft.com/office/drawing/2014/main" id="{1E46BEF5-1B2A-4DAE-A855-6F1CA80448F7}"/>
                </a:ext>
              </a:extLst>
            </p:cNvPr>
            <p:cNvSpPr txBox="1"/>
            <p:nvPr/>
          </p:nvSpPr>
          <p:spPr>
            <a:xfrm>
              <a:off x="6196921" y="4563796"/>
              <a:ext cx="1679757" cy="276999"/>
            </a:xfrm>
            <a:prstGeom prst="rect">
              <a:avLst/>
            </a:prstGeom>
            <a:solidFill>
              <a:srgbClr val="8FAADC"/>
            </a:solidFill>
            <a:ln>
              <a:solidFill>
                <a:srgbClr val="8FAADC"/>
              </a:solidFill>
            </a:ln>
          </p:spPr>
          <p:txBody>
            <a:bodyPr wrap="square">
              <a:spAutoFit/>
            </a:bodyPr>
            <a:lstStyle/>
            <a:p>
              <a:pPr algn="ctr">
                <a:defRPr/>
              </a:pPr>
              <a:r>
                <a:rPr lang="en-US" sz="1200" kern="0">
                  <a:solidFill>
                    <a:srgbClr val="FFFFFF"/>
                  </a:solidFill>
                  <a:latin typeface="EY interstate light"/>
                </a:rPr>
                <a:t>Nexus SAIL</a:t>
              </a:r>
            </a:p>
          </p:txBody>
        </p:sp>
        <p:sp>
          <p:nvSpPr>
            <p:cNvPr id="299" name="Rectangle 298">
              <a:extLst>
                <a:ext uri="{FF2B5EF4-FFF2-40B4-BE49-F238E27FC236}">
                  <a16:creationId xmlns:a16="http://schemas.microsoft.com/office/drawing/2014/main" id="{C29FDE8C-0941-47D5-9CA5-273638AF9D2E}"/>
                </a:ext>
              </a:extLst>
            </p:cNvPr>
            <p:cNvSpPr>
              <a:spLocks/>
            </p:cNvSpPr>
            <p:nvPr/>
          </p:nvSpPr>
          <p:spPr>
            <a:xfrm>
              <a:off x="9885451" y="4494136"/>
              <a:ext cx="1699144" cy="1602055"/>
            </a:xfrm>
            <a:prstGeom prst="rect">
              <a:avLst/>
            </a:prstGeom>
            <a:solidFill>
              <a:srgbClr val="DAE3F3"/>
            </a:solidFill>
            <a:ln w="9525" cap="flat" cmpd="sng" algn="ctr">
              <a:solidFill>
                <a:srgbClr val="DAE3F3"/>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300" name="TextBox 299">
              <a:extLst>
                <a:ext uri="{FF2B5EF4-FFF2-40B4-BE49-F238E27FC236}">
                  <a16:creationId xmlns:a16="http://schemas.microsoft.com/office/drawing/2014/main" id="{061FDD5F-31B6-4945-9D0D-F4143EA09B19}"/>
                </a:ext>
              </a:extLst>
            </p:cNvPr>
            <p:cNvSpPr txBox="1"/>
            <p:nvPr/>
          </p:nvSpPr>
          <p:spPr>
            <a:xfrm>
              <a:off x="9934513" y="4987639"/>
              <a:ext cx="1605437" cy="1210588"/>
            </a:xfrm>
            <a:prstGeom prst="rect">
              <a:avLst/>
            </a:prstGeom>
            <a:noFill/>
            <a:ln>
              <a:noFill/>
              <a:prstDash val="lgDash"/>
            </a:ln>
          </p:spPr>
          <p:txBody>
            <a:bodyPr wrap="square" lIns="0" tIns="0" rIns="0" bIns="0">
              <a:spAutoFit/>
            </a:bodyPr>
            <a:lstStyle/>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Ability to run effective digital marketing campaigns, events and promotions</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Product performance specific dashboards</a:t>
              </a:r>
            </a:p>
            <a:p>
              <a:pPr marL="171450" indent="-171450" defTabSz="913486">
                <a:spcAft>
                  <a:spcPts val="200"/>
                </a:spcAft>
                <a:buClr>
                  <a:srgbClr val="2E2E38"/>
                </a:buClr>
                <a:buSzPct val="75000"/>
                <a:buFont typeface="Arial" panose="020B0604020202020204" pitchFamily="34" charset="0"/>
                <a:buChar char="►"/>
                <a:defRPr/>
              </a:pPr>
              <a:r>
                <a:rPr lang="en-IN" sz="800" kern="0" dirty="0">
                  <a:solidFill>
                    <a:srgbClr val="2E2E38"/>
                  </a:solidFill>
                  <a:latin typeface="EY interstate light"/>
                </a:rPr>
                <a:t>Recommending Solution for metric improvisation</a:t>
              </a:r>
            </a:p>
            <a:p>
              <a:pPr marL="171450" indent="-171450" defTabSz="913486">
                <a:spcAft>
                  <a:spcPts val="200"/>
                </a:spcAft>
                <a:buClr>
                  <a:srgbClr val="2E2E38"/>
                </a:buClr>
                <a:buSzPct val="75000"/>
                <a:buFont typeface="Arial" panose="020B0604020202020204" pitchFamily="34" charset="0"/>
                <a:buChar char="►"/>
                <a:defRPr/>
              </a:pPr>
              <a:endParaRPr lang="en-IN" sz="800" kern="0" dirty="0">
                <a:solidFill>
                  <a:srgbClr val="2E2E38"/>
                </a:solidFill>
                <a:latin typeface="EY interstate light"/>
              </a:endParaRPr>
            </a:p>
            <a:p>
              <a:pPr marL="171450" indent="-171450" defTabSz="913486">
                <a:spcAft>
                  <a:spcPts val="200"/>
                </a:spcAft>
                <a:buClr>
                  <a:srgbClr val="2E2E38"/>
                </a:buClr>
                <a:buSzPct val="75000"/>
                <a:buFont typeface="Arial" panose="020B0604020202020204" pitchFamily="34" charset="0"/>
                <a:buChar char="►"/>
                <a:defRPr/>
              </a:pPr>
              <a:endParaRPr lang="en-IN" sz="800" kern="0" dirty="0">
                <a:solidFill>
                  <a:srgbClr val="2E2E38"/>
                </a:solidFill>
                <a:latin typeface="EY interstate light"/>
              </a:endParaRPr>
            </a:p>
          </p:txBody>
        </p:sp>
        <p:grpSp>
          <p:nvGrpSpPr>
            <p:cNvPr id="301" name="Group 300">
              <a:extLst>
                <a:ext uri="{FF2B5EF4-FFF2-40B4-BE49-F238E27FC236}">
                  <a16:creationId xmlns:a16="http://schemas.microsoft.com/office/drawing/2014/main" id="{AF50D068-84F6-4001-9B62-892950A4469A}"/>
                </a:ext>
              </a:extLst>
            </p:cNvPr>
            <p:cNvGrpSpPr/>
            <p:nvPr/>
          </p:nvGrpSpPr>
          <p:grpSpPr>
            <a:xfrm>
              <a:off x="9885445" y="5987763"/>
              <a:ext cx="1699143" cy="108428"/>
              <a:chOff x="8033414" y="5963669"/>
              <a:chExt cx="1274358" cy="108428"/>
            </a:xfrm>
          </p:grpSpPr>
          <p:sp>
            <p:nvSpPr>
              <p:cNvPr id="302" name="Rectangle 301">
                <a:extLst>
                  <a:ext uri="{FF2B5EF4-FFF2-40B4-BE49-F238E27FC236}">
                    <a16:creationId xmlns:a16="http://schemas.microsoft.com/office/drawing/2014/main" id="{314533C2-16CB-4369-ACE2-143C884D9F0B}"/>
                  </a:ext>
                </a:extLst>
              </p:cNvPr>
              <p:cNvSpPr>
                <a:spLocks/>
              </p:cNvSpPr>
              <p:nvPr/>
            </p:nvSpPr>
            <p:spPr>
              <a:xfrm>
                <a:off x="8033414" y="5963669"/>
                <a:ext cx="424786" cy="108428"/>
              </a:xfrm>
              <a:prstGeom prst="rect">
                <a:avLst/>
              </a:prstGeom>
              <a:solidFill>
                <a:srgbClr val="FF6D00"/>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303" name="Rectangle 302">
                <a:extLst>
                  <a:ext uri="{FF2B5EF4-FFF2-40B4-BE49-F238E27FC236}">
                    <a16:creationId xmlns:a16="http://schemas.microsoft.com/office/drawing/2014/main" id="{C5847FF7-78FB-4BA7-916E-D3805ABD4B46}"/>
                  </a:ext>
                </a:extLst>
              </p:cNvPr>
              <p:cNvSpPr>
                <a:spLocks/>
              </p:cNvSpPr>
              <p:nvPr/>
            </p:nvSpPr>
            <p:spPr>
              <a:xfrm>
                <a:off x="8882986" y="5963669"/>
                <a:ext cx="424786" cy="108428"/>
              </a:xfrm>
              <a:prstGeom prst="rect">
                <a:avLst/>
              </a:prstGeom>
              <a:solidFill>
                <a:srgbClr val="3D108A">
                  <a:lumMod val="40000"/>
                  <a:lumOff val="60000"/>
                </a:srgbClr>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sp>
            <p:nvSpPr>
              <p:cNvPr id="304" name="Rectangle 303">
                <a:extLst>
                  <a:ext uri="{FF2B5EF4-FFF2-40B4-BE49-F238E27FC236}">
                    <a16:creationId xmlns:a16="http://schemas.microsoft.com/office/drawing/2014/main" id="{5D49F61C-970A-41AA-A27E-FFB8E8D53F29}"/>
                  </a:ext>
                </a:extLst>
              </p:cNvPr>
              <p:cNvSpPr>
                <a:spLocks/>
              </p:cNvSpPr>
              <p:nvPr/>
            </p:nvSpPr>
            <p:spPr>
              <a:xfrm>
                <a:off x="8458200" y="5963669"/>
                <a:ext cx="424786" cy="108428"/>
              </a:xfrm>
              <a:prstGeom prst="rect">
                <a:avLst/>
              </a:prstGeom>
              <a:solidFill>
                <a:srgbClr val="750E5C"/>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2E2E38"/>
                  </a:solidFill>
                  <a:effectLst/>
                  <a:uLnTx/>
                  <a:uFillTx/>
                  <a:latin typeface="EY interstate light"/>
                </a:endParaRPr>
              </a:p>
            </p:txBody>
          </p:sp>
        </p:grpSp>
        <p:sp>
          <p:nvSpPr>
            <p:cNvPr id="306" name="Rectangle 251">
              <a:extLst>
                <a:ext uri="{FF2B5EF4-FFF2-40B4-BE49-F238E27FC236}">
                  <a16:creationId xmlns:a16="http://schemas.microsoft.com/office/drawing/2014/main" id="{735F0C17-057F-42FC-A0C1-5F371F429DDF}"/>
                </a:ext>
              </a:extLst>
            </p:cNvPr>
            <p:cNvSpPr/>
            <p:nvPr/>
          </p:nvSpPr>
          <p:spPr>
            <a:xfrm>
              <a:off x="9885944" y="4488338"/>
              <a:ext cx="1699144" cy="442035"/>
            </a:xfrm>
            <a:prstGeom prst="rect">
              <a:avLst/>
            </a:prstGeom>
            <a:solidFill>
              <a:srgbClr val="8FAADC"/>
            </a:solidFill>
            <a:ln>
              <a:solidFill>
                <a:srgbClr val="8FAADC"/>
              </a:solidFill>
            </a:ln>
          </p:spPr>
          <p:txBody>
            <a:bodyPr wrap="square" lIns="36000" tIns="36000" rIns="36000" bIns="36000" anchor="ctr">
              <a:spAutoFit/>
            </a:bodyPr>
            <a:lstStyle/>
            <a:p>
              <a:pPr algn="ctr">
                <a:defRPr/>
              </a:pPr>
              <a:endParaRPr lang="en-US" sz="1200" kern="0">
                <a:solidFill>
                  <a:srgbClr val="FFFFFF"/>
                </a:solidFill>
                <a:latin typeface="EY interstate light"/>
              </a:endParaRPr>
            </a:p>
            <a:p>
              <a:pPr algn="ctr">
                <a:defRPr/>
              </a:pPr>
              <a:endParaRPr lang="en-US" sz="1200" kern="0">
                <a:solidFill>
                  <a:srgbClr val="FFFFFF"/>
                </a:solidFill>
                <a:latin typeface="EY interstate light"/>
              </a:endParaRPr>
            </a:p>
          </p:txBody>
        </p:sp>
        <p:sp>
          <p:nvSpPr>
            <p:cNvPr id="307" name="TextBox 306">
              <a:extLst>
                <a:ext uri="{FF2B5EF4-FFF2-40B4-BE49-F238E27FC236}">
                  <a16:creationId xmlns:a16="http://schemas.microsoft.com/office/drawing/2014/main" id="{4E76F066-8176-4321-BFAD-383AA8E0A7B3}"/>
                </a:ext>
              </a:extLst>
            </p:cNvPr>
            <p:cNvSpPr txBox="1"/>
            <p:nvPr/>
          </p:nvSpPr>
          <p:spPr>
            <a:xfrm>
              <a:off x="9910163" y="4579572"/>
              <a:ext cx="1633625" cy="276999"/>
            </a:xfrm>
            <a:prstGeom prst="rect">
              <a:avLst/>
            </a:prstGeom>
            <a:solidFill>
              <a:srgbClr val="8FAADC"/>
            </a:solidFill>
            <a:ln>
              <a:solidFill>
                <a:srgbClr val="8FAADC"/>
              </a:solidFill>
            </a:ln>
          </p:spPr>
          <p:txBody>
            <a:bodyPr wrap="square">
              <a:spAutoFit/>
            </a:bodyPr>
            <a:lstStyle/>
            <a:p>
              <a:pPr algn="ctr">
                <a:defRPr/>
              </a:pPr>
              <a:r>
                <a:rPr lang="en-US" sz="1200" kern="0">
                  <a:solidFill>
                    <a:srgbClr val="FFFFFF"/>
                  </a:solidFill>
                  <a:latin typeface="EY interstate light"/>
                </a:rPr>
                <a:t>AURORA</a:t>
              </a:r>
            </a:p>
          </p:txBody>
        </p:sp>
        <p:sp>
          <p:nvSpPr>
            <p:cNvPr id="309" name="Rectangle 251">
              <a:extLst>
                <a:ext uri="{FF2B5EF4-FFF2-40B4-BE49-F238E27FC236}">
                  <a16:creationId xmlns:a16="http://schemas.microsoft.com/office/drawing/2014/main" id="{44E224A0-2810-49D4-8D1F-F6A0F4C67693}"/>
                </a:ext>
              </a:extLst>
            </p:cNvPr>
            <p:cNvSpPr/>
            <p:nvPr/>
          </p:nvSpPr>
          <p:spPr>
            <a:xfrm>
              <a:off x="8033907" y="4464244"/>
              <a:ext cx="1699144" cy="442035"/>
            </a:xfrm>
            <a:prstGeom prst="rect">
              <a:avLst/>
            </a:prstGeom>
            <a:solidFill>
              <a:srgbClr val="8FAADC"/>
            </a:solidFill>
            <a:ln>
              <a:solidFill>
                <a:srgbClr val="8FAADC"/>
              </a:solidFill>
            </a:ln>
          </p:spPr>
          <p:txBody>
            <a:bodyPr wrap="square" lIns="36000" tIns="36000" rIns="36000" bIns="36000" anchor="ctr">
              <a:spAutoFit/>
            </a:bodyPr>
            <a:lstStyle/>
            <a:p>
              <a:pPr algn="ctr">
                <a:defRPr/>
              </a:pPr>
              <a:endParaRPr lang="en-US" sz="1200" kern="0">
                <a:solidFill>
                  <a:srgbClr val="FFFFFF"/>
                </a:solidFill>
                <a:latin typeface="EY interstate light"/>
              </a:endParaRPr>
            </a:p>
            <a:p>
              <a:pPr algn="ctr">
                <a:defRPr/>
              </a:pPr>
              <a:endParaRPr lang="en-US" sz="1200" kern="0">
                <a:solidFill>
                  <a:srgbClr val="FFFFFF"/>
                </a:solidFill>
                <a:latin typeface="EY interstate light"/>
              </a:endParaRPr>
            </a:p>
          </p:txBody>
        </p:sp>
        <p:sp>
          <p:nvSpPr>
            <p:cNvPr id="310" name="TextBox 309">
              <a:extLst>
                <a:ext uri="{FF2B5EF4-FFF2-40B4-BE49-F238E27FC236}">
                  <a16:creationId xmlns:a16="http://schemas.microsoft.com/office/drawing/2014/main" id="{893F563A-E2AC-4853-A699-CF0D6CC7E4F3}"/>
                </a:ext>
              </a:extLst>
            </p:cNvPr>
            <p:cNvSpPr txBox="1"/>
            <p:nvPr/>
          </p:nvSpPr>
          <p:spPr>
            <a:xfrm>
              <a:off x="8033907" y="4458790"/>
              <a:ext cx="1692613" cy="276999"/>
            </a:xfrm>
            <a:prstGeom prst="rect">
              <a:avLst/>
            </a:prstGeom>
            <a:solidFill>
              <a:srgbClr val="8FAADC"/>
            </a:solidFill>
            <a:ln>
              <a:solidFill>
                <a:srgbClr val="8FAADC"/>
              </a:solidFill>
            </a:ln>
          </p:spPr>
          <p:txBody>
            <a:bodyPr wrap="square">
              <a:spAutoFit/>
            </a:bodyPr>
            <a:lstStyle/>
            <a:p>
              <a:pPr algn="ctr">
                <a:defRPr/>
              </a:pPr>
              <a:r>
                <a:rPr lang="en-US" sz="1200" kern="0">
                  <a:solidFill>
                    <a:srgbClr val="FFFFFF"/>
                  </a:solidFill>
                  <a:latin typeface="EY interstate light"/>
                </a:rPr>
                <a:t>Nexus Microinsurance</a:t>
              </a:r>
            </a:p>
          </p:txBody>
        </p:sp>
      </p:grpSp>
      <p:sp>
        <p:nvSpPr>
          <p:cNvPr id="131" name="Title 1">
            <a:extLst>
              <a:ext uri="{FF2B5EF4-FFF2-40B4-BE49-F238E27FC236}">
                <a16:creationId xmlns:a16="http://schemas.microsoft.com/office/drawing/2014/main" id="{84C8F256-D927-4447-8B9D-99FFBC775E2A}"/>
              </a:ext>
            </a:extLst>
          </p:cNvPr>
          <p:cNvSpPr txBox="1">
            <a:spLocks/>
          </p:cNvSpPr>
          <p:nvPr/>
        </p:nvSpPr>
        <p:spPr bwMode="auto">
          <a:xfrm>
            <a:off x="637344" y="446875"/>
            <a:ext cx="1073169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11206" marR="0" lvl="0" indent="0" algn="l" defTabSz="806867" rtl="0" eaLnBrk="1" fontAlgn="auto" latinLnBrk="0" hangingPunct="1">
              <a:lnSpc>
                <a:spcPct val="100000"/>
              </a:lnSpc>
              <a:spcBef>
                <a:spcPts val="88"/>
              </a:spcBef>
              <a:spcAft>
                <a:spcPts val="0"/>
              </a:spcAft>
              <a:buClrTx/>
              <a:buSzTx/>
              <a:buFontTx/>
              <a:buNone/>
              <a:tabLst/>
              <a:defRPr/>
            </a:pPr>
            <a:r>
              <a:rPr lang="en-US" sz="2500" b="0" dirty="0">
                <a:solidFill>
                  <a:srgbClr val="000000"/>
                </a:solidFill>
                <a:latin typeface="EYInterstate" charset="0"/>
              </a:rPr>
              <a:t>Ready solutions/POC we can demo Today</a:t>
            </a:r>
          </a:p>
        </p:txBody>
      </p:sp>
    </p:spTree>
    <p:extLst>
      <p:ext uri="{BB962C8B-B14F-4D97-AF65-F5344CB8AC3E}">
        <p14:creationId xmlns:p14="http://schemas.microsoft.com/office/powerpoint/2010/main" val="276782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F29EB2-2109-40D1-A8B3-D5D8F239CCBE}"/>
              </a:ext>
            </a:extLst>
          </p:cNvPr>
          <p:cNvSpPr/>
          <p:nvPr/>
        </p:nvSpPr>
        <p:spPr>
          <a:xfrm>
            <a:off x="1378878" y="1084857"/>
            <a:ext cx="6680872" cy="5326263"/>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1117873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11206" marR="0" lvl="0" indent="0" algn="l" defTabSz="806867" rtl="0" eaLnBrk="1" fontAlgn="auto" latinLnBrk="0" hangingPunct="1">
              <a:lnSpc>
                <a:spcPct val="100000"/>
              </a:lnSpc>
              <a:spcBef>
                <a:spcPts val="88"/>
              </a:spcBef>
              <a:spcAft>
                <a:spcPts val="0"/>
              </a:spcAft>
              <a:buClrTx/>
              <a:buSzTx/>
              <a:buFontTx/>
              <a:buNone/>
              <a:tabLst/>
              <a:defRPr/>
            </a:pPr>
            <a:r>
              <a:rPr lang="en-GB" sz="2500" b="0" dirty="0">
                <a:solidFill>
                  <a:srgbClr val="000000"/>
                </a:solidFill>
                <a:latin typeface="EYInterstate" charset="0"/>
              </a:rPr>
              <a:t>Core Asset To Nexus Is A </a:t>
            </a:r>
            <a:r>
              <a:rPr lang="en-GB" sz="2500" b="0" dirty="0" err="1">
                <a:solidFill>
                  <a:srgbClr val="000000"/>
                </a:solidFill>
                <a:latin typeface="EYInterstate" charset="0"/>
              </a:rPr>
              <a:t>Catalog</a:t>
            </a:r>
            <a:r>
              <a:rPr lang="en-GB" sz="2500" b="0" dirty="0">
                <a:solidFill>
                  <a:srgbClr val="000000"/>
                </a:solidFill>
                <a:latin typeface="EYInterstate" charset="0"/>
              </a:rPr>
              <a:t> Of </a:t>
            </a:r>
            <a:r>
              <a:rPr lang="en-GB" sz="2500" b="0" dirty="0" err="1">
                <a:solidFill>
                  <a:srgbClr val="000000"/>
                </a:solidFill>
                <a:latin typeface="EYInterstate" charset="0"/>
              </a:rPr>
              <a:t>resuable</a:t>
            </a:r>
            <a:r>
              <a:rPr lang="en-GB" sz="2500" b="0" dirty="0">
                <a:solidFill>
                  <a:srgbClr val="000000"/>
                </a:solidFill>
                <a:latin typeface="EYInterstate" charset="0"/>
              </a:rPr>
              <a:t> APIs enabled by DEP</a:t>
            </a:r>
            <a:endParaRPr lang="en-US" sz="2500" b="0" dirty="0">
              <a:solidFill>
                <a:srgbClr val="000000"/>
              </a:solidFill>
              <a:latin typeface="EYInterstate" charset="0"/>
            </a:endParaRPr>
          </a:p>
        </p:txBody>
      </p:sp>
      <p:grpSp>
        <p:nvGrpSpPr>
          <p:cNvPr id="8" name="Group 7">
            <a:extLst>
              <a:ext uri="{FF2B5EF4-FFF2-40B4-BE49-F238E27FC236}">
                <a16:creationId xmlns:a16="http://schemas.microsoft.com/office/drawing/2014/main" id="{A762ED63-4C69-4A44-A610-4F6131BD4EFE}"/>
              </a:ext>
            </a:extLst>
          </p:cNvPr>
          <p:cNvGrpSpPr>
            <a:grpSpLocks/>
          </p:cNvGrpSpPr>
          <p:nvPr/>
        </p:nvGrpSpPr>
        <p:grpSpPr>
          <a:xfrm>
            <a:off x="593045" y="2630242"/>
            <a:ext cx="1571666" cy="1623920"/>
            <a:chOff x="612774" y="1013024"/>
            <a:chExt cx="2878783" cy="2884062"/>
          </a:xfrm>
        </p:grpSpPr>
        <p:sp>
          <p:nvSpPr>
            <p:cNvPr id="16" name="Oval 15">
              <a:extLst>
                <a:ext uri="{FF2B5EF4-FFF2-40B4-BE49-F238E27FC236}">
                  <a16:creationId xmlns:a16="http://schemas.microsoft.com/office/drawing/2014/main" id="{11D439E4-B09C-43FE-B563-62AC34AE79E6}"/>
                </a:ext>
              </a:extLst>
            </p:cNvPr>
            <p:cNvSpPr/>
            <p:nvPr/>
          </p:nvSpPr>
          <p:spPr>
            <a:xfrm>
              <a:off x="612774" y="1013024"/>
              <a:ext cx="2878783" cy="2884062"/>
            </a:xfrm>
            <a:prstGeom prst="ellipse">
              <a:avLst/>
            </a:prstGeom>
            <a:solidFill>
              <a:srgbClr val="8FAADC"/>
            </a:solidFill>
          </p:spPr>
          <p:txBody>
            <a:bodyPr wrap="square" lIns="0" tIns="0" rIns="0" bIns="0" anchor="ctr" anchorCtr="0">
              <a:noAutofit/>
            </a:bodyPr>
            <a:lstStyle/>
            <a:p>
              <a:pPr marL="0" marR="0" lvl="0" indent="0" algn="ctr" defTabSz="911660" rtl="0" eaLnBrk="1" fontAlgn="auto" latinLnBrk="0" hangingPunct="1">
                <a:lnSpc>
                  <a:spcPct val="85000"/>
                </a:lnSpc>
                <a:spcBef>
                  <a:spcPts val="0"/>
                </a:spcBef>
                <a:spcAft>
                  <a:spcPts val="600"/>
                </a:spcAft>
                <a:buClr>
                  <a:srgbClr val="FFE600"/>
                </a:buClr>
                <a:buSzPct val="70000"/>
                <a:buFontTx/>
                <a:buNone/>
                <a:tabLst/>
                <a:defRPr/>
              </a:pPr>
              <a:r>
                <a:rPr kumimoji="0" lang="en-US" sz="1799" b="0" i="0" u="none" strike="noStrike" kern="1200" cap="none" spc="0" normalizeH="0" baseline="0" noProof="0" dirty="0">
                  <a:ln>
                    <a:noFill/>
                  </a:ln>
                  <a:solidFill>
                    <a:schemeClr val="bg1"/>
                  </a:solidFill>
                  <a:effectLst/>
                  <a:uLnTx/>
                  <a:uFillTx/>
                  <a:latin typeface="EY interstate light"/>
                </a:rPr>
                <a:t>EY Insurance Nexus</a:t>
              </a:r>
            </a:p>
          </p:txBody>
        </p:sp>
        <p:sp>
          <p:nvSpPr>
            <p:cNvPr id="17" name="Oval 16">
              <a:extLst>
                <a:ext uri="{FF2B5EF4-FFF2-40B4-BE49-F238E27FC236}">
                  <a16:creationId xmlns:a16="http://schemas.microsoft.com/office/drawing/2014/main" id="{EF40FADD-0B27-4749-9F63-68D2BB693108}"/>
                </a:ext>
              </a:extLst>
            </p:cNvPr>
            <p:cNvSpPr/>
            <p:nvPr/>
          </p:nvSpPr>
          <p:spPr>
            <a:xfrm>
              <a:off x="728719" y="1129182"/>
              <a:ext cx="2646893" cy="2651747"/>
            </a:xfrm>
            <a:prstGeom prst="ellipse">
              <a:avLst/>
            </a:prstGeom>
            <a:noFill/>
            <a:ln w="28575">
              <a:solidFill>
                <a:srgbClr val="DAE3F3"/>
              </a:solidFill>
            </a:ln>
          </p:spPr>
          <p:txBody>
            <a:bodyPr wrap="square" lIns="0" tIns="0" rIns="0" bIns="0" anchor="ctr" anchorCtr="0">
              <a:noAutofit/>
            </a:bodyPr>
            <a:lstStyle/>
            <a:p>
              <a:pPr marL="0" marR="0" lvl="0" indent="0" algn="ctr" defTabSz="913029" rtl="0" eaLnBrk="1" fontAlgn="auto" latinLnBrk="0" hangingPunct="1">
                <a:lnSpc>
                  <a:spcPct val="100000"/>
                </a:lnSpc>
                <a:spcBef>
                  <a:spcPts val="600"/>
                </a:spcBef>
                <a:spcAft>
                  <a:spcPts val="0"/>
                </a:spcAft>
                <a:buClr>
                  <a:srgbClr val="FFE600"/>
                </a:buClr>
                <a:buSzPct val="110000"/>
                <a:buFontTx/>
                <a:buNone/>
                <a:tabLst/>
                <a:defRPr/>
              </a:pPr>
              <a:endParaRPr kumimoji="0" lang="en-US" sz="1598" b="1" i="0" u="none" strike="noStrike" kern="0" cap="none" spc="0" normalizeH="0" baseline="0" noProof="0" dirty="0">
                <a:ln>
                  <a:noFill/>
                </a:ln>
                <a:solidFill>
                  <a:srgbClr val="2E2E38"/>
                </a:solidFill>
                <a:effectLst/>
                <a:uLnTx/>
                <a:uFillTx/>
                <a:latin typeface="EY interstate light"/>
              </a:endParaRPr>
            </a:p>
          </p:txBody>
        </p:sp>
      </p:grpSp>
      <p:grpSp>
        <p:nvGrpSpPr>
          <p:cNvPr id="5" name="Group 4">
            <a:extLst>
              <a:ext uri="{FF2B5EF4-FFF2-40B4-BE49-F238E27FC236}">
                <a16:creationId xmlns:a16="http://schemas.microsoft.com/office/drawing/2014/main" id="{BC2B4C17-AA63-4B6B-A9A2-A3EC624E6015}"/>
              </a:ext>
            </a:extLst>
          </p:cNvPr>
          <p:cNvGrpSpPr/>
          <p:nvPr/>
        </p:nvGrpSpPr>
        <p:grpSpPr>
          <a:xfrm>
            <a:off x="8125428" y="1084857"/>
            <a:ext cx="3429228" cy="1242739"/>
            <a:chOff x="8125428" y="1084857"/>
            <a:chExt cx="3429228" cy="1242739"/>
          </a:xfrm>
        </p:grpSpPr>
        <p:sp>
          <p:nvSpPr>
            <p:cNvPr id="3" name="Rectangle 2">
              <a:extLst>
                <a:ext uri="{FF2B5EF4-FFF2-40B4-BE49-F238E27FC236}">
                  <a16:creationId xmlns:a16="http://schemas.microsoft.com/office/drawing/2014/main" id="{49D642F6-F0C0-49E0-B96C-CA917A557569}"/>
                </a:ext>
              </a:extLst>
            </p:cNvPr>
            <p:cNvSpPr/>
            <p:nvPr/>
          </p:nvSpPr>
          <p:spPr>
            <a:xfrm>
              <a:off x="8125428" y="1084857"/>
              <a:ext cx="3429228" cy="1242739"/>
            </a:xfrm>
            <a:prstGeom prst="rect">
              <a:avLst/>
            </a:prstGeom>
            <a:solidFill>
              <a:srgbClr val="DAE3F3"/>
            </a:solidFill>
            <a:ln>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EY interstate light"/>
              </a:endParaRPr>
            </a:p>
          </p:txBody>
        </p:sp>
        <p:grpSp>
          <p:nvGrpSpPr>
            <p:cNvPr id="4" name="Group 3">
              <a:extLst>
                <a:ext uri="{FF2B5EF4-FFF2-40B4-BE49-F238E27FC236}">
                  <a16:creationId xmlns:a16="http://schemas.microsoft.com/office/drawing/2014/main" id="{516A67D6-16F6-4C51-9FE3-C2CDEB479583}"/>
                </a:ext>
              </a:extLst>
            </p:cNvPr>
            <p:cNvGrpSpPr/>
            <p:nvPr/>
          </p:nvGrpSpPr>
          <p:grpSpPr>
            <a:xfrm>
              <a:off x="8381152" y="1647311"/>
              <a:ext cx="2696962" cy="569430"/>
              <a:chOff x="8447649" y="1647311"/>
              <a:chExt cx="2696962" cy="569430"/>
            </a:xfrm>
          </p:grpSpPr>
          <p:sp>
            <p:nvSpPr>
              <p:cNvPr id="19" name="Rectangle 252">
                <a:extLst>
                  <a:ext uri="{FF2B5EF4-FFF2-40B4-BE49-F238E27FC236}">
                    <a16:creationId xmlns:a16="http://schemas.microsoft.com/office/drawing/2014/main" id="{28DF0D60-E4C2-4BE2-AF48-B7578F79082B}"/>
                  </a:ext>
                </a:extLst>
              </p:cNvPr>
              <p:cNvSpPr/>
              <p:nvPr/>
            </p:nvSpPr>
            <p:spPr>
              <a:xfrm>
                <a:off x="10172034" y="1647354"/>
                <a:ext cx="972577" cy="569387"/>
              </a:xfrm>
              <a:prstGeom prst="rect">
                <a:avLst/>
              </a:prstGeom>
            </p:spPr>
            <p:txBody>
              <a:bodyPr wrap="square" lIns="0" tIns="0" rIns="0" bIns="0">
                <a:spAutoFit/>
              </a:bodyPr>
              <a:lstStyle/>
              <a:p>
                <a:pPr marL="0" marR="0" lvl="0" indent="0" algn="l" defTabSz="913486" rtl="0" eaLnBrk="1" fontAlgn="auto" latinLnBrk="0" hangingPunct="1">
                  <a:lnSpc>
                    <a:spcPct val="100000"/>
                  </a:lnSpc>
                  <a:spcBef>
                    <a:spcPts val="0"/>
                  </a:spcBef>
                  <a:spcAft>
                    <a:spcPts val="600"/>
                  </a:spcAft>
                  <a:buClr>
                    <a:srgbClr val="0070C0"/>
                  </a:buClr>
                  <a:buSzPct val="70000"/>
                  <a:buFontTx/>
                  <a:buNone/>
                  <a:tabLst/>
                  <a:defRPr/>
                </a:pPr>
                <a:r>
                  <a:rPr kumimoji="0" lang="en-US" sz="2000" b="0" i="0" u="none" strike="noStrike" kern="0" cap="none" spc="0" normalizeH="0" baseline="0" noProof="0" dirty="0">
                    <a:ln>
                      <a:noFill/>
                    </a:ln>
                    <a:effectLst/>
                    <a:uLnTx/>
                    <a:uFillTx/>
                    <a:latin typeface="EY interstate light"/>
                  </a:rPr>
                  <a:t>350+  </a:t>
                </a:r>
              </a:p>
              <a:p>
                <a:pPr marL="0" marR="0" lvl="0" indent="0" algn="l" defTabSz="913486" rtl="0" eaLnBrk="1" fontAlgn="auto" latinLnBrk="0" hangingPunct="1">
                  <a:lnSpc>
                    <a:spcPct val="100000"/>
                  </a:lnSpc>
                  <a:spcBef>
                    <a:spcPts val="0"/>
                  </a:spcBef>
                  <a:spcAft>
                    <a:spcPts val="600"/>
                  </a:spcAft>
                  <a:buClr>
                    <a:srgbClr val="0070C0"/>
                  </a:buClr>
                  <a:buSzPct val="70000"/>
                  <a:buFontTx/>
                  <a:buNone/>
                  <a:tabLst/>
                  <a:defRPr/>
                </a:pPr>
                <a:r>
                  <a:rPr kumimoji="0" lang="en-US" sz="1200" b="0" i="0" u="none" strike="noStrike" kern="0" cap="none" spc="0" normalizeH="0" baseline="0" noProof="0" dirty="0">
                    <a:ln>
                      <a:noFill/>
                    </a:ln>
                    <a:effectLst/>
                    <a:uLnTx/>
                    <a:uFillTx/>
                    <a:latin typeface="EY interstate light"/>
                  </a:rPr>
                  <a:t>API’s</a:t>
                </a:r>
                <a:endParaRPr kumimoji="0" lang="en-US" sz="1100" b="0" i="0" u="none" strike="noStrike" kern="0" cap="none" spc="0" normalizeH="0" baseline="0" noProof="0" dirty="0">
                  <a:ln>
                    <a:noFill/>
                  </a:ln>
                  <a:effectLst/>
                  <a:uLnTx/>
                  <a:uFillTx/>
                  <a:latin typeface="EY interstate light"/>
                </a:endParaRPr>
              </a:p>
            </p:txBody>
          </p:sp>
          <p:sp>
            <p:nvSpPr>
              <p:cNvPr id="20" name="Rectangle 19">
                <a:extLst>
                  <a:ext uri="{FF2B5EF4-FFF2-40B4-BE49-F238E27FC236}">
                    <a16:creationId xmlns:a16="http://schemas.microsoft.com/office/drawing/2014/main" id="{162FE035-9F95-4D66-A263-1EEE25B237EA}"/>
                  </a:ext>
                </a:extLst>
              </p:cNvPr>
              <p:cNvSpPr/>
              <p:nvPr/>
            </p:nvSpPr>
            <p:spPr>
              <a:xfrm>
                <a:off x="8447649" y="1647311"/>
                <a:ext cx="865622" cy="569387"/>
              </a:xfrm>
              <a:prstGeom prst="rect">
                <a:avLst/>
              </a:prstGeom>
            </p:spPr>
            <p:txBody>
              <a:bodyPr wrap="none" lIns="0" tIns="0" rIns="0" bIns="0">
                <a:spAutoFit/>
              </a:bodyPr>
              <a:lstStyle/>
              <a:p>
                <a:pPr marL="0" marR="0" lvl="0" indent="0" algn="l" defTabSz="913486" rtl="0" eaLnBrk="1" fontAlgn="auto" latinLnBrk="0" hangingPunct="1">
                  <a:lnSpc>
                    <a:spcPct val="100000"/>
                  </a:lnSpc>
                  <a:spcBef>
                    <a:spcPts val="0"/>
                  </a:spcBef>
                  <a:spcAft>
                    <a:spcPts val="600"/>
                  </a:spcAft>
                  <a:buClr>
                    <a:srgbClr val="0070C0"/>
                  </a:buClr>
                  <a:buSzPct val="70000"/>
                  <a:buFontTx/>
                  <a:buNone/>
                  <a:tabLst/>
                  <a:defRPr/>
                </a:pPr>
                <a:r>
                  <a:rPr kumimoji="0" lang="en-US" sz="2000" b="0" i="0" u="none" strike="noStrike" kern="0" cap="none" spc="0" normalizeH="0" baseline="0" noProof="0" dirty="0">
                    <a:ln>
                      <a:noFill/>
                    </a:ln>
                    <a:effectLst/>
                    <a:uLnTx/>
                    <a:uFillTx/>
                    <a:latin typeface="EY interstate light"/>
                  </a:rPr>
                  <a:t>50</a:t>
                </a:r>
              </a:p>
              <a:p>
                <a:pPr marL="0" marR="0" lvl="0" indent="0" algn="l" defTabSz="913486" rtl="0" eaLnBrk="1" fontAlgn="auto" latinLnBrk="0" hangingPunct="1">
                  <a:lnSpc>
                    <a:spcPct val="100000"/>
                  </a:lnSpc>
                  <a:spcBef>
                    <a:spcPts val="0"/>
                  </a:spcBef>
                  <a:spcAft>
                    <a:spcPts val="600"/>
                  </a:spcAft>
                  <a:buClr>
                    <a:srgbClr val="0070C0"/>
                  </a:buClr>
                  <a:buSzPct val="70000"/>
                  <a:buFontTx/>
                  <a:buNone/>
                  <a:tabLst/>
                  <a:defRPr/>
                </a:pPr>
                <a:r>
                  <a:rPr kumimoji="0" lang="en-US" sz="1200" b="0" i="0" u="none" strike="noStrike" kern="0" cap="none" spc="0" normalizeH="0" baseline="0" noProof="0" dirty="0">
                    <a:ln>
                      <a:noFill/>
                    </a:ln>
                    <a:effectLst/>
                    <a:uLnTx/>
                    <a:uFillTx/>
                    <a:latin typeface="EY interstate light"/>
                  </a:rPr>
                  <a:t>Microservices</a:t>
                </a:r>
              </a:p>
            </p:txBody>
          </p:sp>
        </p:grpSp>
        <p:sp>
          <p:nvSpPr>
            <p:cNvPr id="21" name="Rectangle 252">
              <a:extLst>
                <a:ext uri="{FF2B5EF4-FFF2-40B4-BE49-F238E27FC236}">
                  <a16:creationId xmlns:a16="http://schemas.microsoft.com/office/drawing/2014/main" id="{F30BB28F-E2B3-4F50-BAEA-1301E244486C}"/>
                </a:ext>
              </a:extLst>
            </p:cNvPr>
            <p:cNvSpPr/>
            <p:nvPr/>
          </p:nvSpPr>
          <p:spPr>
            <a:xfrm>
              <a:off x="8378376" y="1155585"/>
              <a:ext cx="2766235" cy="43066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
                  <a:srgbClr val="27ACAA"/>
                </a:buClr>
                <a:buSzPct val="70000"/>
                <a:buFontTx/>
                <a:buNone/>
                <a:tabLst/>
                <a:defRPr/>
              </a:pPr>
              <a:r>
                <a:rPr lang="en-US" sz="1400" b="1" kern="0" spc="125" dirty="0">
                  <a:solidFill>
                    <a:srgbClr val="8FAADC"/>
                  </a:solidFill>
                  <a:latin typeface="EY interstate light"/>
                </a:rPr>
                <a:t>Growing ecosystem of PAS and Service providers</a:t>
              </a:r>
              <a:endParaRPr lang="en-IN" sz="1400" b="1" kern="0" spc="125" dirty="0">
                <a:solidFill>
                  <a:srgbClr val="8FAADC"/>
                </a:solidFill>
                <a:latin typeface="EY interstate light"/>
              </a:endParaRPr>
            </a:p>
          </p:txBody>
        </p:sp>
      </p:grpSp>
      <p:grpSp>
        <p:nvGrpSpPr>
          <p:cNvPr id="6" name="Group 5">
            <a:extLst>
              <a:ext uri="{FF2B5EF4-FFF2-40B4-BE49-F238E27FC236}">
                <a16:creationId xmlns:a16="http://schemas.microsoft.com/office/drawing/2014/main" id="{B30D1E6E-5C9C-4D87-820C-F49D06891507}"/>
              </a:ext>
            </a:extLst>
          </p:cNvPr>
          <p:cNvGrpSpPr/>
          <p:nvPr/>
        </p:nvGrpSpPr>
        <p:grpSpPr>
          <a:xfrm>
            <a:off x="8125428" y="2399330"/>
            <a:ext cx="3429228" cy="1242740"/>
            <a:chOff x="8125428" y="2423861"/>
            <a:chExt cx="3429228" cy="1242740"/>
          </a:xfrm>
        </p:grpSpPr>
        <p:sp>
          <p:nvSpPr>
            <p:cNvPr id="57" name="Rectangle 56">
              <a:extLst>
                <a:ext uri="{FF2B5EF4-FFF2-40B4-BE49-F238E27FC236}">
                  <a16:creationId xmlns:a16="http://schemas.microsoft.com/office/drawing/2014/main" id="{E36FBD7A-FE32-4D84-BA3E-94691D961651}"/>
                </a:ext>
              </a:extLst>
            </p:cNvPr>
            <p:cNvSpPr/>
            <p:nvPr/>
          </p:nvSpPr>
          <p:spPr>
            <a:xfrm>
              <a:off x="8125428" y="2423861"/>
              <a:ext cx="3429228" cy="1242740"/>
            </a:xfrm>
            <a:prstGeom prst="rect">
              <a:avLst/>
            </a:prstGeom>
            <a:solidFill>
              <a:srgbClr val="DAE3F3"/>
            </a:solidFill>
            <a:ln>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EY interstate light"/>
              </a:endParaRPr>
            </a:p>
          </p:txBody>
        </p:sp>
        <p:sp>
          <p:nvSpPr>
            <p:cNvPr id="22" name="TextBox 21">
              <a:extLst>
                <a:ext uri="{FF2B5EF4-FFF2-40B4-BE49-F238E27FC236}">
                  <a16:creationId xmlns:a16="http://schemas.microsoft.com/office/drawing/2014/main" id="{3CE2C269-A39B-4C0B-87AB-F5AAD355B3FF}"/>
                </a:ext>
              </a:extLst>
            </p:cNvPr>
            <p:cNvSpPr txBox="1"/>
            <p:nvPr/>
          </p:nvSpPr>
          <p:spPr>
            <a:xfrm>
              <a:off x="8481800" y="2838946"/>
              <a:ext cx="1213971" cy="302215"/>
            </a:xfrm>
            <a:prstGeom prst="rect">
              <a:avLst/>
            </a:prstGeom>
            <a:noFill/>
          </p:spPr>
          <p:txBody>
            <a:bodyPr wrap="square" lIns="71963" tIns="71963" rIns="71963" bIns="71963" rtlCol="0">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kumimoji="0" lang="en-IN" sz="1199" b="0" i="0" u="none" strike="noStrike" kern="1200" cap="none" spc="0" normalizeH="0" baseline="0" noProof="0" dirty="0">
                  <a:ln>
                    <a:noFill/>
                  </a:ln>
                  <a:effectLst/>
                  <a:uLnTx/>
                  <a:uFillTx/>
                  <a:latin typeface="EY interstate light"/>
                </a:rPr>
                <a:t>SOCOTRA</a:t>
              </a:r>
            </a:p>
          </p:txBody>
        </p:sp>
        <p:sp>
          <p:nvSpPr>
            <p:cNvPr id="23" name="Rectangle 252">
              <a:extLst>
                <a:ext uri="{FF2B5EF4-FFF2-40B4-BE49-F238E27FC236}">
                  <a16:creationId xmlns:a16="http://schemas.microsoft.com/office/drawing/2014/main" id="{38C64EE1-06A8-4B03-A374-9E9CDC9B529A}"/>
                </a:ext>
              </a:extLst>
            </p:cNvPr>
            <p:cNvSpPr/>
            <p:nvPr/>
          </p:nvSpPr>
          <p:spPr>
            <a:xfrm>
              <a:off x="8378376" y="2505827"/>
              <a:ext cx="2766235" cy="215203"/>
            </a:xfrm>
            <a:prstGeom prst="rect">
              <a:avLst/>
            </a:prstGeom>
          </p:spPr>
          <p:txBody>
            <a:bodyPr wrap="square" lIns="0" tIns="0" rIns="0" bIns="0">
              <a:spAutoFit/>
            </a:bodyPr>
            <a:lstStyle/>
            <a:p>
              <a:pPr>
                <a:spcAft>
                  <a:spcPts val="600"/>
                </a:spcAft>
                <a:buClr>
                  <a:srgbClr val="27ACAA"/>
                </a:buClr>
                <a:buSzPct val="70000"/>
                <a:defRPr/>
              </a:pPr>
              <a:r>
                <a:rPr lang="en-IN" sz="1400" b="1" kern="0" spc="125" dirty="0">
                  <a:solidFill>
                    <a:srgbClr val="8FAADC"/>
                  </a:solidFill>
                  <a:latin typeface="EY interstate light"/>
                </a:rPr>
                <a:t>PAS Integrations</a:t>
              </a:r>
            </a:p>
          </p:txBody>
        </p:sp>
        <p:sp>
          <p:nvSpPr>
            <p:cNvPr id="24" name="TextBox 23">
              <a:extLst>
                <a:ext uri="{FF2B5EF4-FFF2-40B4-BE49-F238E27FC236}">
                  <a16:creationId xmlns:a16="http://schemas.microsoft.com/office/drawing/2014/main" id="{F6ACE08C-4486-4633-B827-7975DA8E58EC}"/>
                </a:ext>
              </a:extLst>
            </p:cNvPr>
            <p:cNvSpPr txBox="1"/>
            <p:nvPr/>
          </p:nvSpPr>
          <p:spPr>
            <a:xfrm>
              <a:off x="10034064" y="2838946"/>
              <a:ext cx="1213971" cy="302215"/>
            </a:xfrm>
            <a:prstGeom prst="rect">
              <a:avLst/>
            </a:prstGeom>
            <a:noFill/>
          </p:spPr>
          <p:txBody>
            <a:bodyPr wrap="square" lIns="71963" tIns="71963" rIns="71963" bIns="71963" rtlCol="0">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kumimoji="0" lang="en-IN" sz="1199" b="0" i="0" u="none" strike="noStrike" kern="1200" cap="none" spc="0" normalizeH="0" baseline="0" noProof="0">
                  <a:ln>
                    <a:noFill/>
                  </a:ln>
                  <a:effectLst/>
                  <a:uLnTx/>
                  <a:uFillTx/>
                  <a:latin typeface="EY interstate light"/>
                </a:rPr>
                <a:t>FADATA</a:t>
              </a:r>
            </a:p>
          </p:txBody>
        </p:sp>
        <p:sp>
          <p:nvSpPr>
            <p:cNvPr id="25" name="TextBox 24">
              <a:extLst>
                <a:ext uri="{FF2B5EF4-FFF2-40B4-BE49-F238E27FC236}">
                  <a16:creationId xmlns:a16="http://schemas.microsoft.com/office/drawing/2014/main" id="{4F509C83-032F-41CE-B2DB-B3040351FB14}"/>
                </a:ext>
              </a:extLst>
            </p:cNvPr>
            <p:cNvSpPr txBox="1"/>
            <p:nvPr/>
          </p:nvSpPr>
          <p:spPr>
            <a:xfrm>
              <a:off x="8481800" y="3269546"/>
              <a:ext cx="1213971" cy="302215"/>
            </a:xfrm>
            <a:prstGeom prst="rect">
              <a:avLst/>
            </a:prstGeom>
            <a:noFill/>
          </p:spPr>
          <p:txBody>
            <a:bodyPr wrap="square" lIns="71963" tIns="71963" rIns="71963" bIns="71963" rtlCol="0">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kumimoji="0" lang="en-IN" sz="1199" b="0" i="0" u="none" strike="noStrike" kern="1200" cap="none" spc="0" normalizeH="0" baseline="0" noProof="0">
                  <a:ln>
                    <a:noFill/>
                  </a:ln>
                  <a:effectLst/>
                  <a:uLnTx/>
                  <a:uFillTx/>
                  <a:latin typeface="EY interstate light"/>
                </a:rPr>
                <a:t>EIS</a:t>
              </a:r>
            </a:p>
          </p:txBody>
        </p:sp>
        <p:sp>
          <p:nvSpPr>
            <p:cNvPr id="26" name="TextBox 25">
              <a:extLst>
                <a:ext uri="{FF2B5EF4-FFF2-40B4-BE49-F238E27FC236}">
                  <a16:creationId xmlns:a16="http://schemas.microsoft.com/office/drawing/2014/main" id="{1E3D6A67-4ACC-4CB0-8EEF-F057EBCE083B}"/>
                </a:ext>
              </a:extLst>
            </p:cNvPr>
            <p:cNvSpPr txBox="1"/>
            <p:nvPr/>
          </p:nvSpPr>
          <p:spPr>
            <a:xfrm>
              <a:off x="10034064" y="3269546"/>
              <a:ext cx="1213971" cy="302087"/>
            </a:xfrm>
            <a:prstGeom prst="rect">
              <a:avLst/>
            </a:prstGeom>
            <a:noFill/>
          </p:spPr>
          <p:txBody>
            <a:bodyPr wrap="square" lIns="71963" tIns="71963" rIns="71963" bIns="71963" rtlCol="0">
              <a:spAutoFit/>
            </a:bodyPr>
            <a:lstStyle/>
            <a:p>
              <a:pPr marL="0" marR="0" lvl="0" indent="0" algn="ctr" defTabSz="914400" rtl="0" eaLnBrk="1" fontAlgn="auto" latinLnBrk="0" hangingPunct="1">
                <a:lnSpc>
                  <a:spcPct val="85000"/>
                </a:lnSpc>
                <a:spcBef>
                  <a:spcPts val="0"/>
                </a:spcBef>
                <a:spcAft>
                  <a:spcPts val="600"/>
                </a:spcAft>
                <a:buClr>
                  <a:srgbClr val="27ACAA"/>
                </a:buClr>
                <a:buSzPct val="70000"/>
                <a:buFontTx/>
                <a:buNone/>
                <a:tabLst/>
                <a:defRPr/>
              </a:pPr>
              <a:r>
                <a:rPr kumimoji="0" lang="en-IN" sz="1199" b="0" i="0" u="none" strike="noStrike" kern="1200" cap="none" spc="0" normalizeH="0" baseline="0" noProof="0">
                  <a:ln>
                    <a:noFill/>
                  </a:ln>
                  <a:effectLst/>
                  <a:uLnTx/>
                  <a:uFillTx/>
                  <a:latin typeface="EY interstate light"/>
                </a:rPr>
                <a:t>Guidewire</a:t>
              </a:r>
            </a:p>
          </p:txBody>
        </p:sp>
        <p:cxnSp>
          <p:nvCxnSpPr>
            <p:cNvPr id="27" name="Straight Connector 26">
              <a:extLst>
                <a:ext uri="{FF2B5EF4-FFF2-40B4-BE49-F238E27FC236}">
                  <a16:creationId xmlns:a16="http://schemas.microsoft.com/office/drawing/2014/main" id="{927563A8-4DBF-418E-9E95-E65B52A4566C}"/>
                </a:ext>
              </a:extLst>
            </p:cNvPr>
            <p:cNvCxnSpPr/>
            <p:nvPr/>
          </p:nvCxnSpPr>
          <p:spPr>
            <a:xfrm>
              <a:off x="9864917" y="2838946"/>
              <a:ext cx="0" cy="756942"/>
            </a:xfrm>
            <a:prstGeom prst="line">
              <a:avLst/>
            </a:prstGeom>
            <a:ln w="3175" cap="flat" cmpd="sng" algn="ctr">
              <a:solidFill>
                <a:schemeClr val="bg1">
                  <a:lumMod val="75000"/>
                </a:schemeClr>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94C1F86-DBB3-4445-82CD-7A9CF32A02D0}"/>
                </a:ext>
              </a:extLst>
            </p:cNvPr>
            <p:cNvCxnSpPr/>
            <p:nvPr/>
          </p:nvCxnSpPr>
          <p:spPr>
            <a:xfrm>
              <a:off x="8481799" y="3192255"/>
              <a:ext cx="2766235" cy="0"/>
            </a:xfrm>
            <a:prstGeom prst="line">
              <a:avLst/>
            </a:prstGeom>
            <a:ln w="3175" cap="flat" cmpd="sng" algn="ctr">
              <a:solidFill>
                <a:schemeClr val="bg1">
                  <a:lumMod val="75000"/>
                </a:schemeClr>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8D61F45F-B513-4506-B890-F48DD76BF21C}"/>
              </a:ext>
            </a:extLst>
          </p:cNvPr>
          <p:cNvGrpSpPr/>
          <p:nvPr/>
        </p:nvGrpSpPr>
        <p:grpSpPr>
          <a:xfrm>
            <a:off x="8123050" y="3713804"/>
            <a:ext cx="3429228" cy="2697316"/>
            <a:chOff x="8123050" y="3713804"/>
            <a:chExt cx="3429228" cy="2697316"/>
          </a:xfrm>
        </p:grpSpPr>
        <p:sp>
          <p:nvSpPr>
            <p:cNvPr id="59" name="Rectangle 58">
              <a:extLst>
                <a:ext uri="{FF2B5EF4-FFF2-40B4-BE49-F238E27FC236}">
                  <a16:creationId xmlns:a16="http://schemas.microsoft.com/office/drawing/2014/main" id="{136697F4-7867-44C2-A55C-3AE83A691D28}"/>
                </a:ext>
              </a:extLst>
            </p:cNvPr>
            <p:cNvSpPr/>
            <p:nvPr/>
          </p:nvSpPr>
          <p:spPr>
            <a:xfrm>
              <a:off x="8123050" y="3713804"/>
              <a:ext cx="3429228" cy="2697316"/>
            </a:xfrm>
            <a:prstGeom prst="rect">
              <a:avLst/>
            </a:prstGeom>
            <a:solidFill>
              <a:srgbClr val="DAE3F3"/>
            </a:solidFill>
            <a:ln>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EY interstate light"/>
              </a:endParaRPr>
            </a:p>
          </p:txBody>
        </p:sp>
        <p:sp>
          <p:nvSpPr>
            <p:cNvPr id="29" name="Rectangle 252">
              <a:extLst>
                <a:ext uri="{FF2B5EF4-FFF2-40B4-BE49-F238E27FC236}">
                  <a16:creationId xmlns:a16="http://schemas.microsoft.com/office/drawing/2014/main" id="{1069D40B-AD1D-4184-9DAE-4B0EC3F43D27}"/>
                </a:ext>
              </a:extLst>
            </p:cNvPr>
            <p:cNvSpPr/>
            <p:nvPr/>
          </p:nvSpPr>
          <p:spPr>
            <a:xfrm>
              <a:off x="8381152" y="3749864"/>
              <a:ext cx="2852716" cy="215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
                  <a:srgbClr val="27ACAA"/>
                </a:buClr>
                <a:buSzPct val="70000"/>
                <a:buFontTx/>
                <a:buNone/>
                <a:tabLst/>
                <a:defRPr/>
              </a:pPr>
              <a:r>
                <a:rPr lang="en-IN" sz="1400" b="1" kern="0" spc="125" dirty="0">
                  <a:solidFill>
                    <a:srgbClr val="8FAADC"/>
                  </a:solidFill>
                  <a:latin typeface="EY interstate light"/>
                </a:rPr>
                <a:t>3rd</a:t>
              </a:r>
              <a:r>
                <a:rPr kumimoji="0" lang="en-IN" sz="1399" b="0" i="0" u="none" strike="noStrike" kern="0" cap="none" spc="0" normalizeH="0" baseline="0" noProof="0">
                  <a:ln>
                    <a:noFill/>
                  </a:ln>
                  <a:solidFill>
                    <a:srgbClr val="FFE600"/>
                  </a:solidFill>
                  <a:effectLst/>
                  <a:uLnTx/>
                  <a:uFillTx/>
                  <a:latin typeface="EY interstate light"/>
                </a:rPr>
                <a:t> </a:t>
              </a:r>
              <a:r>
                <a:rPr lang="en-IN" sz="1400" b="1" kern="0" spc="125" dirty="0">
                  <a:solidFill>
                    <a:srgbClr val="8FAADC"/>
                  </a:solidFill>
                  <a:latin typeface="EY interstate light"/>
                </a:rPr>
                <a:t>Party Integrations</a:t>
              </a:r>
            </a:p>
          </p:txBody>
        </p:sp>
      </p:grpSp>
      <p:grpSp>
        <p:nvGrpSpPr>
          <p:cNvPr id="11" name="Group 10">
            <a:extLst>
              <a:ext uri="{FF2B5EF4-FFF2-40B4-BE49-F238E27FC236}">
                <a16:creationId xmlns:a16="http://schemas.microsoft.com/office/drawing/2014/main" id="{8EE9490B-F885-4608-9B68-5D89004728C0}"/>
              </a:ext>
            </a:extLst>
          </p:cNvPr>
          <p:cNvGrpSpPr/>
          <p:nvPr/>
        </p:nvGrpSpPr>
        <p:grpSpPr>
          <a:xfrm>
            <a:off x="2645556" y="1218364"/>
            <a:ext cx="5240262" cy="5174503"/>
            <a:chOff x="2645556" y="1218364"/>
            <a:chExt cx="5240262" cy="5174503"/>
          </a:xfrm>
        </p:grpSpPr>
        <p:cxnSp>
          <p:nvCxnSpPr>
            <p:cNvPr id="33" name="Straight Connector 32">
              <a:extLst>
                <a:ext uri="{FF2B5EF4-FFF2-40B4-BE49-F238E27FC236}">
                  <a16:creationId xmlns:a16="http://schemas.microsoft.com/office/drawing/2014/main" id="{383A909E-14BB-46FC-A6C2-7A9677EF272C}"/>
                </a:ext>
              </a:extLst>
            </p:cNvPr>
            <p:cNvCxnSpPr>
              <a:cxnSpLocks/>
            </p:cNvCxnSpPr>
            <p:nvPr/>
          </p:nvCxnSpPr>
          <p:spPr>
            <a:xfrm>
              <a:off x="2645556" y="1768913"/>
              <a:ext cx="5112000" cy="0"/>
            </a:xfrm>
            <a:prstGeom prst="line">
              <a:avLst/>
            </a:prstGeom>
            <a:ln w="9525">
              <a:solidFill>
                <a:srgbClr val="C4C4CD"/>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1D229B5-C801-4E1D-B4CE-05EE386F6A51}"/>
                </a:ext>
              </a:extLst>
            </p:cNvPr>
            <p:cNvCxnSpPr>
              <a:cxnSpLocks/>
            </p:cNvCxnSpPr>
            <p:nvPr/>
          </p:nvCxnSpPr>
          <p:spPr>
            <a:xfrm>
              <a:off x="2645556" y="3185354"/>
              <a:ext cx="5112000" cy="0"/>
            </a:xfrm>
            <a:prstGeom prst="line">
              <a:avLst/>
            </a:prstGeom>
            <a:ln w="9525">
              <a:solidFill>
                <a:srgbClr val="C4C4CD"/>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A6FA69-1464-4E4D-994F-8E2EC4CEF05D}"/>
                </a:ext>
              </a:extLst>
            </p:cNvPr>
            <p:cNvCxnSpPr>
              <a:cxnSpLocks/>
            </p:cNvCxnSpPr>
            <p:nvPr/>
          </p:nvCxnSpPr>
          <p:spPr>
            <a:xfrm>
              <a:off x="2645556" y="3801704"/>
              <a:ext cx="5112000" cy="0"/>
            </a:xfrm>
            <a:prstGeom prst="line">
              <a:avLst/>
            </a:prstGeom>
            <a:ln w="9525">
              <a:solidFill>
                <a:srgbClr val="C4C4CD"/>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6143F96-3271-4767-AD16-D29E5D834DFD}"/>
                </a:ext>
              </a:extLst>
            </p:cNvPr>
            <p:cNvCxnSpPr>
              <a:cxnSpLocks/>
            </p:cNvCxnSpPr>
            <p:nvPr/>
          </p:nvCxnSpPr>
          <p:spPr>
            <a:xfrm>
              <a:off x="2645556" y="4256471"/>
              <a:ext cx="5112000" cy="0"/>
            </a:xfrm>
            <a:prstGeom prst="line">
              <a:avLst/>
            </a:prstGeom>
            <a:ln w="9525">
              <a:solidFill>
                <a:srgbClr val="C4C4CD"/>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AD49AE0-F95C-410C-BEE2-3E56C955E3B7}"/>
                </a:ext>
              </a:extLst>
            </p:cNvPr>
            <p:cNvSpPr>
              <a:spLocks/>
            </p:cNvSpPr>
            <p:nvPr/>
          </p:nvSpPr>
          <p:spPr>
            <a:xfrm>
              <a:off x="3722500" y="1218364"/>
              <a:ext cx="4163318" cy="484748"/>
            </a:xfrm>
            <a:prstGeom prst="rect">
              <a:avLst/>
            </a:prstGeom>
          </p:spPr>
          <p:txBody>
            <a:bodyPr wrap="square" lIns="0" tIns="0" rIns="0" bIns="0" anchor="ctr" anchorCtr="0">
              <a:spAutoFit/>
            </a:bodyPr>
            <a:lstStyle/>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Lead/CRM Services </a:t>
              </a:r>
            </a:p>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Account Services</a:t>
              </a:r>
            </a:p>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Cognitive features like facial API, Natural Language processing APIs</a:t>
              </a:r>
            </a:p>
          </p:txBody>
        </p:sp>
        <p:sp>
          <p:nvSpPr>
            <p:cNvPr id="39" name="Rectangle 38">
              <a:extLst>
                <a:ext uri="{FF2B5EF4-FFF2-40B4-BE49-F238E27FC236}">
                  <a16:creationId xmlns:a16="http://schemas.microsoft.com/office/drawing/2014/main" id="{6E525AFE-14D9-433F-B441-D408B8A5A617}"/>
                </a:ext>
              </a:extLst>
            </p:cNvPr>
            <p:cNvSpPr>
              <a:spLocks/>
            </p:cNvSpPr>
            <p:nvPr/>
          </p:nvSpPr>
          <p:spPr>
            <a:xfrm>
              <a:off x="2645557" y="1291492"/>
              <a:ext cx="1009213" cy="215444"/>
            </a:xfrm>
            <a:prstGeom prst="rect">
              <a:avLst/>
            </a:prstGeom>
          </p:spPr>
          <p:txBody>
            <a:bodyPr wrap="square" lIns="0" tIns="0" rIns="0" bIns="0" anchor="ctr" anchorCtr="0">
              <a:spAutoFit/>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en-US" sz="1400" b="1" kern="0" spc="125" dirty="0">
                  <a:solidFill>
                    <a:srgbClr val="8FAADC"/>
                  </a:solidFill>
                  <a:latin typeface="EY interstate light"/>
                </a:rPr>
                <a:t>Customer</a:t>
              </a:r>
              <a:endParaRPr lang="en-IN" sz="1400" b="1" kern="0" spc="125" dirty="0">
                <a:solidFill>
                  <a:srgbClr val="8FAADC"/>
                </a:solidFill>
                <a:latin typeface="EY interstate light"/>
              </a:endParaRPr>
            </a:p>
          </p:txBody>
        </p:sp>
        <p:sp>
          <p:nvSpPr>
            <p:cNvPr id="41" name="Rectangle 40">
              <a:extLst>
                <a:ext uri="{FF2B5EF4-FFF2-40B4-BE49-F238E27FC236}">
                  <a16:creationId xmlns:a16="http://schemas.microsoft.com/office/drawing/2014/main" id="{59A0C3BD-A8F7-49A5-AC75-16BD75619A6D}"/>
                </a:ext>
              </a:extLst>
            </p:cNvPr>
            <p:cNvSpPr/>
            <p:nvPr/>
          </p:nvSpPr>
          <p:spPr>
            <a:xfrm>
              <a:off x="3721573" y="1834714"/>
              <a:ext cx="4163311" cy="1284839"/>
            </a:xfrm>
            <a:prstGeom prst="rect">
              <a:avLst/>
            </a:prstGeom>
          </p:spPr>
          <p:txBody>
            <a:bodyPr wrap="square" lIns="0" tIns="0" rIns="0" bIns="0">
              <a:spAutoFit/>
            </a:bodyPr>
            <a:lstStyle/>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Auto, Pet, Renters, Life, Group Benefits Quote and Buy flow</a:t>
              </a:r>
            </a:p>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Policy Lifecycle Services</a:t>
              </a:r>
            </a:p>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Renewal Batches</a:t>
              </a:r>
            </a:p>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Invoice &amp; Payment Services, Wallet Service</a:t>
              </a:r>
            </a:p>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GB" sz="1050" dirty="0">
                  <a:solidFill>
                    <a:srgbClr val="2E2E38">
                      <a:lumMod val="75000"/>
                    </a:srgbClr>
                  </a:solidFill>
                  <a:latin typeface="EY interstate light"/>
                </a:rPr>
                <a:t>Legacy Modernization</a:t>
              </a:r>
            </a:p>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FNOL Services</a:t>
              </a:r>
            </a:p>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STP Claim processing</a:t>
              </a:r>
            </a:p>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Automated Health Insurance Claim Processing CCM</a:t>
              </a:r>
            </a:p>
          </p:txBody>
        </p:sp>
        <p:sp>
          <p:nvSpPr>
            <p:cNvPr id="42" name="Rectangle 41">
              <a:extLst>
                <a:ext uri="{FF2B5EF4-FFF2-40B4-BE49-F238E27FC236}">
                  <a16:creationId xmlns:a16="http://schemas.microsoft.com/office/drawing/2014/main" id="{FCE01D7A-0FB2-4CC3-9CD3-B382A925886B}"/>
                </a:ext>
              </a:extLst>
            </p:cNvPr>
            <p:cNvSpPr/>
            <p:nvPr/>
          </p:nvSpPr>
          <p:spPr>
            <a:xfrm>
              <a:off x="2645557" y="1864515"/>
              <a:ext cx="1009214" cy="430887"/>
            </a:xfrm>
            <a:prstGeom prst="rect">
              <a:avLst/>
            </a:prstGeom>
          </p:spPr>
          <p:txBody>
            <a:bodyPr wrap="square" lIns="0" tIns="0" rIns="0" bIns="0">
              <a:spAutoFit/>
            </a:bodyPr>
            <a:lstStyle/>
            <a:p>
              <a:pPr>
                <a:spcBef>
                  <a:spcPts val="200"/>
                </a:spcBef>
                <a:defRPr/>
              </a:pPr>
              <a:r>
                <a:rPr lang="en-US" sz="1400" b="1" kern="0" spc="125" dirty="0">
                  <a:solidFill>
                    <a:srgbClr val="8FAADC"/>
                  </a:solidFill>
                  <a:latin typeface="EY interstate light"/>
                </a:rPr>
                <a:t>Policy and Claims</a:t>
              </a:r>
              <a:endParaRPr lang="en-IN" sz="1400" b="1" kern="0" spc="125" dirty="0">
                <a:solidFill>
                  <a:srgbClr val="8FAADC"/>
                </a:solidFill>
                <a:latin typeface="EY interstate light"/>
              </a:endParaRPr>
            </a:p>
          </p:txBody>
        </p:sp>
        <p:sp>
          <p:nvSpPr>
            <p:cNvPr id="44" name="TextBox 43">
              <a:extLst>
                <a:ext uri="{FF2B5EF4-FFF2-40B4-BE49-F238E27FC236}">
                  <a16:creationId xmlns:a16="http://schemas.microsoft.com/office/drawing/2014/main" id="{D82811B7-2292-47A5-86C2-CF8BB3B56880}"/>
                </a:ext>
              </a:extLst>
            </p:cNvPr>
            <p:cNvSpPr txBox="1"/>
            <p:nvPr/>
          </p:nvSpPr>
          <p:spPr>
            <a:xfrm>
              <a:off x="3724669" y="3251155"/>
              <a:ext cx="4161149" cy="484748"/>
            </a:xfrm>
            <a:prstGeom prst="rect">
              <a:avLst/>
            </a:prstGeom>
            <a:noFill/>
          </p:spPr>
          <p:txBody>
            <a:bodyPr wrap="square" lIns="0" tIns="0" rIns="0" bIns="0" numCol="1" rtlCol="0">
              <a:spAutoFit/>
            </a:bodyPr>
            <a:lstStyle/>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Insurance Insights Platform</a:t>
              </a:r>
            </a:p>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Data Archival</a:t>
              </a:r>
            </a:p>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Data Transformation and Export</a:t>
              </a:r>
            </a:p>
          </p:txBody>
        </p:sp>
        <p:sp>
          <p:nvSpPr>
            <p:cNvPr id="45" name="TextBox 44">
              <a:extLst>
                <a:ext uri="{FF2B5EF4-FFF2-40B4-BE49-F238E27FC236}">
                  <a16:creationId xmlns:a16="http://schemas.microsoft.com/office/drawing/2014/main" id="{57719E4E-3F54-45EB-9DE8-614311A77636}"/>
                </a:ext>
              </a:extLst>
            </p:cNvPr>
            <p:cNvSpPr txBox="1"/>
            <p:nvPr/>
          </p:nvSpPr>
          <p:spPr>
            <a:xfrm>
              <a:off x="2645557" y="3251155"/>
              <a:ext cx="1076791" cy="430887"/>
            </a:xfrm>
            <a:prstGeom prst="rect">
              <a:avLst/>
            </a:prstGeom>
            <a:noFill/>
          </p:spPr>
          <p:txBody>
            <a:bodyPr wrap="square" lIns="0" tIns="0" rIns="0" bIns="0" numCol="1" rtlCol="0">
              <a:spAutoFit/>
            </a:bodyPr>
            <a:lstStyle/>
            <a:p>
              <a:pPr marR="0" lvl="0" indent="0" fontAlgn="auto">
                <a:lnSpc>
                  <a:spcPct val="100000"/>
                </a:lnSpc>
                <a:spcBef>
                  <a:spcPts val="200"/>
                </a:spcBef>
                <a:spcAft>
                  <a:spcPts val="400"/>
                </a:spcAft>
                <a:buClr>
                  <a:srgbClr val="FFD200"/>
                </a:buClr>
                <a:buSzPct val="70000"/>
                <a:buFontTx/>
                <a:buNone/>
                <a:tabLst/>
                <a:defRPr/>
              </a:pPr>
              <a:r>
                <a:rPr lang="en-US" sz="1400" b="1" kern="0" spc="125" dirty="0">
                  <a:solidFill>
                    <a:srgbClr val="8FAADC"/>
                  </a:solidFill>
                  <a:latin typeface="EY interstate light"/>
                </a:rPr>
                <a:t>Data and Analytics</a:t>
              </a:r>
            </a:p>
          </p:txBody>
        </p:sp>
        <p:sp>
          <p:nvSpPr>
            <p:cNvPr id="47" name="Rectangle 46">
              <a:extLst>
                <a:ext uri="{FF2B5EF4-FFF2-40B4-BE49-F238E27FC236}">
                  <a16:creationId xmlns:a16="http://schemas.microsoft.com/office/drawing/2014/main" id="{DB57AB2A-3C99-42FC-A9AC-717FD9B99CC4}"/>
                </a:ext>
              </a:extLst>
            </p:cNvPr>
            <p:cNvSpPr/>
            <p:nvPr/>
          </p:nvSpPr>
          <p:spPr>
            <a:xfrm>
              <a:off x="3721574" y="4322272"/>
              <a:ext cx="4163310" cy="1131079"/>
            </a:xfrm>
            <a:prstGeom prst="rect">
              <a:avLst/>
            </a:prstGeom>
          </p:spPr>
          <p:txBody>
            <a:bodyPr wrap="square" lIns="0" tIns="0" rIns="0" bIns="0">
              <a:spAutoFit/>
            </a:bodyPr>
            <a:lstStyle/>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Batch Applications</a:t>
              </a:r>
            </a:p>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System Services</a:t>
              </a:r>
            </a:p>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Notification Services</a:t>
              </a:r>
            </a:p>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Address Standardization Driver Risk, Policy Risk, Credit Check, Auto Damage Estimates, Digital Payments, Digital Signatures</a:t>
              </a:r>
            </a:p>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Batch for LIMRA transformation for Group Benefits Enrolment</a:t>
              </a:r>
            </a:p>
            <a:p>
              <a:pPr marL="171364" marR="0" lvl="0" indent="-171364" defTabSz="913486" fontAlgn="auto">
                <a:lnSpc>
                  <a:spcPct val="100000"/>
                </a:lnSpc>
                <a:spcBef>
                  <a:spcPts val="0"/>
                </a:spcBef>
                <a:spcAft>
                  <a:spcPts val="0"/>
                </a:spcAft>
                <a:buClrTx/>
                <a:buSzPct val="70000"/>
                <a:buFont typeface="Arial" panose="020B0604020202020204" pitchFamily="34" charset="0"/>
                <a:buChar char="•"/>
                <a:tabLst/>
                <a:defRPr/>
              </a:pPr>
              <a:r>
                <a:rPr lang="en-IN" sz="1050" dirty="0">
                  <a:solidFill>
                    <a:srgbClr val="2E2E38">
                      <a:lumMod val="75000"/>
                    </a:srgbClr>
                  </a:solidFill>
                  <a:latin typeface="EY interstate light"/>
                </a:rPr>
                <a:t>Life and Annuity API catalogue in ACORD standards </a:t>
              </a:r>
            </a:p>
          </p:txBody>
        </p:sp>
        <p:sp>
          <p:nvSpPr>
            <p:cNvPr id="48" name="Rectangle 47">
              <a:extLst>
                <a:ext uri="{FF2B5EF4-FFF2-40B4-BE49-F238E27FC236}">
                  <a16:creationId xmlns:a16="http://schemas.microsoft.com/office/drawing/2014/main" id="{5FA05FA5-9218-4E58-B435-E74675E3A146}"/>
                </a:ext>
              </a:extLst>
            </p:cNvPr>
            <p:cNvSpPr/>
            <p:nvPr/>
          </p:nvSpPr>
          <p:spPr>
            <a:xfrm>
              <a:off x="2645557" y="4471279"/>
              <a:ext cx="1079111" cy="861774"/>
            </a:xfrm>
            <a:prstGeom prst="rect">
              <a:avLst/>
            </a:prstGeom>
          </p:spPr>
          <p:txBody>
            <a:bodyPr wrap="square" lIns="0" tIns="0" rIns="0" bIns="0">
              <a:spAutoFit/>
            </a:bodyPr>
            <a:lstStyle/>
            <a:p>
              <a:pPr marR="0" lvl="0" indent="0" fontAlgn="auto">
                <a:lnSpc>
                  <a:spcPct val="100000"/>
                </a:lnSpc>
                <a:spcBef>
                  <a:spcPts val="200"/>
                </a:spcBef>
                <a:spcAft>
                  <a:spcPts val="400"/>
                </a:spcAft>
                <a:buClr>
                  <a:srgbClr val="FFD200"/>
                </a:buClr>
                <a:buSzPct val="70000"/>
                <a:buFontTx/>
                <a:buNone/>
                <a:tabLst/>
                <a:defRPr/>
              </a:pPr>
              <a:r>
                <a:rPr lang="en-US" sz="1400" b="1" kern="0" spc="125" dirty="0">
                  <a:solidFill>
                    <a:srgbClr val="8FAADC"/>
                  </a:solidFill>
                  <a:latin typeface="EY interstate light"/>
                </a:rPr>
                <a:t>Systems/</a:t>
              </a:r>
              <a:br>
                <a:rPr lang="en-US" sz="1400" b="1" kern="0" spc="125" dirty="0">
                  <a:solidFill>
                    <a:srgbClr val="8FAADC"/>
                  </a:solidFill>
                  <a:latin typeface="EY interstate light"/>
                </a:rPr>
              </a:br>
              <a:r>
                <a:rPr lang="en-US" sz="1400" b="1" kern="0" spc="125" dirty="0">
                  <a:solidFill>
                    <a:srgbClr val="8FAADC"/>
                  </a:solidFill>
                  <a:latin typeface="EY interstate light"/>
                </a:rPr>
                <a:t>Enterprise Application Services</a:t>
              </a:r>
              <a:endParaRPr lang="en-IN" sz="1400" b="1" kern="0" spc="125" dirty="0">
                <a:solidFill>
                  <a:srgbClr val="8FAADC"/>
                </a:solidFill>
                <a:latin typeface="EY interstate light"/>
              </a:endParaRPr>
            </a:p>
          </p:txBody>
        </p:sp>
        <p:sp>
          <p:nvSpPr>
            <p:cNvPr id="51" name="TextBox 50">
              <a:extLst>
                <a:ext uri="{FF2B5EF4-FFF2-40B4-BE49-F238E27FC236}">
                  <a16:creationId xmlns:a16="http://schemas.microsoft.com/office/drawing/2014/main" id="{2B0E6F41-EE81-49EE-B13F-47358D794526}"/>
                </a:ext>
              </a:extLst>
            </p:cNvPr>
            <p:cNvSpPr txBox="1"/>
            <p:nvPr/>
          </p:nvSpPr>
          <p:spPr>
            <a:xfrm>
              <a:off x="3724669" y="3867512"/>
              <a:ext cx="4160216" cy="323166"/>
            </a:xfrm>
            <a:prstGeom prst="rect">
              <a:avLst/>
            </a:prstGeom>
            <a:noFill/>
          </p:spPr>
          <p:txBody>
            <a:bodyPr wrap="square" lIns="0" tIns="0" rIns="0" bIns="0" numCol="1" rtlCol="0">
              <a:spAutoFit/>
            </a:bodyPr>
            <a:lstStyle/>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Authentication and Authorization Services</a:t>
              </a:r>
            </a:p>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Captcha Service</a:t>
              </a:r>
            </a:p>
          </p:txBody>
        </p:sp>
        <p:sp>
          <p:nvSpPr>
            <p:cNvPr id="52" name="TextBox 51">
              <a:extLst>
                <a:ext uri="{FF2B5EF4-FFF2-40B4-BE49-F238E27FC236}">
                  <a16:creationId xmlns:a16="http://schemas.microsoft.com/office/drawing/2014/main" id="{6053FA2E-9ACB-4986-BDF4-35D16972714E}"/>
                </a:ext>
              </a:extLst>
            </p:cNvPr>
            <p:cNvSpPr txBox="1"/>
            <p:nvPr/>
          </p:nvSpPr>
          <p:spPr>
            <a:xfrm>
              <a:off x="2645557" y="3904726"/>
              <a:ext cx="1076493" cy="215444"/>
            </a:xfrm>
            <a:prstGeom prst="rect">
              <a:avLst/>
            </a:prstGeom>
            <a:noFill/>
          </p:spPr>
          <p:txBody>
            <a:bodyPr wrap="square" lIns="0" tIns="0" rIns="0" bIns="0" numCol="1" rtlCol="0">
              <a:spAutoFit/>
            </a:bodyPr>
            <a:lstStyle/>
            <a:p>
              <a:pPr>
                <a:spcBef>
                  <a:spcPts val="200"/>
                </a:spcBef>
                <a:spcAft>
                  <a:spcPts val="400"/>
                </a:spcAft>
                <a:buClr>
                  <a:srgbClr val="FFD200"/>
                </a:buClr>
                <a:buSzPct val="70000"/>
                <a:defRPr/>
              </a:pPr>
              <a:r>
                <a:rPr lang="en-US" sz="1400" b="1" kern="0" spc="125" dirty="0">
                  <a:solidFill>
                    <a:srgbClr val="8FAADC"/>
                  </a:solidFill>
                  <a:latin typeface="EY interstate light"/>
                </a:rPr>
                <a:t>Security</a:t>
              </a:r>
              <a:endParaRPr lang="en-IN" sz="1400" b="1" kern="0" spc="125" dirty="0">
                <a:solidFill>
                  <a:srgbClr val="8FAADC"/>
                </a:solidFill>
                <a:latin typeface="EY interstate light"/>
              </a:endParaRPr>
            </a:p>
          </p:txBody>
        </p:sp>
        <p:cxnSp>
          <p:nvCxnSpPr>
            <p:cNvPr id="53" name="Straight Connector 52">
              <a:extLst>
                <a:ext uri="{FF2B5EF4-FFF2-40B4-BE49-F238E27FC236}">
                  <a16:creationId xmlns:a16="http://schemas.microsoft.com/office/drawing/2014/main" id="{EE3D04D3-C2F0-4F4E-8D35-7D65DFFFFB21}"/>
                </a:ext>
              </a:extLst>
            </p:cNvPr>
            <p:cNvCxnSpPr>
              <a:cxnSpLocks/>
            </p:cNvCxnSpPr>
            <p:nvPr/>
          </p:nvCxnSpPr>
          <p:spPr>
            <a:xfrm>
              <a:off x="2645556" y="5519152"/>
              <a:ext cx="5112000" cy="0"/>
            </a:xfrm>
            <a:prstGeom prst="line">
              <a:avLst/>
            </a:prstGeom>
            <a:ln w="9525">
              <a:solidFill>
                <a:srgbClr val="C4C4CD"/>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AC99F49-1D90-4A37-8DE6-5FD4653E9AB9}"/>
                </a:ext>
              </a:extLst>
            </p:cNvPr>
            <p:cNvSpPr txBox="1"/>
            <p:nvPr/>
          </p:nvSpPr>
          <p:spPr>
            <a:xfrm>
              <a:off x="3721575" y="5584954"/>
              <a:ext cx="4164243" cy="807913"/>
            </a:xfrm>
            <a:prstGeom prst="rect">
              <a:avLst/>
            </a:prstGeom>
            <a:noFill/>
          </p:spPr>
          <p:txBody>
            <a:bodyPr wrap="square" lIns="0" tIns="0" rIns="0" bIns="0" numCol="1" rtlCol="0">
              <a:spAutoFit/>
            </a:bodyPr>
            <a:lstStyle/>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Activity Workflow</a:t>
              </a:r>
            </a:p>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Ticket Services ,Agent Onboarding ,Supervisor Onboarding, Agent Termination, Supervisor Termination</a:t>
              </a:r>
            </a:p>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Document generation like Proposal, Brochure Master Card generation</a:t>
              </a:r>
            </a:p>
            <a:p>
              <a:pPr marL="171364" indent="-171364" defTabSz="913486">
                <a:buSzPct val="70000"/>
                <a:buFont typeface="Arial" panose="020B0604020202020204" pitchFamily="34" charset="0"/>
                <a:buChar char="•"/>
                <a:defRPr/>
              </a:pPr>
              <a:r>
                <a:rPr lang="en-IN" sz="1050" dirty="0">
                  <a:solidFill>
                    <a:srgbClr val="2E2E38">
                      <a:lumMod val="75000"/>
                    </a:srgbClr>
                  </a:solidFill>
                  <a:latin typeface="EY interstate light"/>
                </a:rPr>
                <a:t>Adobe e-sign Functionalities</a:t>
              </a:r>
            </a:p>
          </p:txBody>
        </p:sp>
        <p:sp>
          <p:nvSpPr>
            <p:cNvPr id="56" name="TextBox 55">
              <a:extLst>
                <a:ext uri="{FF2B5EF4-FFF2-40B4-BE49-F238E27FC236}">
                  <a16:creationId xmlns:a16="http://schemas.microsoft.com/office/drawing/2014/main" id="{272C1B60-F53C-420A-9500-8A22434E8052}"/>
                </a:ext>
              </a:extLst>
            </p:cNvPr>
            <p:cNvSpPr txBox="1"/>
            <p:nvPr/>
          </p:nvSpPr>
          <p:spPr>
            <a:xfrm>
              <a:off x="2645557" y="5780742"/>
              <a:ext cx="1009213" cy="430887"/>
            </a:xfrm>
            <a:prstGeom prst="rect">
              <a:avLst/>
            </a:prstGeom>
            <a:noFill/>
          </p:spPr>
          <p:txBody>
            <a:bodyPr wrap="square" lIns="0" tIns="0" rIns="0" bIns="0" numCol="1" rtlCol="0">
              <a:spAutoFit/>
            </a:bodyPr>
            <a:lstStyle/>
            <a:p>
              <a:pPr>
                <a:spcBef>
                  <a:spcPts val="200"/>
                </a:spcBef>
                <a:spcAft>
                  <a:spcPts val="400"/>
                </a:spcAft>
                <a:buClr>
                  <a:srgbClr val="FFD200"/>
                </a:buClr>
                <a:buSzPct val="70000"/>
                <a:defRPr/>
              </a:pPr>
              <a:r>
                <a:rPr lang="en-US" sz="1400" b="1" kern="0" spc="125" dirty="0">
                  <a:solidFill>
                    <a:srgbClr val="8FAADC"/>
                  </a:solidFill>
                  <a:latin typeface="EY interstate light"/>
                </a:rPr>
                <a:t>Agent and Ticketing</a:t>
              </a:r>
            </a:p>
          </p:txBody>
        </p:sp>
      </p:grpSp>
      <p:graphicFrame>
        <p:nvGraphicFramePr>
          <p:cNvPr id="58" name="Table 10">
            <a:extLst>
              <a:ext uri="{FF2B5EF4-FFF2-40B4-BE49-F238E27FC236}">
                <a16:creationId xmlns:a16="http://schemas.microsoft.com/office/drawing/2014/main" id="{8078D52C-7A2C-4BB2-B101-96ABD83FEE5A}"/>
              </a:ext>
            </a:extLst>
          </p:cNvPr>
          <p:cNvGraphicFramePr>
            <a:graphicFrameLocks noGrp="1"/>
          </p:cNvGraphicFramePr>
          <p:nvPr>
            <p:extLst>
              <p:ext uri="{D42A27DB-BD31-4B8C-83A1-F6EECF244321}">
                <p14:modId xmlns:p14="http://schemas.microsoft.com/office/powerpoint/2010/main" val="1920292487"/>
              </p:ext>
            </p:extLst>
          </p:nvPr>
        </p:nvGraphicFramePr>
        <p:xfrm>
          <a:off x="8378378" y="4029359"/>
          <a:ext cx="2869659" cy="2363602"/>
        </p:xfrm>
        <a:graphic>
          <a:graphicData uri="http://schemas.openxmlformats.org/drawingml/2006/table">
            <a:tbl>
              <a:tblPr firstRow="1" bandRow="1"/>
              <a:tblGrid>
                <a:gridCol w="956553">
                  <a:extLst>
                    <a:ext uri="{9D8B030D-6E8A-4147-A177-3AD203B41FA5}">
                      <a16:colId xmlns:a16="http://schemas.microsoft.com/office/drawing/2014/main" val="4001405625"/>
                    </a:ext>
                  </a:extLst>
                </a:gridCol>
                <a:gridCol w="956553">
                  <a:extLst>
                    <a:ext uri="{9D8B030D-6E8A-4147-A177-3AD203B41FA5}">
                      <a16:colId xmlns:a16="http://schemas.microsoft.com/office/drawing/2014/main" val="103937869"/>
                    </a:ext>
                  </a:extLst>
                </a:gridCol>
                <a:gridCol w="956553">
                  <a:extLst>
                    <a:ext uri="{9D8B030D-6E8A-4147-A177-3AD203B41FA5}">
                      <a16:colId xmlns:a16="http://schemas.microsoft.com/office/drawing/2014/main" val="625536119"/>
                    </a:ext>
                  </a:extLst>
                </a:gridCol>
              </a:tblGrid>
              <a:tr h="376604">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kern="1200">
                          <a:solidFill>
                            <a:srgbClr val="2E2E38">
                              <a:lumMod val="75000"/>
                            </a:srgbClr>
                          </a:solidFill>
                          <a:latin typeface="EY interstate light"/>
                          <a:ea typeface="+mn-ea"/>
                          <a:cs typeface="+mn-cs"/>
                        </a:rPr>
                        <a:t>twilio</a:t>
                      </a:r>
                      <a:endParaRPr lang="en-IN" sz="1050" b="0" kern="1200" dirty="0">
                        <a:solidFill>
                          <a:srgbClr val="2E2E38">
                            <a:lumMod val="75000"/>
                          </a:srgbClr>
                        </a:solidFill>
                        <a:latin typeface="EY interstate light"/>
                        <a:ea typeface="+mn-ea"/>
                        <a:cs typeface="+mn-cs"/>
                      </a:endParaRPr>
                    </a:p>
                  </a:txBody>
                  <a:tcPr marL="35981" marR="35981" marT="35981" marB="35981" anchor="ctr">
                    <a:lnL w="3175" cap="flat" cmpd="sng" algn="ctr">
                      <a:no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kern="1200">
                          <a:solidFill>
                            <a:srgbClr val="2E2E38">
                              <a:lumMod val="75000"/>
                            </a:srgbClr>
                          </a:solidFill>
                          <a:latin typeface="EY interstate light"/>
                          <a:ea typeface="+mn-ea"/>
                          <a:cs typeface="+mn-cs"/>
                        </a:rPr>
                        <a:t>experian</a:t>
                      </a:r>
                      <a:endParaRPr lang="en-IN" sz="1050" b="0" kern="1200" dirty="0">
                        <a:solidFill>
                          <a:srgbClr val="2E2E38">
                            <a:lumMod val="75000"/>
                          </a:srgbClr>
                        </a:solidFill>
                        <a:latin typeface="EY interstate light"/>
                        <a:ea typeface="+mn-ea"/>
                        <a:cs typeface="+mn-cs"/>
                      </a:endParaRPr>
                    </a:p>
                  </a:txBody>
                  <a:tcPr marL="35981" marR="35981" marT="35981" marB="35981"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kern="1200" dirty="0">
                          <a:solidFill>
                            <a:srgbClr val="2E2E38">
                              <a:lumMod val="75000"/>
                            </a:srgbClr>
                          </a:solidFill>
                          <a:latin typeface="EY interstate light"/>
                          <a:ea typeface="+mn-ea"/>
                          <a:cs typeface="+mn-cs"/>
                        </a:rPr>
                        <a:t>Chase Paymentech</a:t>
                      </a:r>
                    </a:p>
                  </a:txBody>
                  <a:tcPr marL="35981" marR="35981" marT="35981" marB="35981" anchor="ctr">
                    <a:lnL w="3175" cap="flat" cmpd="sng" algn="ctr">
                      <a:solidFill>
                        <a:schemeClr val="tx1"/>
                      </a:solidFill>
                      <a:prstDash val="sysDot"/>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0563694"/>
                  </a:ext>
                </a:extLst>
              </a:tr>
              <a:tr h="3286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Lapetus</a:t>
                      </a:r>
                      <a:endParaRPr lang="en-IN" sz="1050" kern="1200" dirty="0">
                        <a:solidFill>
                          <a:srgbClr val="2E2E38">
                            <a:lumMod val="75000"/>
                          </a:srgbClr>
                        </a:solidFill>
                        <a:latin typeface="EY interstate light"/>
                        <a:ea typeface="+mn-ea"/>
                        <a:cs typeface="+mn-cs"/>
                      </a:endParaRPr>
                    </a:p>
                  </a:txBody>
                  <a:tcPr marL="35981" marR="35981" marT="35981" marB="35981" anchor="ctr">
                    <a:lnL w="3175" cap="flat" cmpd="sng" algn="ctr">
                      <a:no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Damoov</a:t>
                      </a:r>
                      <a:endParaRPr lang="en-IN" sz="1050" kern="1200" dirty="0">
                        <a:solidFill>
                          <a:srgbClr val="2E2E38">
                            <a:lumMod val="75000"/>
                          </a:srgbClr>
                        </a:solidFill>
                        <a:latin typeface="EY interstate light"/>
                        <a:ea typeface="+mn-ea"/>
                        <a:cs typeface="+mn-cs"/>
                      </a:endParaRPr>
                    </a:p>
                  </a:txBody>
                  <a:tcPr marL="35981" marR="35981" marT="35981" marB="35981"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dirty="0">
                          <a:solidFill>
                            <a:srgbClr val="2E2E38">
                              <a:lumMod val="75000"/>
                            </a:srgbClr>
                          </a:solidFill>
                          <a:latin typeface="EY interstate light"/>
                          <a:ea typeface="+mn-ea"/>
                          <a:cs typeface="+mn-cs"/>
                        </a:rPr>
                        <a:t>PAI Health</a:t>
                      </a:r>
                    </a:p>
                  </a:txBody>
                  <a:tcPr marL="35981" marR="35981" marT="35981" marB="35981" anchor="ctr">
                    <a:lnL w="3175" cap="flat" cmpd="sng" algn="ctr">
                      <a:solidFill>
                        <a:schemeClr val="tx1"/>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9713937"/>
                  </a:ext>
                </a:extLst>
              </a:tr>
              <a:tr h="3286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Imburse</a:t>
                      </a:r>
                    </a:p>
                  </a:txBody>
                  <a:tcPr marL="35981" marR="35981" marT="35981" marB="35981" anchor="ctr">
                    <a:lnL w="3175" cap="flat" cmpd="sng" algn="ctr">
                      <a:no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EasyOFAC</a:t>
                      </a:r>
                      <a:endParaRPr lang="en-IN" sz="1050" kern="1200" dirty="0">
                        <a:solidFill>
                          <a:srgbClr val="2E2E38">
                            <a:lumMod val="75000"/>
                          </a:srgbClr>
                        </a:solidFill>
                        <a:latin typeface="EY interstate light"/>
                        <a:ea typeface="+mn-ea"/>
                        <a:cs typeface="+mn-cs"/>
                      </a:endParaRPr>
                    </a:p>
                  </a:txBody>
                  <a:tcPr marL="35981" marR="35981" marT="35981" marB="35981"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Claim GENIUS</a:t>
                      </a:r>
                    </a:p>
                  </a:txBody>
                  <a:tcPr marL="35981" marR="35981" marT="35981" marB="35981" anchor="ctr">
                    <a:lnL w="3175" cap="flat" cmpd="sng" algn="ctr">
                      <a:solidFill>
                        <a:schemeClr val="tx1"/>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7815445"/>
                  </a:ext>
                </a:extLst>
              </a:tr>
              <a:tr h="3286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Cape Analytics</a:t>
                      </a:r>
                    </a:p>
                  </a:txBody>
                  <a:tcPr marL="35981" marR="35981" marT="35981" marB="35981" anchor="ctr">
                    <a:lnL w="3175" cap="flat" cmpd="sng" algn="ctr">
                      <a:no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ACORD</a:t>
                      </a:r>
                    </a:p>
                  </a:txBody>
                  <a:tcPr marL="35981" marR="35981" marT="35981" marB="35981"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GTSoftware</a:t>
                      </a:r>
                      <a:endParaRPr lang="en-IN" sz="1050" kern="1200" dirty="0">
                        <a:solidFill>
                          <a:srgbClr val="2E2E38">
                            <a:lumMod val="75000"/>
                          </a:srgbClr>
                        </a:solidFill>
                        <a:latin typeface="EY interstate light"/>
                        <a:ea typeface="+mn-ea"/>
                        <a:cs typeface="+mn-cs"/>
                      </a:endParaRPr>
                    </a:p>
                  </a:txBody>
                  <a:tcPr marL="35981" marR="35981" marT="35981" marB="35981" anchor="ctr">
                    <a:lnL w="3175" cap="flat" cmpd="sng" algn="ctr">
                      <a:solidFill>
                        <a:schemeClr val="tx1"/>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3769118"/>
                  </a:ext>
                </a:extLst>
              </a:tr>
              <a:tr h="3286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Microblink</a:t>
                      </a:r>
                    </a:p>
                  </a:txBody>
                  <a:tcPr marL="35981" marR="35981" marT="35981" marB="35981" anchor="ctr">
                    <a:lnL w="3175" cap="flat" cmpd="sng" algn="ctr">
                      <a:no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TransUnion</a:t>
                      </a:r>
                    </a:p>
                  </a:txBody>
                  <a:tcPr marL="35981" marR="35981" marT="35981" marB="35981"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Smartystreets</a:t>
                      </a:r>
                      <a:endParaRPr lang="en-IN" sz="1050" kern="1200" dirty="0">
                        <a:solidFill>
                          <a:srgbClr val="2E2E38">
                            <a:lumMod val="75000"/>
                          </a:srgbClr>
                        </a:solidFill>
                        <a:latin typeface="EY interstate light"/>
                        <a:ea typeface="+mn-ea"/>
                        <a:cs typeface="+mn-cs"/>
                      </a:endParaRPr>
                    </a:p>
                  </a:txBody>
                  <a:tcPr marL="35981" marR="35981" marT="35981" marB="35981" anchor="ctr">
                    <a:lnL w="3175" cap="flat" cmpd="sng" algn="ctr">
                      <a:solidFill>
                        <a:schemeClr val="tx1"/>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4615060"/>
                  </a:ext>
                </a:extLst>
              </a:tr>
              <a:tr h="328600">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MS Dynamics</a:t>
                      </a:r>
                    </a:p>
                  </a:txBody>
                  <a:tcPr marL="35981" marR="35981" marT="35981" marB="35981" anchor="ctr">
                    <a:lnL w="3175" cap="flat" cmpd="sng" algn="ctr">
                      <a:no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a:solidFill>
                            <a:srgbClr val="2E2E38">
                              <a:lumMod val="75000"/>
                            </a:srgbClr>
                          </a:solidFill>
                          <a:latin typeface="EY interstate light"/>
                          <a:ea typeface="+mn-ea"/>
                          <a:cs typeface="+mn-cs"/>
                        </a:rPr>
                        <a:t>Friss</a:t>
                      </a:r>
                    </a:p>
                  </a:txBody>
                  <a:tcPr marL="35981" marR="35981" marT="35981" marB="35981"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ctr"/>
                      <a:r>
                        <a:rPr lang="en-IN" sz="1050" kern="1200">
                          <a:solidFill>
                            <a:srgbClr val="2E2E38">
                              <a:lumMod val="75000"/>
                            </a:srgbClr>
                          </a:solidFill>
                          <a:latin typeface="EY interstate light"/>
                          <a:ea typeface="+mn-ea"/>
                          <a:cs typeface="+mn-cs"/>
                        </a:rPr>
                        <a:t>Docu-sign</a:t>
                      </a:r>
                      <a:endParaRPr lang="en-IN" sz="1050" kern="1200" dirty="0">
                        <a:solidFill>
                          <a:srgbClr val="2E2E38">
                            <a:lumMod val="75000"/>
                          </a:srgbClr>
                        </a:solidFill>
                        <a:latin typeface="EY interstate light"/>
                        <a:ea typeface="+mn-ea"/>
                        <a:cs typeface="+mn-cs"/>
                      </a:endParaRPr>
                    </a:p>
                  </a:txBody>
                  <a:tcPr marL="35981" marR="35981" marT="35981" marB="35981" anchor="ctr">
                    <a:lnL w="3175" cap="flat" cmpd="sng" algn="ctr">
                      <a:solidFill>
                        <a:schemeClr val="tx1"/>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2031292"/>
                  </a:ext>
                </a:extLst>
              </a:tr>
              <a:tr h="3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kern="1200" dirty="0">
                          <a:solidFill>
                            <a:srgbClr val="2E2E38">
                              <a:lumMod val="75000"/>
                            </a:srgbClr>
                          </a:solidFill>
                          <a:latin typeface="EY interstate light"/>
                          <a:ea typeface="+mn-ea"/>
                          <a:cs typeface="+mn-cs"/>
                        </a:rPr>
                        <a:t>Verisk</a:t>
                      </a:r>
                    </a:p>
                  </a:txBody>
                  <a:tcPr marL="35981" marR="35981" marT="35981" marB="35981" anchor="ctr">
                    <a:lnL w="3175" cap="flat" cmpd="sng" algn="ctr">
                      <a:no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050" kern="1200" dirty="0">
                        <a:solidFill>
                          <a:srgbClr val="2E2E38">
                            <a:lumMod val="75000"/>
                          </a:srgbClr>
                        </a:solidFill>
                        <a:latin typeface="EY interstate light"/>
                        <a:ea typeface="+mn-ea"/>
                        <a:cs typeface="+mn-cs"/>
                      </a:endParaRPr>
                    </a:p>
                  </a:txBody>
                  <a:tcPr marL="35981" marR="35981" marT="35981" marB="35981"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1050" kern="1200" dirty="0">
                        <a:solidFill>
                          <a:srgbClr val="2E2E38">
                            <a:lumMod val="75000"/>
                          </a:srgbClr>
                        </a:solidFill>
                        <a:latin typeface="EY interstate light"/>
                        <a:ea typeface="+mn-ea"/>
                        <a:cs typeface="+mn-cs"/>
                      </a:endParaRPr>
                    </a:p>
                  </a:txBody>
                  <a:tcPr marL="35981" marR="35981" marT="35981" marB="35981" anchor="ctr">
                    <a:lnL w="3175" cap="flat" cmpd="sng" algn="ctr">
                      <a:solidFill>
                        <a:schemeClr val="tx1"/>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2716397"/>
                  </a:ext>
                </a:extLst>
              </a:tr>
            </a:tbl>
          </a:graphicData>
        </a:graphic>
      </p:graphicFrame>
    </p:spTree>
    <p:extLst>
      <p:ext uri="{BB962C8B-B14F-4D97-AF65-F5344CB8AC3E}">
        <p14:creationId xmlns:p14="http://schemas.microsoft.com/office/powerpoint/2010/main" val="1800171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50AC72-3AF5-49D3-85BB-9D9DBAF240F4}"/>
              </a:ext>
            </a:extLst>
          </p:cNvPr>
          <p:cNvSpPr>
            <a:spLocks noGrp="1"/>
          </p:cNvSpPr>
          <p:nvPr>
            <p:ph type="body" sz="quarter" idx="13"/>
          </p:nvPr>
        </p:nvSpPr>
        <p:spPr>
          <a:xfrm>
            <a:off x="601003" y="3314700"/>
            <a:ext cx="6657635" cy="455613"/>
          </a:xfrm>
        </p:spPr>
        <p:txBody>
          <a:bodyPr/>
          <a:lstStyle/>
          <a:p>
            <a:r>
              <a:rPr lang="en-US" dirty="0"/>
              <a:t>2 - Look at </a:t>
            </a:r>
            <a:r>
              <a:rPr lang="en-US" dirty="0" err="1"/>
              <a:t>Insurtechs</a:t>
            </a:r>
            <a:endParaRPr lang="en-US" dirty="0"/>
          </a:p>
        </p:txBody>
      </p:sp>
    </p:spTree>
    <p:extLst>
      <p:ext uri="{BB962C8B-B14F-4D97-AF65-F5344CB8AC3E}">
        <p14:creationId xmlns:p14="http://schemas.microsoft.com/office/powerpoint/2010/main" val="3952301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We have vetted over 1400 </a:t>
            </a:r>
            <a:r>
              <a:rPr kumimoji="0" lang="en-US" sz="2500" b="0" i="0" u="none" strike="noStrike" kern="1200" cap="none" spc="0" normalizeH="0" baseline="0" noProof="0" dirty="0" err="1">
                <a:ln>
                  <a:noFill/>
                </a:ln>
                <a:solidFill>
                  <a:srgbClr val="000000"/>
                </a:solidFill>
                <a:effectLst/>
                <a:uLnTx/>
                <a:uFillTx/>
                <a:latin typeface="EYInterstate" charset="0"/>
                <a:ea typeface="EYInterstate" charset="0"/>
                <a:cs typeface="EYInterstate" charset="0"/>
              </a:rPr>
              <a:t>InsurTechs</a:t>
            </a: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and the list continues to grow</a:t>
            </a:r>
          </a:p>
        </p:txBody>
      </p:sp>
      <p:sp>
        <p:nvSpPr>
          <p:cNvPr id="49" name="Rectangle 48">
            <a:extLst>
              <a:ext uri="{FF2B5EF4-FFF2-40B4-BE49-F238E27FC236}">
                <a16:creationId xmlns:a16="http://schemas.microsoft.com/office/drawing/2014/main" id="{29AFBD43-AD85-4115-8D1E-36BBD7986281}"/>
              </a:ext>
            </a:extLst>
          </p:cNvPr>
          <p:cNvSpPr/>
          <p:nvPr/>
        </p:nvSpPr>
        <p:spPr>
          <a:xfrm>
            <a:off x="637343" y="1468027"/>
            <a:ext cx="5176740" cy="1108204"/>
          </a:xfrm>
          <a:prstGeom prst="rect">
            <a:avLst/>
          </a:prstGeom>
        </p:spPr>
        <p:txBody>
          <a:bodyPr wrap="square" lIns="0" tIns="45696" rIns="91392" bIns="45696" anchor="t">
            <a:spAutoFit/>
          </a:bodyPr>
          <a:lstStyle/>
          <a:p>
            <a:pPr marL="7616" defTabSz="554215" hangingPunct="0">
              <a:lnSpc>
                <a:spcPts val="1999"/>
              </a:lnSpc>
              <a:spcBef>
                <a:spcPts val="1199"/>
              </a:spcBef>
            </a:pPr>
            <a:r>
              <a:rPr lang="en-US" sz="1600" dirty="0">
                <a:solidFill>
                  <a:srgbClr val="2E2E38">
                    <a:lumMod val="75000"/>
                  </a:srgbClr>
                </a:solidFill>
                <a:latin typeface="EY interstate light"/>
                <a:sym typeface="IBM Plex Sans Light"/>
              </a:rPr>
              <a:t>Our InsurTech database and capability assessment matches the pace of the evolving market, and supports our clients in evaluating the value propositions of potential vendors or growth targets</a:t>
            </a:r>
          </a:p>
        </p:txBody>
      </p:sp>
      <p:pic>
        <p:nvPicPr>
          <p:cNvPr id="89" name="Picture 88">
            <a:extLst>
              <a:ext uri="{FF2B5EF4-FFF2-40B4-BE49-F238E27FC236}">
                <a16:creationId xmlns:a16="http://schemas.microsoft.com/office/drawing/2014/main" id="{BE80C0B1-CCEC-4149-BC08-0A737FC2C3C4}"/>
              </a:ext>
            </a:extLst>
          </p:cNvPr>
          <p:cNvPicPr>
            <a:picLocks noChangeAspect="1"/>
          </p:cNvPicPr>
          <p:nvPr/>
        </p:nvPicPr>
        <p:blipFill>
          <a:blip r:embed="rId2">
            <a:alphaModFix amt="70000"/>
          </a:blip>
          <a:stretch>
            <a:fillRect/>
          </a:stretch>
        </p:blipFill>
        <p:spPr>
          <a:xfrm>
            <a:off x="637343" y="2669900"/>
            <a:ext cx="5176740" cy="2955875"/>
          </a:xfrm>
          <a:prstGeom prst="rect">
            <a:avLst/>
          </a:prstGeom>
        </p:spPr>
      </p:pic>
      <p:grpSp>
        <p:nvGrpSpPr>
          <p:cNvPr id="4" name="Group 3">
            <a:extLst>
              <a:ext uri="{FF2B5EF4-FFF2-40B4-BE49-F238E27FC236}">
                <a16:creationId xmlns:a16="http://schemas.microsoft.com/office/drawing/2014/main" id="{B33FBC4A-F49F-4274-9DC7-2A1C5998B5B4}"/>
              </a:ext>
            </a:extLst>
          </p:cNvPr>
          <p:cNvGrpSpPr/>
          <p:nvPr/>
        </p:nvGrpSpPr>
        <p:grpSpPr>
          <a:xfrm>
            <a:off x="6248720" y="1468027"/>
            <a:ext cx="5229219" cy="1059521"/>
            <a:chOff x="6212141" y="1472969"/>
            <a:chExt cx="5229219" cy="1059521"/>
          </a:xfrm>
        </p:grpSpPr>
        <p:sp>
          <p:nvSpPr>
            <p:cNvPr id="88" name="Rectangle 87">
              <a:extLst>
                <a:ext uri="{FF2B5EF4-FFF2-40B4-BE49-F238E27FC236}">
                  <a16:creationId xmlns:a16="http://schemas.microsoft.com/office/drawing/2014/main" id="{0FC9D9B0-CA32-4F66-B023-AC26522B5EB0}"/>
                </a:ext>
              </a:extLst>
            </p:cNvPr>
            <p:cNvSpPr/>
            <p:nvPr/>
          </p:nvSpPr>
          <p:spPr>
            <a:xfrm>
              <a:off x="7351544" y="1472969"/>
              <a:ext cx="4089816" cy="1059521"/>
            </a:xfrm>
            <a:prstGeom prst="rect">
              <a:avLst/>
            </a:prstGeom>
          </p:spPr>
          <p:txBody>
            <a:bodyPr wrap="square" lIns="0">
              <a:spAutoFit/>
            </a:bodyPr>
            <a:lstStyle/>
            <a:p>
              <a:pPr>
                <a:lnSpc>
                  <a:spcPts val="1799"/>
                </a:lnSpc>
                <a:spcBef>
                  <a:spcPts val="200"/>
                </a:spcBef>
                <a:spcAft>
                  <a:spcPts val="400"/>
                </a:spcAft>
                <a:buClr>
                  <a:srgbClr val="FFD200"/>
                </a:buClr>
                <a:buSzPct val="70000"/>
                <a:defRPr/>
              </a:pPr>
              <a:r>
                <a:rPr lang="en-US" sz="1400" b="1" kern="0" spc="125" dirty="0">
                  <a:latin typeface="EY interstate light"/>
                  <a:sym typeface="IBM Plex Sans Light"/>
                </a:rPr>
                <a:t>Proprietary framework to assess </a:t>
              </a:r>
              <a:r>
                <a:rPr lang="en-US" sz="1400" b="1" kern="0" spc="125" dirty="0" err="1">
                  <a:latin typeface="EY interstate light"/>
                  <a:sym typeface="IBM Plex Sans Light"/>
                </a:rPr>
                <a:t>InsurTechs</a:t>
              </a:r>
              <a:r>
                <a:rPr lang="en-US" sz="1400" b="1" kern="0" spc="125" dirty="0">
                  <a:latin typeface="EY interstate light"/>
                  <a:sym typeface="IBM Plex Sans Light"/>
                </a:rPr>
                <a:t> offerings</a:t>
              </a:r>
            </a:p>
            <a:p>
              <a:pPr marL="7697" defTabSz="554215" hangingPunct="0">
                <a:lnSpc>
                  <a:spcPts val="1479"/>
                </a:lnSpc>
                <a:spcBef>
                  <a:spcPts val="600"/>
                </a:spcBef>
              </a:pPr>
              <a:r>
                <a:rPr lang="en-US" sz="1200" dirty="0">
                  <a:solidFill>
                    <a:srgbClr val="2E2E38">
                      <a:lumMod val="75000"/>
                    </a:srgbClr>
                  </a:solidFill>
                  <a:latin typeface="EY interstate light"/>
                  <a:sym typeface="IBM Plex Sans Light"/>
                </a:rPr>
                <a:t>EY’s capability assessment process facilitates an understanding of market fit, operating models, and technology diligence</a:t>
              </a:r>
              <a:endParaRPr lang="en-IN" sz="1200" dirty="0">
                <a:solidFill>
                  <a:srgbClr val="2E2E38">
                    <a:lumMod val="75000"/>
                  </a:srgbClr>
                </a:solidFill>
                <a:latin typeface="EY interstate light"/>
                <a:sym typeface="IBM Plex Sans Light"/>
              </a:endParaRPr>
            </a:p>
          </p:txBody>
        </p:sp>
        <p:pic>
          <p:nvPicPr>
            <p:cNvPr id="90" name="Picture 89">
              <a:extLst>
                <a:ext uri="{FF2B5EF4-FFF2-40B4-BE49-F238E27FC236}">
                  <a16:creationId xmlns:a16="http://schemas.microsoft.com/office/drawing/2014/main" id="{CC12FA8E-552E-4CA8-A72C-A9C479B941CF}"/>
                </a:ext>
              </a:extLst>
            </p:cNvPr>
            <p:cNvPicPr>
              <a:picLocks noChangeAspect="1"/>
            </p:cNvPicPr>
            <p:nvPr/>
          </p:nvPicPr>
          <p:blipFill>
            <a:blip r:embed="rId3">
              <a:duotone>
                <a:prstClr val="black"/>
                <a:schemeClr val="accent1">
                  <a:tint val="45000"/>
                  <a:satMod val="400000"/>
                </a:schemeClr>
              </a:duotone>
            </a:blip>
            <a:stretch>
              <a:fillRect/>
            </a:stretch>
          </p:blipFill>
          <p:spPr>
            <a:xfrm>
              <a:off x="6212141" y="1646201"/>
              <a:ext cx="951059" cy="850466"/>
            </a:xfrm>
            <a:prstGeom prst="rect">
              <a:avLst/>
            </a:prstGeom>
          </p:spPr>
        </p:pic>
      </p:grpSp>
      <p:grpSp>
        <p:nvGrpSpPr>
          <p:cNvPr id="2" name="Group 1">
            <a:extLst>
              <a:ext uri="{FF2B5EF4-FFF2-40B4-BE49-F238E27FC236}">
                <a16:creationId xmlns:a16="http://schemas.microsoft.com/office/drawing/2014/main" id="{2931729B-4B56-4186-B296-5612D39D4E1A}"/>
              </a:ext>
            </a:extLst>
          </p:cNvPr>
          <p:cNvGrpSpPr/>
          <p:nvPr/>
        </p:nvGrpSpPr>
        <p:grpSpPr>
          <a:xfrm>
            <a:off x="6248720" y="3241041"/>
            <a:ext cx="5210100" cy="1132916"/>
            <a:chOff x="6248720" y="3047017"/>
            <a:chExt cx="5210100" cy="1132916"/>
          </a:xfrm>
        </p:grpSpPr>
        <p:sp>
          <p:nvSpPr>
            <p:cNvPr id="61" name="Rectangle 60">
              <a:extLst>
                <a:ext uri="{FF2B5EF4-FFF2-40B4-BE49-F238E27FC236}">
                  <a16:creationId xmlns:a16="http://schemas.microsoft.com/office/drawing/2014/main" id="{C7B6C04E-0D4F-45C2-82F1-E1E5763EF751}"/>
                </a:ext>
              </a:extLst>
            </p:cNvPr>
            <p:cNvSpPr/>
            <p:nvPr/>
          </p:nvSpPr>
          <p:spPr>
            <a:xfrm>
              <a:off x="7369004" y="3120461"/>
              <a:ext cx="4089816" cy="1059472"/>
            </a:xfrm>
            <a:prstGeom prst="rect">
              <a:avLst/>
            </a:prstGeom>
          </p:spPr>
          <p:txBody>
            <a:bodyPr wrap="square" lIns="0" tIns="45696" rIns="91392" bIns="45696" anchor="t">
              <a:spAutoFit/>
            </a:bodyPr>
            <a:lstStyle/>
            <a:p>
              <a:pPr>
                <a:lnSpc>
                  <a:spcPts val="1799"/>
                </a:lnSpc>
                <a:spcBef>
                  <a:spcPts val="200"/>
                </a:spcBef>
                <a:spcAft>
                  <a:spcPts val="400"/>
                </a:spcAft>
                <a:buClr>
                  <a:srgbClr val="FFD200"/>
                </a:buClr>
                <a:buSzPct val="70000"/>
                <a:defRPr/>
              </a:pPr>
              <a:r>
                <a:rPr lang="en-US" sz="1400" b="1" kern="0" spc="125" dirty="0">
                  <a:latin typeface="EY interstate light"/>
                  <a:sym typeface="IBM Plex Sans Light"/>
                </a:rPr>
                <a:t>Existing database with </a:t>
              </a:r>
              <a:r>
                <a:rPr lang="en-US" sz="1400" b="1" kern="0" spc="125" dirty="0" err="1">
                  <a:latin typeface="EY interstate light"/>
                  <a:sym typeface="IBM Plex Sans Light"/>
                </a:rPr>
                <a:t>InsurTechs</a:t>
              </a:r>
              <a:r>
                <a:rPr lang="en-US" sz="1400" b="1" kern="0" spc="125" dirty="0">
                  <a:latin typeface="EY interstate light"/>
                  <a:sym typeface="IBM Plex Sans Light"/>
                </a:rPr>
                <a:t> capabilities </a:t>
              </a:r>
            </a:p>
            <a:p>
              <a:pPr marL="7697" defTabSz="554215" hangingPunct="0">
                <a:lnSpc>
                  <a:spcPts val="1479"/>
                </a:lnSpc>
                <a:spcBef>
                  <a:spcPts val="600"/>
                </a:spcBef>
              </a:pPr>
              <a:r>
                <a:rPr lang="en-US" sz="1200" dirty="0">
                  <a:solidFill>
                    <a:srgbClr val="2E2E38">
                      <a:lumMod val="75000"/>
                    </a:srgbClr>
                  </a:solidFill>
                  <a:latin typeface="EY interstate light"/>
                  <a:sym typeface="IBM Plex Sans Light"/>
                </a:rPr>
                <a:t>The EY team has curated a digital ecosystem of over 1,400 technology partners across the insurance landscape</a:t>
              </a:r>
            </a:p>
          </p:txBody>
        </p:sp>
        <p:pic>
          <p:nvPicPr>
            <p:cNvPr id="91" name="Picture 90">
              <a:extLst>
                <a:ext uri="{FF2B5EF4-FFF2-40B4-BE49-F238E27FC236}">
                  <a16:creationId xmlns:a16="http://schemas.microsoft.com/office/drawing/2014/main" id="{31536A0A-8CC2-4F6A-913F-A9AFC2B5211A}"/>
                </a:ext>
              </a:extLst>
            </p:cNvPr>
            <p:cNvPicPr>
              <a:picLocks noChangeAspect="1"/>
            </p:cNvPicPr>
            <p:nvPr/>
          </p:nvPicPr>
          <p:blipFill>
            <a:blip r:embed="rId4">
              <a:duotone>
                <a:prstClr val="black"/>
                <a:schemeClr val="accent1">
                  <a:tint val="45000"/>
                  <a:satMod val="400000"/>
                </a:schemeClr>
              </a:duotone>
            </a:blip>
            <a:stretch>
              <a:fillRect/>
            </a:stretch>
          </p:blipFill>
          <p:spPr>
            <a:xfrm>
              <a:off x="6248720" y="3047017"/>
              <a:ext cx="877900" cy="920576"/>
            </a:xfrm>
            <a:prstGeom prst="rect">
              <a:avLst/>
            </a:prstGeom>
          </p:spPr>
        </p:pic>
      </p:grpSp>
      <p:grpSp>
        <p:nvGrpSpPr>
          <p:cNvPr id="3" name="Group 2">
            <a:extLst>
              <a:ext uri="{FF2B5EF4-FFF2-40B4-BE49-F238E27FC236}">
                <a16:creationId xmlns:a16="http://schemas.microsoft.com/office/drawing/2014/main" id="{6EFB2220-37BF-487D-92A2-A747A62764B1}"/>
              </a:ext>
            </a:extLst>
          </p:cNvPr>
          <p:cNvGrpSpPr/>
          <p:nvPr/>
        </p:nvGrpSpPr>
        <p:grpSpPr>
          <a:xfrm>
            <a:off x="6225858" y="4732758"/>
            <a:ext cx="5232962" cy="893017"/>
            <a:chOff x="6225858" y="4732758"/>
            <a:chExt cx="5232962" cy="893017"/>
          </a:xfrm>
        </p:grpSpPr>
        <p:sp>
          <p:nvSpPr>
            <p:cNvPr id="87" name="Rectangle 86">
              <a:extLst>
                <a:ext uri="{FF2B5EF4-FFF2-40B4-BE49-F238E27FC236}">
                  <a16:creationId xmlns:a16="http://schemas.microsoft.com/office/drawing/2014/main" id="{98EE36A4-FD5B-4970-AD94-85DC9D7F4C83}"/>
                </a:ext>
              </a:extLst>
            </p:cNvPr>
            <p:cNvSpPr/>
            <p:nvPr/>
          </p:nvSpPr>
          <p:spPr>
            <a:xfrm>
              <a:off x="7369004" y="4732758"/>
              <a:ext cx="4089816" cy="828640"/>
            </a:xfrm>
            <a:prstGeom prst="rect">
              <a:avLst/>
            </a:prstGeom>
          </p:spPr>
          <p:txBody>
            <a:bodyPr wrap="square" lIns="0" tIns="45696" rIns="91392" bIns="45696" anchor="t">
              <a:spAutoFit/>
            </a:bodyPr>
            <a:lstStyle/>
            <a:p>
              <a:pPr>
                <a:lnSpc>
                  <a:spcPts val="1799"/>
                </a:lnSpc>
                <a:spcBef>
                  <a:spcPts val="200"/>
                </a:spcBef>
                <a:spcAft>
                  <a:spcPts val="400"/>
                </a:spcAft>
                <a:buClr>
                  <a:srgbClr val="FFD200"/>
                </a:buClr>
                <a:buSzPct val="70000"/>
                <a:defRPr/>
              </a:pPr>
              <a:r>
                <a:rPr lang="en-US" sz="1400" b="1" kern="0" spc="125" dirty="0">
                  <a:latin typeface="EY interstate light"/>
                  <a:sym typeface="IBM Plex Sans Light"/>
                </a:rPr>
                <a:t>Diverse set of </a:t>
              </a:r>
              <a:r>
                <a:rPr lang="en-US" sz="1400" b="1" kern="0" spc="125" dirty="0" err="1">
                  <a:latin typeface="EY interstate light"/>
                  <a:sym typeface="IBM Plex Sans Light"/>
                </a:rPr>
                <a:t>InsurTechs</a:t>
              </a:r>
              <a:r>
                <a:rPr lang="en-US" sz="1400" b="1" kern="0" spc="125" dirty="0">
                  <a:latin typeface="EY interstate light"/>
                  <a:sym typeface="IBM Plex Sans Light"/>
                </a:rPr>
                <a:t> assessed</a:t>
              </a:r>
            </a:p>
            <a:p>
              <a:pPr marL="7697" defTabSz="554215" hangingPunct="0">
                <a:lnSpc>
                  <a:spcPts val="1479"/>
                </a:lnSpc>
                <a:spcBef>
                  <a:spcPts val="600"/>
                </a:spcBef>
              </a:pPr>
              <a:r>
                <a:rPr lang="en-US" sz="1200" dirty="0">
                  <a:solidFill>
                    <a:srgbClr val="2E2E38">
                      <a:lumMod val="75000"/>
                    </a:srgbClr>
                  </a:solidFill>
                  <a:latin typeface="EY interstate light"/>
                  <a:sym typeface="IBM Plex Sans Light"/>
                </a:rPr>
                <a:t>The ecosystem includes technology partners across the full value chain, from sales and marketing to claims to underwriting</a:t>
              </a:r>
              <a:endParaRPr lang="en-IN" sz="1200" dirty="0">
                <a:solidFill>
                  <a:srgbClr val="2E2E38">
                    <a:lumMod val="75000"/>
                  </a:srgbClr>
                </a:solidFill>
                <a:latin typeface="EY interstate light"/>
                <a:sym typeface="IBM Plex Sans Light"/>
              </a:endParaRPr>
            </a:p>
          </p:txBody>
        </p:sp>
        <p:pic>
          <p:nvPicPr>
            <p:cNvPr id="92" name="Picture 91">
              <a:extLst>
                <a:ext uri="{FF2B5EF4-FFF2-40B4-BE49-F238E27FC236}">
                  <a16:creationId xmlns:a16="http://schemas.microsoft.com/office/drawing/2014/main" id="{71BAE538-6865-4794-A0BC-BCB0FD080431}"/>
                </a:ext>
              </a:extLst>
            </p:cNvPr>
            <p:cNvPicPr>
              <a:picLocks noChangeAspect="1"/>
            </p:cNvPicPr>
            <p:nvPr/>
          </p:nvPicPr>
          <p:blipFill>
            <a:blip r:embed="rId5">
              <a:duotone>
                <a:prstClr val="black"/>
                <a:schemeClr val="accent1">
                  <a:tint val="45000"/>
                  <a:satMod val="400000"/>
                </a:schemeClr>
              </a:duotone>
            </a:blip>
            <a:stretch>
              <a:fillRect/>
            </a:stretch>
          </p:blipFill>
          <p:spPr>
            <a:xfrm>
              <a:off x="6225858" y="4805792"/>
              <a:ext cx="923624" cy="819983"/>
            </a:xfrm>
            <a:prstGeom prst="rect">
              <a:avLst/>
            </a:prstGeom>
          </p:spPr>
        </p:pic>
      </p:grpSp>
    </p:spTree>
    <p:extLst>
      <p:ext uri="{BB962C8B-B14F-4D97-AF65-F5344CB8AC3E}">
        <p14:creationId xmlns:p14="http://schemas.microsoft.com/office/powerpoint/2010/main" val="2907117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73688"/>
            <a:ext cx="11084757" cy="48558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This allows us to quickly pinpoint the right vendor for the right purpose</a:t>
            </a:r>
          </a:p>
        </p:txBody>
      </p:sp>
      <p:sp>
        <p:nvSpPr>
          <p:cNvPr id="14" name="Freeform 39">
            <a:extLst>
              <a:ext uri="{FF2B5EF4-FFF2-40B4-BE49-F238E27FC236}">
                <a16:creationId xmlns:a16="http://schemas.microsoft.com/office/drawing/2014/main" id="{046E8995-D443-437D-A239-9FB21FE8DBE1}"/>
              </a:ext>
            </a:extLst>
          </p:cNvPr>
          <p:cNvSpPr>
            <a:spLocks/>
          </p:cNvSpPr>
          <p:nvPr/>
        </p:nvSpPr>
        <p:spPr bwMode="auto">
          <a:xfrm rot="21381358">
            <a:off x="6217522" y="2359190"/>
            <a:ext cx="1941937" cy="1511779"/>
          </a:xfrm>
          <a:custGeom>
            <a:avLst/>
            <a:gdLst>
              <a:gd name="T0" fmla="*/ 0 w 883"/>
              <a:gd name="T1" fmla="*/ 401 h 688"/>
              <a:gd name="T2" fmla="*/ 600 w 883"/>
              <a:gd name="T3" fmla="*/ 688 h 688"/>
              <a:gd name="T4" fmla="*/ 600 w 883"/>
              <a:gd name="T5" fmla="*/ 688 h 688"/>
              <a:gd name="T6" fmla="*/ 851 w 883"/>
              <a:gd name="T7" fmla="*/ 656 h 688"/>
              <a:gd name="T8" fmla="*/ 883 w 883"/>
              <a:gd name="T9" fmla="*/ 405 h 688"/>
              <a:gd name="T10" fmla="*/ 9 w 883"/>
              <a:gd name="T11" fmla="*/ 0 h 688"/>
              <a:gd name="T12" fmla="*/ 160 w 883"/>
              <a:gd name="T13" fmla="*/ 195 h 688"/>
              <a:gd name="T14" fmla="*/ 0 w 883"/>
              <a:gd name="T15" fmla="*/ 401 h 6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3" h="688">
                <a:moveTo>
                  <a:pt x="0" y="401"/>
                </a:moveTo>
                <a:cubicBezTo>
                  <a:pt x="234" y="426"/>
                  <a:pt x="443" y="531"/>
                  <a:pt x="600" y="688"/>
                </a:cubicBezTo>
                <a:cubicBezTo>
                  <a:pt x="600" y="688"/>
                  <a:pt x="600" y="688"/>
                  <a:pt x="600" y="688"/>
                </a:cubicBezTo>
                <a:cubicBezTo>
                  <a:pt x="851" y="656"/>
                  <a:pt x="851" y="656"/>
                  <a:pt x="851" y="656"/>
                </a:cubicBezTo>
                <a:cubicBezTo>
                  <a:pt x="883" y="405"/>
                  <a:pt x="883" y="405"/>
                  <a:pt x="883" y="405"/>
                </a:cubicBezTo>
                <a:cubicBezTo>
                  <a:pt x="655" y="177"/>
                  <a:pt x="349" y="28"/>
                  <a:pt x="9" y="0"/>
                </a:cubicBezTo>
                <a:cubicBezTo>
                  <a:pt x="160" y="195"/>
                  <a:pt x="160" y="195"/>
                  <a:pt x="160" y="195"/>
                </a:cubicBezTo>
                <a:lnTo>
                  <a:pt x="0" y="401"/>
                </a:lnTo>
                <a:close/>
              </a:path>
            </a:pathLst>
          </a:custGeom>
          <a:solidFill>
            <a:srgbClr val="B4C7E7"/>
          </a:solidFill>
          <a:ln w="25400" cap="flat" cmpd="sng" algn="ctr">
            <a:solidFill>
              <a:srgbClr val="B4C7E7"/>
            </a:solidFill>
            <a:prstDash val="solid"/>
            <a:headEnd/>
            <a:tailEnd/>
          </a:ln>
          <a:effectLst/>
        </p:spPr>
        <p:txBody>
          <a:bodyPr vert="horz" wrap="square" lIns="91392" tIns="45696" rIns="91392" bIns="45696" numCol="1" anchor="t" anchorCtr="0" compatLnSpc="1">
            <a:prstTxWarp prst="textNoShape">
              <a:avLst/>
            </a:prstTxWarp>
          </a:bodyPr>
          <a:lstStyle/>
          <a:p>
            <a:pPr algn="ctr" defTabSz="913943" fontAlgn="base" hangingPunct="0">
              <a:lnSpc>
                <a:spcPct val="120000"/>
              </a:lnSpc>
              <a:spcBef>
                <a:spcPct val="0"/>
              </a:spcBef>
              <a:spcAft>
                <a:spcPct val="0"/>
              </a:spcAft>
              <a:defRPr/>
            </a:pPr>
            <a:endParaRPr lang="de-DE" sz="1599" kern="0" spc="-12">
              <a:solidFill>
                <a:srgbClr val="000000"/>
              </a:solidFill>
              <a:latin typeface="EY interstate light"/>
              <a:sym typeface="IBM Plex Sans Light"/>
            </a:endParaRPr>
          </a:p>
        </p:txBody>
      </p:sp>
      <p:sp>
        <p:nvSpPr>
          <p:cNvPr id="15" name="Freeform 40">
            <a:extLst>
              <a:ext uri="{FF2B5EF4-FFF2-40B4-BE49-F238E27FC236}">
                <a16:creationId xmlns:a16="http://schemas.microsoft.com/office/drawing/2014/main" id="{D9CCDCEA-4062-4F79-A99F-03EA0C37B7F0}"/>
              </a:ext>
            </a:extLst>
          </p:cNvPr>
          <p:cNvSpPr>
            <a:spLocks/>
          </p:cNvSpPr>
          <p:nvPr/>
        </p:nvSpPr>
        <p:spPr bwMode="auto">
          <a:xfrm rot="21381358">
            <a:off x="2995804" y="3470243"/>
            <a:ext cx="1511621" cy="1942926"/>
          </a:xfrm>
          <a:custGeom>
            <a:avLst/>
            <a:gdLst>
              <a:gd name="T0" fmla="*/ 401 w 688"/>
              <a:gd name="T1" fmla="*/ 883 h 883"/>
              <a:gd name="T2" fmla="*/ 688 w 688"/>
              <a:gd name="T3" fmla="*/ 283 h 883"/>
              <a:gd name="T4" fmla="*/ 656 w 688"/>
              <a:gd name="T5" fmla="*/ 32 h 883"/>
              <a:gd name="T6" fmla="*/ 405 w 688"/>
              <a:gd name="T7" fmla="*/ 0 h 883"/>
              <a:gd name="T8" fmla="*/ 0 w 688"/>
              <a:gd name="T9" fmla="*/ 874 h 883"/>
              <a:gd name="T10" fmla="*/ 195 w 688"/>
              <a:gd name="T11" fmla="*/ 723 h 883"/>
              <a:gd name="T12" fmla="*/ 401 w 688"/>
              <a:gd name="T13" fmla="*/ 883 h 883"/>
            </a:gdLst>
            <a:ahLst/>
            <a:cxnLst>
              <a:cxn ang="0">
                <a:pos x="T0" y="T1"/>
              </a:cxn>
              <a:cxn ang="0">
                <a:pos x="T2" y="T3"/>
              </a:cxn>
              <a:cxn ang="0">
                <a:pos x="T4" y="T5"/>
              </a:cxn>
              <a:cxn ang="0">
                <a:pos x="T6" y="T7"/>
              </a:cxn>
              <a:cxn ang="0">
                <a:pos x="T8" y="T9"/>
              </a:cxn>
              <a:cxn ang="0">
                <a:pos x="T10" y="T11"/>
              </a:cxn>
              <a:cxn ang="0">
                <a:pos x="T12" y="T13"/>
              </a:cxn>
            </a:cxnLst>
            <a:rect l="0" t="0" r="r" b="b"/>
            <a:pathLst>
              <a:path w="688" h="883">
                <a:moveTo>
                  <a:pt x="401" y="883"/>
                </a:moveTo>
                <a:cubicBezTo>
                  <a:pt x="426" y="649"/>
                  <a:pt x="531" y="440"/>
                  <a:pt x="688" y="283"/>
                </a:cubicBezTo>
                <a:cubicBezTo>
                  <a:pt x="656" y="32"/>
                  <a:pt x="656" y="32"/>
                  <a:pt x="656" y="32"/>
                </a:cubicBezTo>
                <a:cubicBezTo>
                  <a:pt x="405" y="0"/>
                  <a:pt x="405" y="0"/>
                  <a:pt x="405" y="0"/>
                </a:cubicBezTo>
                <a:cubicBezTo>
                  <a:pt x="177" y="228"/>
                  <a:pt x="28" y="534"/>
                  <a:pt x="0" y="874"/>
                </a:cubicBezTo>
                <a:cubicBezTo>
                  <a:pt x="195" y="723"/>
                  <a:pt x="195" y="723"/>
                  <a:pt x="195" y="723"/>
                </a:cubicBezTo>
                <a:lnTo>
                  <a:pt x="401" y="883"/>
                </a:lnTo>
                <a:close/>
              </a:path>
            </a:pathLst>
          </a:custGeom>
          <a:solidFill>
            <a:schemeClr val="bg1">
              <a:lumMod val="85000"/>
            </a:schemeClr>
          </a:solidFill>
          <a:ln w="25400" cap="flat" cmpd="sng" algn="ctr">
            <a:solidFill>
              <a:schemeClr val="bg1">
                <a:lumMod val="85000"/>
              </a:schemeClr>
            </a:solidFill>
            <a:prstDash val="solid"/>
            <a:headEnd/>
            <a:tailEnd/>
          </a:ln>
          <a:effectLst/>
        </p:spPr>
        <p:txBody>
          <a:bodyPr vert="horz" wrap="square" lIns="91392" tIns="45696" rIns="91392" bIns="45696" numCol="1" anchor="t" anchorCtr="0" compatLnSpc="1">
            <a:prstTxWarp prst="textNoShape">
              <a:avLst/>
            </a:prstTxWarp>
          </a:bodyPr>
          <a:lstStyle/>
          <a:p>
            <a:pPr algn="ctr" defTabSz="913943" fontAlgn="base" hangingPunct="0">
              <a:lnSpc>
                <a:spcPct val="120000"/>
              </a:lnSpc>
              <a:spcBef>
                <a:spcPct val="0"/>
              </a:spcBef>
              <a:spcAft>
                <a:spcPct val="0"/>
              </a:spcAft>
              <a:defRPr/>
            </a:pPr>
            <a:endParaRPr lang="de-DE" sz="1599" kern="0" spc="-12">
              <a:latin typeface="EY interstate light"/>
              <a:sym typeface="IBM Plex Sans Light"/>
            </a:endParaRPr>
          </a:p>
        </p:txBody>
      </p:sp>
      <p:sp>
        <p:nvSpPr>
          <p:cNvPr id="16" name="Freeform 43">
            <a:extLst>
              <a:ext uri="{FF2B5EF4-FFF2-40B4-BE49-F238E27FC236}">
                <a16:creationId xmlns:a16="http://schemas.microsoft.com/office/drawing/2014/main" id="{37523206-CFC6-4015-BA4B-90970F8E0444}"/>
              </a:ext>
            </a:extLst>
          </p:cNvPr>
          <p:cNvSpPr>
            <a:spLocks/>
          </p:cNvSpPr>
          <p:nvPr/>
        </p:nvSpPr>
        <p:spPr bwMode="auto">
          <a:xfrm rot="21381358">
            <a:off x="3992969" y="2477253"/>
            <a:ext cx="2330877" cy="1365299"/>
          </a:xfrm>
          <a:custGeom>
            <a:avLst/>
            <a:gdLst>
              <a:gd name="T0" fmla="*/ 278 w 1060"/>
              <a:gd name="T1" fmla="*/ 621 h 621"/>
              <a:gd name="T2" fmla="*/ 905 w 1060"/>
              <a:gd name="T3" fmla="*/ 400 h 621"/>
              <a:gd name="T4" fmla="*/ 1060 w 1060"/>
              <a:gd name="T5" fmla="*/ 200 h 621"/>
              <a:gd name="T6" fmla="*/ 905 w 1060"/>
              <a:gd name="T7" fmla="*/ 0 h 621"/>
              <a:gd name="T8" fmla="*/ 905 w 1060"/>
              <a:gd name="T9" fmla="*/ 0 h 621"/>
              <a:gd name="T10" fmla="*/ 0 w 1060"/>
              <a:gd name="T11" fmla="*/ 332 h 621"/>
              <a:gd name="T12" fmla="*/ 245 w 1060"/>
              <a:gd name="T13" fmla="*/ 363 h 621"/>
              <a:gd name="T14" fmla="*/ 278 w 1060"/>
              <a:gd name="T15" fmla="*/ 621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621">
                <a:moveTo>
                  <a:pt x="278" y="621"/>
                </a:moveTo>
                <a:cubicBezTo>
                  <a:pt x="449" y="483"/>
                  <a:pt x="668" y="400"/>
                  <a:pt x="905" y="400"/>
                </a:cubicBezTo>
                <a:cubicBezTo>
                  <a:pt x="1060" y="200"/>
                  <a:pt x="1060" y="200"/>
                  <a:pt x="1060" y="200"/>
                </a:cubicBezTo>
                <a:cubicBezTo>
                  <a:pt x="905" y="0"/>
                  <a:pt x="905" y="0"/>
                  <a:pt x="905" y="0"/>
                </a:cubicBezTo>
                <a:cubicBezTo>
                  <a:pt x="905" y="0"/>
                  <a:pt x="905" y="0"/>
                  <a:pt x="905" y="0"/>
                </a:cubicBezTo>
                <a:cubicBezTo>
                  <a:pt x="560" y="0"/>
                  <a:pt x="244" y="125"/>
                  <a:pt x="0" y="332"/>
                </a:cubicBezTo>
                <a:cubicBezTo>
                  <a:pt x="245" y="363"/>
                  <a:pt x="245" y="363"/>
                  <a:pt x="245" y="363"/>
                </a:cubicBezTo>
                <a:lnTo>
                  <a:pt x="278" y="621"/>
                </a:lnTo>
                <a:close/>
              </a:path>
            </a:pathLst>
          </a:custGeom>
          <a:solidFill>
            <a:srgbClr val="DAE3F3"/>
          </a:solidFill>
          <a:ln w="25400" cap="flat" cmpd="sng" algn="ctr">
            <a:solidFill>
              <a:srgbClr val="DAE3F3"/>
            </a:solidFill>
            <a:prstDash val="solid"/>
            <a:headEnd/>
            <a:tailEnd/>
          </a:ln>
          <a:effectLst/>
        </p:spPr>
        <p:txBody>
          <a:bodyPr vert="horz" wrap="square" lIns="91392" tIns="45696" rIns="91392" bIns="45696" numCol="1" anchor="t" anchorCtr="0" compatLnSpc="1">
            <a:prstTxWarp prst="textNoShape">
              <a:avLst/>
            </a:prstTxWarp>
          </a:bodyPr>
          <a:lstStyle/>
          <a:p>
            <a:pPr algn="ctr" defTabSz="913943" fontAlgn="base" hangingPunct="0">
              <a:lnSpc>
                <a:spcPct val="120000"/>
              </a:lnSpc>
              <a:spcBef>
                <a:spcPct val="0"/>
              </a:spcBef>
              <a:spcAft>
                <a:spcPct val="0"/>
              </a:spcAft>
              <a:defRPr/>
            </a:pPr>
            <a:endParaRPr lang="de-DE" sz="1599" kern="0" spc="-12">
              <a:solidFill>
                <a:srgbClr val="000000"/>
              </a:solidFill>
              <a:latin typeface="EY interstate light"/>
              <a:sym typeface="IBM Plex Sans Light"/>
            </a:endParaRPr>
          </a:p>
        </p:txBody>
      </p:sp>
      <p:sp>
        <p:nvSpPr>
          <p:cNvPr id="17" name="Freeform 45">
            <a:extLst>
              <a:ext uri="{FF2B5EF4-FFF2-40B4-BE49-F238E27FC236}">
                <a16:creationId xmlns:a16="http://schemas.microsoft.com/office/drawing/2014/main" id="{66B85C26-5411-420F-B950-911F13A2C43E}"/>
              </a:ext>
            </a:extLst>
          </p:cNvPr>
          <p:cNvSpPr>
            <a:spLocks/>
          </p:cNvSpPr>
          <p:nvPr/>
        </p:nvSpPr>
        <p:spPr bwMode="auto">
          <a:xfrm rot="21381358">
            <a:off x="7788227" y="3358399"/>
            <a:ext cx="1365425" cy="2332616"/>
          </a:xfrm>
          <a:custGeom>
            <a:avLst/>
            <a:gdLst>
              <a:gd name="T0" fmla="*/ 0 w 621"/>
              <a:gd name="T1" fmla="*/ 278 h 1060"/>
              <a:gd name="T2" fmla="*/ 221 w 621"/>
              <a:gd name="T3" fmla="*/ 905 h 1060"/>
              <a:gd name="T4" fmla="*/ 421 w 621"/>
              <a:gd name="T5" fmla="*/ 1060 h 1060"/>
              <a:gd name="T6" fmla="*/ 621 w 621"/>
              <a:gd name="T7" fmla="*/ 905 h 1060"/>
              <a:gd name="T8" fmla="*/ 621 w 621"/>
              <a:gd name="T9" fmla="*/ 905 h 1060"/>
              <a:gd name="T10" fmla="*/ 289 w 621"/>
              <a:gd name="T11" fmla="*/ 0 h 1060"/>
              <a:gd name="T12" fmla="*/ 258 w 621"/>
              <a:gd name="T13" fmla="*/ 245 h 1060"/>
              <a:gd name="T14" fmla="*/ 0 w 621"/>
              <a:gd name="T15" fmla="*/ 278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1" h="1060">
                <a:moveTo>
                  <a:pt x="0" y="278"/>
                </a:moveTo>
                <a:cubicBezTo>
                  <a:pt x="138" y="449"/>
                  <a:pt x="221" y="668"/>
                  <a:pt x="221" y="905"/>
                </a:cubicBezTo>
                <a:cubicBezTo>
                  <a:pt x="421" y="1060"/>
                  <a:pt x="421" y="1060"/>
                  <a:pt x="421" y="1060"/>
                </a:cubicBezTo>
                <a:cubicBezTo>
                  <a:pt x="621" y="905"/>
                  <a:pt x="621" y="905"/>
                  <a:pt x="621" y="905"/>
                </a:cubicBezTo>
                <a:cubicBezTo>
                  <a:pt x="621" y="905"/>
                  <a:pt x="621" y="905"/>
                  <a:pt x="621" y="905"/>
                </a:cubicBezTo>
                <a:cubicBezTo>
                  <a:pt x="621" y="560"/>
                  <a:pt x="496" y="244"/>
                  <a:pt x="289" y="0"/>
                </a:cubicBezTo>
                <a:cubicBezTo>
                  <a:pt x="258" y="245"/>
                  <a:pt x="258" y="245"/>
                  <a:pt x="258" y="245"/>
                </a:cubicBezTo>
                <a:lnTo>
                  <a:pt x="0" y="278"/>
                </a:lnTo>
                <a:close/>
              </a:path>
            </a:pathLst>
          </a:custGeom>
          <a:solidFill>
            <a:srgbClr val="8FAADC"/>
          </a:solidFill>
          <a:ln w="25400" cap="flat" cmpd="sng" algn="ctr">
            <a:solidFill>
              <a:srgbClr val="8FAADC"/>
            </a:solidFill>
            <a:prstDash val="solid"/>
            <a:headEnd/>
            <a:tailEnd/>
          </a:ln>
          <a:effectLst/>
        </p:spPr>
        <p:txBody>
          <a:bodyPr vert="horz" wrap="square" lIns="91392" tIns="45696" rIns="91392" bIns="45696" numCol="1" anchor="t" anchorCtr="0" compatLnSpc="1">
            <a:prstTxWarp prst="textNoShape">
              <a:avLst/>
            </a:prstTxWarp>
          </a:bodyPr>
          <a:lstStyle/>
          <a:p>
            <a:pPr algn="ctr" defTabSz="913943" fontAlgn="base" hangingPunct="0">
              <a:lnSpc>
                <a:spcPct val="120000"/>
              </a:lnSpc>
              <a:spcBef>
                <a:spcPct val="0"/>
              </a:spcBef>
              <a:spcAft>
                <a:spcPct val="0"/>
              </a:spcAft>
              <a:defRPr/>
            </a:pPr>
            <a:endParaRPr lang="de-DE" sz="1599" kern="0" spc="-12" dirty="0">
              <a:solidFill>
                <a:srgbClr val="000000"/>
              </a:solidFill>
              <a:latin typeface="EY interstate light"/>
              <a:sym typeface="IBM Plex Sans Light"/>
            </a:endParaRPr>
          </a:p>
        </p:txBody>
      </p:sp>
      <p:sp>
        <p:nvSpPr>
          <p:cNvPr id="18" name="Oval 17">
            <a:extLst>
              <a:ext uri="{FF2B5EF4-FFF2-40B4-BE49-F238E27FC236}">
                <a16:creationId xmlns:a16="http://schemas.microsoft.com/office/drawing/2014/main" id="{7853D16B-34E7-4382-B957-C52F90D2D24A}"/>
              </a:ext>
            </a:extLst>
          </p:cNvPr>
          <p:cNvSpPr>
            <a:spLocks noChangeAspect="1"/>
          </p:cNvSpPr>
          <p:nvPr/>
        </p:nvSpPr>
        <p:spPr>
          <a:xfrm>
            <a:off x="5313951" y="3495141"/>
            <a:ext cx="1779408" cy="1835832"/>
          </a:xfrm>
          <a:prstGeom prst="ellipse">
            <a:avLst/>
          </a:prstGeom>
          <a:noFill/>
          <a:ln w="9525" cap="flat" cmpd="sng" algn="ctr">
            <a:solidFill>
              <a:schemeClr val="bg1"/>
            </a:solidFill>
            <a:prstDash val="dash"/>
          </a:ln>
          <a:effectLst/>
        </p:spPr>
        <p:txBody>
          <a:bodyPr rtlCol="0" anchor="ctr" anchorCtr="0"/>
          <a:lstStyle/>
          <a:p>
            <a:pPr algn="ctr" defTabSz="913943" hangingPunct="0">
              <a:lnSpc>
                <a:spcPct val="120000"/>
              </a:lnSpc>
              <a:defRPr/>
            </a:pPr>
            <a:endParaRPr lang="en-US" kern="0" spc="-12" dirty="0">
              <a:solidFill>
                <a:srgbClr val="27ACAA"/>
              </a:solidFill>
              <a:latin typeface="EY interstate light"/>
              <a:sym typeface="IBM Plex Sans Light"/>
            </a:endParaRPr>
          </a:p>
          <a:p>
            <a:pPr algn="ctr" defTabSz="913943" hangingPunct="0">
              <a:lnSpc>
                <a:spcPct val="120000"/>
              </a:lnSpc>
              <a:defRPr/>
            </a:pPr>
            <a:endParaRPr lang="en-US" sz="1600" kern="0" spc="-12" dirty="0">
              <a:solidFill>
                <a:srgbClr val="27ACAA"/>
              </a:solidFill>
              <a:latin typeface="EY interstate light"/>
              <a:sym typeface="IBM Plex Sans Light"/>
            </a:endParaRPr>
          </a:p>
          <a:p>
            <a:pPr algn="ctr" defTabSz="913943" hangingPunct="0">
              <a:lnSpc>
                <a:spcPct val="120000"/>
              </a:lnSpc>
              <a:defRPr/>
            </a:pPr>
            <a:r>
              <a:rPr lang="en-US" sz="1400" b="1" kern="0" spc="-12" dirty="0">
                <a:solidFill>
                  <a:srgbClr val="2E2E38"/>
                </a:solidFill>
                <a:latin typeface="EY interstate light"/>
                <a:sym typeface="IBM Plex Sans Light"/>
              </a:rPr>
              <a:t>InsurTech Evaluation Framework </a:t>
            </a:r>
          </a:p>
        </p:txBody>
      </p:sp>
      <p:sp>
        <p:nvSpPr>
          <p:cNvPr id="19" name="Oval 18">
            <a:extLst>
              <a:ext uri="{FF2B5EF4-FFF2-40B4-BE49-F238E27FC236}">
                <a16:creationId xmlns:a16="http://schemas.microsoft.com/office/drawing/2014/main" id="{BFCF3863-BDDB-4A4D-B001-D526ED549DB0}"/>
              </a:ext>
            </a:extLst>
          </p:cNvPr>
          <p:cNvSpPr/>
          <p:nvPr/>
        </p:nvSpPr>
        <p:spPr>
          <a:xfrm>
            <a:off x="5512644" y="3949495"/>
            <a:ext cx="254897" cy="258346"/>
          </a:xfrm>
          <a:prstGeom prst="ellipse">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nchorCtr="0"/>
          <a:lstStyle/>
          <a:p>
            <a:pPr algn="ctr" defTabSz="913943" hangingPunct="0">
              <a:lnSpc>
                <a:spcPct val="120000"/>
              </a:lnSpc>
              <a:defRPr/>
            </a:pPr>
            <a:r>
              <a:rPr lang="en-IN" sz="1025" b="1" kern="0" spc="-12" dirty="0">
                <a:solidFill>
                  <a:srgbClr val="2E2E38"/>
                </a:solidFill>
                <a:latin typeface="EY interstate light"/>
                <a:sym typeface="IBM Plex Sans Light"/>
              </a:rPr>
              <a:t>I</a:t>
            </a:r>
          </a:p>
        </p:txBody>
      </p:sp>
      <p:sp>
        <p:nvSpPr>
          <p:cNvPr id="20" name="Oval 19">
            <a:extLst>
              <a:ext uri="{FF2B5EF4-FFF2-40B4-BE49-F238E27FC236}">
                <a16:creationId xmlns:a16="http://schemas.microsoft.com/office/drawing/2014/main" id="{A2C517F9-4812-4DBB-8C79-1AB1453DF25F}"/>
              </a:ext>
            </a:extLst>
          </p:cNvPr>
          <p:cNvSpPr/>
          <p:nvPr/>
        </p:nvSpPr>
        <p:spPr>
          <a:xfrm>
            <a:off x="5878447" y="3949495"/>
            <a:ext cx="254897" cy="258346"/>
          </a:xfrm>
          <a:prstGeom prst="ellipse">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nchorCtr="0"/>
          <a:lstStyle/>
          <a:p>
            <a:pPr algn="ctr" defTabSz="913943" hangingPunct="0">
              <a:lnSpc>
                <a:spcPct val="120000"/>
              </a:lnSpc>
              <a:defRPr/>
            </a:pPr>
            <a:r>
              <a:rPr lang="en-IN" sz="1025" b="1" kern="0" spc="-12" dirty="0">
                <a:solidFill>
                  <a:srgbClr val="2E2E38"/>
                </a:solidFill>
                <a:latin typeface="EY interstate light"/>
                <a:sym typeface="IBM Plex Sans Light"/>
              </a:rPr>
              <a:t>D</a:t>
            </a:r>
          </a:p>
        </p:txBody>
      </p:sp>
      <p:sp>
        <p:nvSpPr>
          <p:cNvPr id="21" name="Oval 20">
            <a:extLst>
              <a:ext uri="{FF2B5EF4-FFF2-40B4-BE49-F238E27FC236}">
                <a16:creationId xmlns:a16="http://schemas.microsoft.com/office/drawing/2014/main" id="{AB5509BB-9500-47E5-8FB1-51D605408E0E}"/>
              </a:ext>
            </a:extLst>
          </p:cNvPr>
          <p:cNvSpPr/>
          <p:nvPr/>
        </p:nvSpPr>
        <p:spPr>
          <a:xfrm>
            <a:off x="6240837" y="3949495"/>
            <a:ext cx="254897" cy="258346"/>
          </a:xfrm>
          <a:prstGeom prst="ellipse">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nchorCtr="0"/>
          <a:lstStyle/>
          <a:p>
            <a:pPr algn="ctr" defTabSz="913943" hangingPunct="0">
              <a:lnSpc>
                <a:spcPct val="120000"/>
              </a:lnSpc>
              <a:defRPr/>
            </a:pPr>
            <a:r>
              <a:rPr lang="en-IN" sz="1025" b="1" kern="0" spc="-12" dirty="0">
                <a:solidFill>
                  <a:srgbClr val="2E2E38"/>
                </a:solidFill>
                <a:latin typeface="EY interstate light"/>
                <a:sym typeface="IBM Plex Sans Light"/>
              </a:rPr>
              <a:t>E</a:t>
            </a:r>
          </a:p>
        </p:txBody>
      </p:sp>
      <p:sp>
        <p:nvSpPr>
          <p:cNvPr id="22" name="Oval 21">
            <a:extLst>
              <a:ext uri="{FF2B5EF4-FFF2-40B4-BE49-F238E27FC236}">
                <a16:creationId xmlns:a16="http://schemas.microsoft.com/office/drawing/2014/main" id="{7C159CFB-78E2-4E10-A526-65179FEE3B35}"/>
              </a:ext>
            </a:extLst>
          </p:cNvPr>
          <p:cNvSpPr/>
          <p:nvPr/>
        </p:nvSpPr>
        <p:spPr>
          <a:xfrm>
            <a:off x="6638416" y="3949495"/>
            <a:ext cx="254897" cy="258346"/>
          </a:xfrm>
          <a:prstGeom prst="ellipse">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nchorCtr="0"/>
          <a:lstStyle/>
          <a:p>
            <a:pPr algn="ctr" defTabSz="913943" hangingPunct="0">
              <a:lnSpc>
                <a:spcPct val="120000"/>
              </a:lnSpc>
              <a:defRPr/>
            </a:pPr>
            <a:r>
              <a:rPr lang="en-IN" sz="1025" b="1" kern="0" spc="-12" dirty="0">
                <a:solidFill>
                  <a:srgbClr val="2E2E38"/>
                </a:solidFill>
                <a:latin typeface="EY interstate light"/>
                <a:sym typeface="IBM Plex Sans Light"/>
              </a:rPr>
              <a:t>A</a:t>
            </a:r>
          </a:p>
        </p:txBody>
      </p:sp>
      <p:sp>
        <p:nvSpPr>
          <p:cNvPr id="23" name="Oval 22">
            <a:extLst>
              <a:ext uri="{FF2B5EF4-FFF2-40B4-BE49-F238E27FC236}">
                <a16:creationId xmlns:a16="http://schemas.microsoft.com/office/drawing/2014/main" id="{0DCC41C6-4A28-43F6-A236-DCE0E156CF02}"/>
              </a:ext>
            </a:extLst>
          </p:cNvPr>
          <p:cNvSpPr/>
          <p:nvPr/>
        </p:nvSpPr>
        <p:spPr>
          <a:xfrm>
            <a:off x="3652522" y="4265783"/>
            <a:ext cx="274177" cy="274177"/>
          </a:xfrm>
          <a:prstGeom prst="ellipse">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nchorCtr="0"/>
          <a:lstStyle/>
          <a:p>
            <a:pPr algn="ctr" defTabSz="913943" hangingPunct="0">
              <a:lnSpc>
                <a:spcPct val="120000"/>
              </a:lnSpc>
              <a:defRPr/>
            </a:pPr>
            <a:r>
              <a:rPr lang="en-IN" sz="999" b="1" kern="0" spc="-12" dirty="0">
                <a:solidFill>
                  <a:srgbClr val="2E2E38"/>
                </a:solidFill>
                <a:latin typeface="EY interstate light"/>
                <a:sym typeface="IBM Plex Sans Light"/>
              </a:rPr>
              <a:t>I</a:t>
            </a:r>
          </a:p>
        </p:txBody>
      </p:sp>
      <p:sp>
        <p:nvSpPr>
          <p:cNvPr id="24" name="TextBox 23">
            <a:extLst>
              <a:ext uri="{FF2B5EF4-FFF2-40B4-BE49-F238E27FC236}">
                <a16:creationId xmlns:a16="http://schemas.microsoft.com/office/drawing/2014/main" id="{E09833D5-E538-4972-AD31-3A8944FE96FC}"/>
              </a:ext>
            </a:extLst>
          </p:cNvPr>
          <p:cNvSpPr txBox="1"/>
          <p:nvPr/>
        </p:nvSpPr>
        <p:spPr>
          <a:xfrm>
            <a:off x="3422928" y="3857159"/>
            <a:ext cx="946981" cy="350590"/>
          </a:xfrm>
          <a:prstGeom prst="rect">
            <a:avLst/>
          </a:prstGeom>
          <a:noFill/>
        </p:spPr>
        <p:txBody>
          <a:bodyPr wrap="square" lIns="0" tIns="36557" rIns="0" bIns="0" rtlCol="0">
            <a:spAutoFit/>
          </a:bodyPr>
          <a:lstStyle/>
          <a:p>
            <a:pPr algn="ctr" defTabSz="913943" hangingPunct="0">
              <a:lnSpc>
                <a:spcPct val="85000"/>
              </a:lnSpc>
              <a:spcAft>
                <a:spcPts val="600"/>
              </a:spcAft>
              <a:buClr>
                <a:srgbClr val="27ACAA"/>
              </a:buClr>
              <a:buSzPct val="70000"/>
              <a:defRPr/>
            </a:pPr>
            <a:r>
              <a:rPr lang="en-US" sz="1199" b="1" kern="0" spc="-12" dirty="0">
                <a:latin typeface="EY interstate light"/>
                <a:sym typeface="IBM Plex Sans Light"/>
              </a:rPr>
              <a:t>Insurance Capabilities</a:t>
            </a:r>
          </a:p>
        </p:txBody>
      </p:sp>
      <p:sp>
        <p:nvSpPr>
          <p:cNvPr id="25" name="TextBox 24">
            <a:extLst>
              <a:ext uri="{FF2B5EF4-FFF2-40B4-BE49-F238E27FC236}">
                <a16:creationId xmlns:a16="http://schemas.microsoft.com/office/drawing/2014/main" id="{63EC5D33-DE14-40EF-86FF-100F061941F8}"/>
              </a:ext>
            </a:extLst>
          </p:cNvPr>
          <p:cNvSpPr txBox="1"/>
          <p:nvPr/>
        </p:nvSpPr>
        <p:spPr>
          <a:xfrm>
            <a:off x="1341961" y="3432250"/>
            <a:ext cx="1867577" cy="1351761"/>
          </a:xfrm>
          <a:prstGeom prst="rect">
            <a:avLst/>
          </a:prstGeom>
          <a:noFill/>
        </p:spPr>
        <p:txBody>
          <a:bodyPr wrap="square" lIns="0" tIns="36557" rIns="0" bIns="0" rtlCol="0">
            <a:spAutoFit/>
          </a:bodyPr>
          <a:lstStyle/>
          <a:p>
            <a:pPr defTabSz="913943" hangingPunct="0">
              <a:lnSpc>
                <a:spcPct val="120000"/>
              </a:lnSpc>
              <a:spcAft>
                <a:spcPts val="600"/>
              </a:spcAft>
              <a:buClr>
                <a:srgbClr val="FFE600"/>
              </a:buClr>
              <a:buSzPct val="70000"/>
              <a:defRPr/>
            </a:pPr>
            <a:r>
              <a:rPr lang="en-US" sz="1200" kern="0" spc="-12" dirty="0">
                <a:solidFill>
                  <a:srgbClr val="2E2E38">
                    <a:lumMod val="75000"/>
                  </a:srgbClr>
                </a:solidFill>
                <a:latin typeface="EY interstate light"/>
                <a:sym typeface="IBM Plex Sans Light"/>
              </a:rPr>
              <a:t>Assess the InsurTech’s solution(s) relevance to P&amp;C, Group Benefits and Life &amp; Annuities customers across their business and IT operations</a:t>
            </a:r>
          </a:p>
        </p:txBody>
      </p:sp>
      <p:sp>
        <p:nvSpPr>
          <p:cNvPr id="26" name="TextBox 25">
            <a:extLst>
              <a:ext uri="{FF2B5EF4-FFF2-40B4-BE49-F238E27FC236}">
                <a16:creationId xmlns:a16="http://schemas.microsoft.com/office/drawing/2014/main" id="{FE1EC3ED-2D4B-42C8-B8FD-415F4B39B365}"/>
              </a:ext>
            </a:extLst>
          </p:cNvPr>
          <p:cNvSpPr txBox="1"/>
          <p:nvPr/>
        </p:nvSpPr>
        <p:spPr>
          <a:xfrm>
            <a:off x="2491372" y="1319172"/>
            <a:ext cx="2587833" cy="1351761"/>
          </a:xfrm>
          <a:prstGeom prst="rect">
            <a:avLst/>
          </a:prstGeom>
          <a:noFill/>
        </p:spPr>
        <p:txBody>
          <a:bodyPr wrap="square" lIns="0" tIns="36557" rIns="0" bIns="0" rtlCol="0">
            <a:spAutoFit/>
          </a:bodyPr>
          <a:lstStyle/>
          <a:p>
            <a:pPr defTabSz="913943" hangingPunct="0">
              <a:lnSpc>
                <a:spcPct val="120000"/>
              </a:lnSpc>
              <a:spcAft>
                <a:spcPts val="600"/>
              </a:spcAft>
              <a:buClr>
                <a:srgbClr val="FFE600"/>
              </a:buClr>
              <a:buSzPct val="70000"/>
              <a:defRPr/>
            </a:pPr>
            <a:r>
              <a:rPr lang="en-US" sz="1200" kern="0" spc="-12" dirty="0">
                <a:latin typeface="EY interstate light"/>
                <a:sym typeface="IBM Plex Sans Light"/>
              </a:rPr>
              <a:t>Review the InsurTech’s product offering focusing on the functional completeness and technology progressiveness, stability and scalability for inclusion in a digital ecosystem, or layered on top of a client’s existing landscape</a:t>
            </a:r>
          </a:p>
        </p:txBody>
      </p:sp>
      <p:sp>
        <p:nvSpPr>
          <p:cNvPr id="27" name="TextBox 26">
            <a:extLst>
              <a:ext uri="{FF2B5EF4-FFF2-40B4-BE49-F238E27FC236}">
                <a16:creationId xmlns:a16="http://schemas.microsoft.com/office/drawing/2014/main" id="{721A0871-9F78-4719-B1EB-20693F6A4706}"/>
              </a:ext>
            </a:extLst>
          </p:cNvPr>
          <p:cNvSpPr txBox="1"/>
          <p:nvPr/>
        </p:nvSpPr>
        <p:spPr>
          <a:xfrm>
            <a:off x="7489320" y="1250754"/>
            <a:ext cx="2715979" cy="1351761"/>
          </a:xfrm>
          <a:prstGeom prst="rect">
            <a:avLst/>
          </a:prstGeom>
          <a:noFill/>
        </p:spPr>
        <p:txBody>
          <a:bodyPr wrap="square" lIns="0" tIns="36557" rIns="0" bIns="0" rtlCol="0">
            <a:spAutoFit/>
          </a:bodyPr>
          <a:lstStyle/>
          <a:p>
            <a:pPr defTabSz="913943" hangingPunct="0">
              <a:lnSpc>
                <a:spcPct val="120000"/>
              </a:lnSpc>
              <a:spcAft>
                <a:spcPts val="600"/>
              </a:spcAft>
              <a:buClr>
                <a:srgbClr val="FFE600"/>
              </a:buClr>
              <a:buSzPct val="70000"/>
              <a:defRPr/>
            </a:pPr>
            <a:r>
              <a:rPr lang="en-US" sz="1200" kern="0" spc="-12" dirty="0">
                <a:solidFill>
                  <a:srgbClr val="2E2E38">
                    <a:lumMod val="75000"/>
                  </a:srgbClr>
                </a:solidFill>
                <a:latin typeface="EY interstate light"/>
                <a:sym typeface="IBM Plex Sans Light"/>
              </a:rPr>
              <a:t>Evaluate the InsurTech’s product offering and business model across the broader insurance marketplace; positive/negative reviews from analysts and customers and partners. Evaluate product against competitors</a:t>
            </a:r>
          </a:p>
        </p:txBody>
      </p:sp>
      <p:sp>
        <p:nvSpPr>
          <p:cNvPr id="28" name="TextBox 27">
            <a:extLst>
              <a:ext uri="{FF2B5EF4-FFF2-40B4-BE49-F238E27FC236}">
                <a16:creationId xmlns:a16="http://schemas.microsoft.com/office/drawing/2014/main" id="{1B4F3453-AA31-4BBA-BB43-771B64CCAEDE}"/>
              </a:ext>
            </a:extLst>
          </p:cNvPr>
          <p:cNvSpPr txBox="1"/>
          <p:nvPr/>
        </p:nvSpPr>
        <p:spPr>
          <a:xfrm>
            <a:off x="9247992" y="3613745"/>
            <a:ext cx="2150964" cy="908563"/>
          </a:xfrm>
          <a:prstGeom prst="rect">
            <a:avLst/>
          </a:prstGeom>
          <a:noFill/>
        </p:spPr>
        <p:txBody>
          <a:bodyPr wrap="square" lIns="0" tIns="36557" rIns="0" bIns="0" rtlCol="0">
            <a:spAutoFit/>
          </a:bodyPr>
          <a:lstStyle/>
          <a:p>
            <a:pPr defTabSz="913943" hangingPunct="0">
              <a:lnSpc>
                <a:spcPct val="120000"/>
              </a:lnSpc>
              <a:spcAft>
                <a:spcPts val="600"/>
              </a:spcAft>
              <a:buClr>
                <a:srgbClr val="FFE600"/>
              </a:buClr>
              <a:buSzPct val="70000"/>
              <a:defRPr/>
            </a:pPr>
            <a:r>
              <a:rPr lang="en-US" sz="1200" kern="0" spc="-12" dirty="0">
                <a:solidFill>
                  <a:srgbClr val="2E2E38">
                    <a:lumMod val="75000"/>
                  </a:srgbClr>
                </a:solidFill>
                <a:latin typeface="EY interstate light"/>
                <a:sym typeface="IBM Plex Sans Light"/>
              </a:rPr>
              <a:t>Review InsurTech’s management team/stability, investor profiles and commitment, InsurTech’s go-to-market and operating  models</a:t>
            </a:r>
          </a:p>
        </p:txBody>
      </p:sp>
      <p:sp>
        <p:nvSpPr>
          <p:cNvPr id="29" name="TextBox 28">
            <a:extLst>
              <a:ext uri="{FF2B5EF4-FFF2-40B4-BE49-F238E27FC236}">
                <a16:creationId xmlns:a16="http://schemas.microsoft.com/office/drawing/2014/main" id="{C47A4F55-9F8E-4ECC-9EBD-F3DD687EE602}"/>
              </a:ext>
            </a:extLst>
          </p:cNvPr>
          <p:cNvSpPr txBox="1"/>
          <p:nvPr/>
        </p:nvSpPr>
        <p:spPr>
          <a:xfrm>
            <a:off x="4933845" y="2623714"/>
            <a:ext cx="946981" cy="350590"/>
          </a:xfrm>
          <a:prstGeom prst="rect">
            <a:avLst/>
          </a:prstGeom>
          <a:noFill/>
        </p:spPr>
        <p:txBody>
          <a:bodyPr wrap="square" lIns="0" tIns="36557" rIns="0" bIns="0" rtlCol="0">
            <a:spAutoFit/>
          </a:bodyPr>
          <a:lstStyle/>
          <a:p>
            <a:pPr algn="ctr" defTabSz="913943" hangingPunct="0">
              <a:lnSpc>
                <a:spcPct val="85000"/>
              </a:lnSpc>
              <a:spcAft>
                <a:spcPts val="600"/>
              </a:spcAft>
              <a:buClr>
                <a:srgbClr val="27ACAA"/>
              </a:buClr>
              <a:buSzPct val="70000"/>
              <a:defRPr/>
            </a:pPr>
            <a:r>
              <a:rPr lang="en-US" sz="1199" b="1" kern="0" spc="-12" dirty="0">
                <a:latin typeface="EY interstate light"/>
                <a:sym typeface="IBM Plex Sans Light"/>
              </a:rPr>
              <a:t>Digital Enablement</a:t>
            </a:r>
          </a:p>
        </p:txBody>
      </p:sp>
      <p:sp>
        <p:nvSpPr>
          <p:cNvPr id="30" name="Oval 29">
            <a:extLst>
              <a:ext uri="{FF2B5EF4-FFF2-40B4-BE49-F238E27FC236}">
                <a16:creationId xmlns:a16="http://schemas.microsoft.com/office/drawing/2014/main" id="{7168A9DD-ADE0-47D6-89BF-AC74F5403D7D}"/>
              </a:ext>
            </a:extLst>
          </p:cNvPr>
          <p:cNvSpPr/>
          <p:nvPr/>
        </p:nvSpPr>
        <p:spPr>
          <a:xfrm>
            <a:off x="5263807" y="3033024"/>
            <a:ext cx="274177" cy="274177"/>
          </a:xfrm>
          <a:prstGeom prst="ellipse">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nchorCtr="0"/>
          <a:lstStyle/>
          <a:p>
            <a:pPr algn="ctr" defTabSz="913943" hangingPunct="0">
              <a:lnSpc>
                <a:spcPct val="120000"/>
              </a:lnSpc>
              <a:defRPr/>
            </a:pPr>
            <a:r>
              <a:rPr lang="en-IN" sz="999" b="1" kern="0" spc="-12" dirty="0">
                <a:solidFill>
                  <a:srgbClr val="2E2E38"/>
                </a:solidFill>
                <a:latin typeface="EY interstate light"/>
                <a:sym typeface="IBM Plex Sans Light"/>
              </a:rPr>
              <a:t>D</a:t>
            </a:r>
          </a:p>
        </p:txBody>
      </p:sp>
      <p:sp>
        <p:nvSpPr>
          <p:cNvPr id="31" name="TextBox 30">
            <a:extLst>
              <a:ext uri="{FF2B5EF4-FFF2-40B4-BE49-F238E27FC236}">
                <a16:creationId xmlns:a16="http://schemas.microsoft.com/office/drawing/2014/main" id="{793EE0E0-81DE-47E7-BF71-476875A293B9}"/>
              </a:ext>
            </a:extLst>
          </p:cNvPr>
          <p:cNvSpPr txBox="1"/>
          <p:nvPr/>
        </p:nvSpPr>
        <p:spPr>
          <a:xfrm>
            <a:off x="6456994" y="2855759"/>
            <a:ext cx="1369576" cy="350590"/>
          </a:xfrm>
          <a:prstGeom prst="rect">
            <a:avLst/>
          </a:prstGeom>
          <a:noFill/>
        </p:spPr>
        <p:txBody>
          <a:bodyPr wrap="square" lIns="0" tIns="36557" rIns="0" bIns="0" rtlCol="0">
            <a:spAutoFit/>
          </a:bodyPr>
          <a:lstStyle/>
          <a:p>
            <a:pPr algn="ctr" defTabSz="913943" hangingPunct="0">
              <a:lnSpc>
                <a:spcPct val="85000"/>
              </a:lnSpc>
              <a:spcAft>
                <a:spcPts val="600"/>
              </a:spcAft>
              <a:buClr>
                <a:srgbClr val="27ACAA"/>
              </a:buClr>
              <a:buSzPct val="70000"/>
              <a:defRPr/>
            </a:pPr>
            <a:r>
              <a:rPr lang="en-US" sz="1199" b="1" kern="0" spc="-12" dirty="0">
                <a:solidFill>
                  <a:srgbClr val="2E2E38"/>
                </a:solidFill>
                <a:latin typeface="EY interstate light"/>
                <a:sym typeface="IBM Plex Sans Light"/>
              </a:rPr>
              <a:t>Evaluating </a:t>
            </a:r>
            <a:br>
              <a:rPr lang="en-US" sz="1199" b="1" kern="0" spc="-12" dirty="0">
                <a:solidFill>
                  <a:srgbClr val="2E2E38"/>
                </a:solidFill>
                <a:latin typeface="EY interstate light"/>
                <a:sym typeface="IBM Plex Sans Light"/>
              </a:rPr>
            </a:br>
            <a:r>
              <a:rPr lang="en-US" sz="1199" b="1" kern="0" spc="-12" dirty="0">
                <a:solidFill>
                  <a:srgbClr val="2E2E38"/>
                </a:solidFill>
                <a:latin typeface="EY interstate light"/>
                <a:sym typeface="IBM Plex Sans Light"/>
              </a:rPr>
              <a:t>Market Fit</a:t>
            </a:r>
          </a:p>
        </p:txBody>
      </p:sp>
      <p:sp>
        <p:nvSpPr>
          <p:cNvPr id="32" name="Oval 31">
            <a:extLst>
              <a:ext uri="{FF2B5EF4-FFF2-40B4-BE49-F238E27FC236}">
                <a16:creationId xmlns:a16="http://schemas.microsoft.com/office/drawing/2014/main" id="{5D8AF9B2-FAA9-4396-9705-9130F4448320}"/>
              </a:ext>
            </a:extLst>
          </p:cNvPr>
          <p:cNvSpPr/>
          <p:nvPr/>
        </p:nvSpPr>
        <p:spPr>
          <a:xfrm>
            <a:off x="7483312" y="3257177"/>
            <a:ext cx="274177" cy="274177"/>
          </a:xfrm>
          <a:prstGeom prst="ellipse">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nchorCtr="0"/>
          <a:lstStyle/>
          <a:p>
            <a:pPr algn="ctr" defTabSz="913943" hangingPunct="0">
              <a:lnSpc>
                <a:spcPct val="120000"/>
              </a:lnSpc>
              <a:defRPr/>
            </a:pPr>
            <a:r>
              <a:rPr lang="en-IN" sz="999" b="1" kern="0" spc="-12" dirty="0">
                <a:solidFill>
                  <a:srgbClr val="2E2E38"/>
                </a:solidFill>
                <a:latin typeface="EY interstate light"/>
                <a:sym typeface="IBM Plex Sans Light"/>
              </a:rPr>
              <a:t>E</a:t>
            </a:r>
          </a:p>
        </p:txBody>
      </p:sp>
      <p:sp>
        <p:nvSpPr>
          <p:cNvPr id="33" name="TextBox 32">
            <a:extLst>
              <a:ext uri="{FF2B5EF4-FFF2-40B4-BE49-F238E27FC236}">
                <a16:creationId xmlns:a16="http://schemas.microsoft.com/office/drawing/2014/main" id="{FEB6AFC3-436B-456D-B7B2-0D55B5D872E3}"/>
              </a:ext>
            </a:extLst>
          </p:cNvPr>
          <p:cNvSpPr txBox="1"/>
          <p:nvPr/>
        </p:nvSpPr>
        <p:spPr>
          <a:xfrm>
            <a:off x="7897749" y="4304949"/>
            <a:ext cx="1369576" cy="427534"/>
          </a:xfrm>
          <a:prstGeom prst="rect">
            <a:avLst/>
          </a:prstGeom>
          <a:noFill/>
        </p:spPr>
        <p:txBody>
          <a:bodyPr wrap="square" lIns="0" tIns="36557" rIns="0" bIns="0" rtlCol="0">
            <a:spAutoFit/>
          </a:bodyPr>
          <a:lstStyle/>
          <a:p>
            <a:pPr algn="ctr" defTabSz="913943" hangingPunct="0">
              <a:lnSpc>
                <a:spcPct val="85000"/>
              </a:lnSpc>
              <a:spcAft>
                <a:spcPts val="600"/>
              </a:spcAft>
              <a:buClr>
                <a:srgbClr val="27ACAA"/>
              </a:buClr>
              <a:buSzPct val="70000"/>
              <a:defRPr/>
            </a:pPr>
            <a:r>
              <a:rPr lang="en-US" sz="1199" b="1" kern="0" spc="-12" dirty="0">
                <a:latin typeface="EY interstate light"/>
                <a:sym typeface="IBM Plex Sans Light"/>
              </a:rPr>
              <a:t>Analyze</a:t>
            </a:r>
          </a:p>
          <a:p>
            <a:pPr algn="ctr" defTabSz="913943" hangingPunct="0">
              <a:lnSpc>
                <a:spcPct val="85000"/>
              </a:lnSpc>
              <a:spcAft>
                <a:spcPts val="600"/>
              </a:spcAft>
              <a:buClr>
                <a:srgbClr val="27ACAA"/>
              </a:buClr>
              <a:buSzPct val="70000"/>
              <a:defRPr/>
            </a:pPr>
            <a:r>
              <a:rPr lang="en-US" sz="1199" b="1" kern="0" spc="-12" dirty="0">
                <a:latin typeface="EY interstate light"/>
                <a:sym typeface="IBM Plex Sans Light"/>
              </a:rPr>
              <a:t>Operations</a:t>
            </a:r>
          </a:p>
        </p:txBody>
      </p:sp>
      <p:sp>
        <p:nvSpPr>
          <p:cNvPr id="34" name="Rounded Rectangle 20">
            <a:extLst>
              <a:ext uri="{FF2B5EF4-FFF2-40B4-BE49-F238E27FC236}">
                <a16:creationId xmlns:a16="http://schemas.microsoft.com/office/drawing/2014/main" id="{916A6080-83B9-4DA0-B3EC-3610BC198AD3}"/>
              </a:ext>
            </a:extLst>
          </p:cNvPr>
          <p:cNvSpPr/>
          <p:nvPr/>
        </p:nvSpPr>
        <p:spPr>
          <a:xfrm>
            <a:off x="3077901" y="5751496"/>
            <a:ext cx="6148499" cy="753943"/>
          </a:xfrm>
          <a:prstGeom prst="rect">
            <a:avLst/>
          </a:prstGeom>
          <a:solidFill>
            <a:schemeClr val="bg1">
              <a:lumMod val="50000"/>
              <a:alpha val="49804"/>
            </a:schemeClr>
          </a:solidFill>
          <a:ln w="12700" cap="flat" cmpd="sng" algn="ctr">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spcAft>
                <a:spcPts val="600"/>
              </a:spcAft>
              <a:buClr>
                <a:srgbClr val="FFE600"/>
              </a:buClr>
              <a:buSzPct val="70000"/>
              <a:defRPr/>
            </a:pPr>
            <a:r>
              <a:rPr lang="en-US" sz="1100" i="1" dirty="0">
                <a:solidFill>
                  <a:schemeClr val="tx1"/>
                </a:solidFill>
                <a:latin typeface="EY interstate light"/>
                <a:ea typeface="EYInterstate" charset="0"/>
                <a:cs typeface="EYInterstate" charset="0"/>
                <a:sym typeface="IBM Plex Sans Light"/>
              </a:rPr>
              <a:t>Only a select number of InsurTechs make it past our business and technical due diligence, </a:t>
            </a:r>
            <a:br>
              <a:rPr lang="en-US" sz="1100" i="1" dirty="0">
                <a:solidFill>
                  <a:schemeClr val="tx1"/>
                </a:solidFill>
                <a:latin typeface="EY interstate light"/>
                <a:ea typeface="EYInterstate" charset="0"/>
                <a:cs typeface="EYInterstate" charset="0"/>
                <a:sym typeface="IBM Plex Sans Light"/>
              </a:rPr>
            </a:br>
            <a:r>
              <a:rPr lang="en-US" sz="1100" i="1" dirty="0">
                <a:solidFill>
                  <a:schemeClr val="tx1"/>
                </a:solidFill>
                <a:latin typeface="EY interstate light"/>
                <a:ea typeface="EYInterstate" charset="0"/>
                <a:cs typeface="EYInterstate" charset="0"/>
                <a:sym typeface="IBM Plex Sans Light"/>
              </a:rPr>
              <a:t>and are considered for inclusion into Insurance Offering(s) and / or Alliance</a:t>
            </a:r>
          </a:p>
        </p:txBody>
      </p:sp>
      <p:sp>
        <p:nvSpPr>
          <p:cNvPr id="35" name="Oval 34">
            <a:extLst>
              <a:ext uri="{FF2B5EF4-FFF2-40B4-BE49-F238E27FC236}">
                <a16:creationId xmlns:a16="http://schemas.microsoft.com/office/drawing/2014/main" id="{1CB66A1A-88EE-4FEC-9ED9-9145CF833F36}"/>
              </a:ext>
            </a:extLst>
          </p:cNvPr>
          <p:cNvSpPr/>
          <p:nvPr/>
        </p:nvSpPr>
        <p:spPr>
          <a:xfrm>
            <a:off x="8507124" y="4795097"/>
            <a:ext cx="274177" cy="274177"/>
          </a:xfrm>
          <a:prstGeom prst="ellipse">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nchorCtr="0"/>
          <a:lstStyle/>
          <a:p>
            <a:pPr algn="ctr" defTabSz="913943" hangingPunct="0">
              <a:lnSpc>
                <a:spcPct val="120000"/>
              </a:lnSpc>
              <a:defRPr/>
            </a:pPr>
            <a:r>
              <a:rPr lang="en-IN" sz="999" b="1" kern="0" spc="-12" dirty="0">
                <a:solidFill>
                  <a:srgbClr val="2E2E38"/>
                </a:solidFill>
                <a:latin typeface="EY interstate light"/>
                <a:sym typeface="IBM Plex Sans Light"/>
              </a:rPr>
              <a:t>A</a:t>
            </a:r>
          </a:p>
        </p:txBody>
      </p:sp>
    </p:spTree>
    <p:extLst>
      <p:ext uri="{BB962C8B-B14F-4D97-AF65-F5344CB8AC3E}">
        <p14:creationId xmlns:p14="http://schemas.microsoft.com/office/powerpoint/2010/main" val="3772322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50AC72-3AF5-49D3-85BB-9D9DBAF240F4}"/>
              </a:ext>
            </a:extLst>
          </p:cNvPr>
          <p:cNvSpPr>
            <a:spLocks noGrp="1"/>
          </p:cNvSpPr>
          <p:nvPr>
            <p:ph type="body" sz="quarter" idx="13"/>
          </p:nvPr>
        </p:nvSpPr>
        <p:spPr>
          <a:xfrm>
            <a:off x="601003" y="3314700"/>
            <a:ext cx="6657635" cy="455613"/>
          </a:xfrm>
        </p:spPr>
        <p:txBody>
          <a:bodyPr/>
          <a:lstStyle/>
          <a:p>
            <a:r>
              <a:rPr lang="en-US" dirty="0"/>
              <a:t>3 - Test automation</a:t>
            </a:r>
          </a:p>
        </p:txBody>
      </p:sp>
    </p:spTree>
    <p:extLst>
      <p:ext uri="{BB962C8B-B14F-4D97-AF65-F5344CB8AC3E}">
        <p14:creationId xmlns:p14="http://schemas.microsoft.com/office/powerpoint/2010/main" val="2036322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1071137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rgbClr val="000000"/>
                </a:solidFill>
                <a:latin typeface="EYInterstate" charset="0"/>
              </a:rPr>
              <a:t>Achieving </a:t>
            </a:r>
            <a:r>
              <a:rPr lang="en-US" sz="2500" b="0" dirty="0" err="1">
                <a:solidFill>
                  <a:srgbClr val="000000"/>
                </a:solidFill>
                <a:latin typeface="EYInterstate" charset="0"/>
              </a:rPr>
              <a:t>Quality@Speed</a:t>
            </a:r>
            <a:endParaRPr lang="en-US" sz="2500" b="0" dirty="0">
              <a:solidFill>
                <a:srgbClr val="000000"/>
              </a:solidFill>
              <a:latin typeface="EYInterstate" charset="0"/>
            </a:endParaRPr>
          </a:p>
        </p:txBody>
      </p:sp>
      <p:grpSp>
        <p:nvGrpSpPr>
          <p:cNvPr id="6" name="Group 5">
            <a:extLst>
              <a:ext uri="{FF2B5EF4-FFF2-40B4-BE49-F238E27FC236}">
                <a16:creationId xmlns:a16="http://schemas.microsoft.com/office/drawing/2014/main" id="{3842EA92-64E7-44F9-BE97-AF70A720A362}"/>
              </a:ext>
            </a:extLst>
          </p:cNvPr>
          <p:cNvGrpSpPr/>
          <p:nvPr/>
        </p:nvGrpSpPr>
        <p:grpSpPr>
          <a:xfrm>
            <a:off x="779997" y="1223843"/>
            <a:ext cx="10774658" cy="636697"/>
            <a:chOff x="779997" y="1223843"/>
            <a:chExt cx="10774658" cy="636697"/>
          </a:xfrm>
        </p:grpSpPr>
        <p:sp>
          <p:nvSpPr>
            <p:cNvPr id="118" name="Rectangle 117">
              <a:extLst>
                <a:ext uri="{FF2B5EF4-FFF2-40B4-BE49-F238E27FC236}">
                  <a16:creationId xmlns:a16="http://schemas.microsoft.com/office/drawing/2014/main" id="{331A3520-5ECB-467D-9DA0-DE0C66FAB1B7}"/>
                </a:ext>
              </a:extLst>
            </p:cNvPr>
            <p:cNvSpPr/>
            <p:nvPr/>
          </p:nvSpPr>
          <p:spPr>
            <a:xfrm rot="16200000">
              <a:off x="1779427" y="856525"/>
              <a:ext cx="636697" cy="1371333"/>
            </a:xfrm>
            <a:prstGeom prst="rect">
              <a:avLst/>
            </a:prstGeom>
            <a:solidFill>
              <a:srgbClr val="DAE3F3"/>
            </a:solidFill>
            <a:ln>
              <a:noFill/>
            </a:ln>
          </p:spPr>
          <p:txBody>
            <a:bodyPr vert="vert" wrap="square" lIns="88900" tIns="38100" rIns="88900" bIns="38100" rtlCol="0" anchor="ctr" anchorCtr="0">
              <a:noAutofit/>
            </a:bodyPr>
            <a:lstStyle/>
            <a:p>
              <a:pPr algn="ctr" defTabSz="913486">
                <a:spcAft>
                  <a:spcPct val="35000"/>
                </a:spcAft>
                <a:defRPr/>
              </a:pPr>
              <a:r>
                <a:rPr lang="en-US" sz="1400" b="1" dirty="0">
                  <a:solidFill>
                    <a:prstClr val="black">
                      <a:lumMod val="75000"/>
                      <a:lumOff val="25000"/>
                    </a:prstClr>
                  </a:solidFill>
                  <a:latin typeface="EYInterstate Light"/>
                </a:rPr>
                <a:t>Shifting left test types</a:t>
              </a:r>
            </a:p>
          </p:txBody>
        </p:sp>
        <p:sp>
          <p:nvSpPr>
            <p:cNvPr id="28" name="Rectangle 27">
              <a:extLst>
                <a:ext uri="{FF2B5EF4-FFF2-40B4-BE49-F238E27FC236}">
                  <a16:creationId xmlns:a16="http://schemas.microsoft.com/office/drawing/2014/main" id="{93C4D86A-1049-4848-A934-D916C2CB6936}"/>
                </a:ext>
              </a:extLst>
            </p:cNvPr>
            <p:cNvSpPr/>
            <p:nvPr/>
          </p:nvSpPr>
          <p:spPr>
            <a:xfrm>
              <a:off x="2870522" y="1231015"/>
              <a:ext cx="8684133" cy="62235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defTabSz="454109" eaLnBrk="0" hangingPunct="0">
                <a:spcBef>
                  <a:spcPts val="256"/>
                </a:spcBef>
                <a:defRPr/>
              </a:pPr>
              <a:r>
                <a:rPr lang="en-US" sz="1600" dirty="0">
                  <a:solidFill>
                    <a:schemeClr val="bg1"/>
                  </a:solidFill>
                  <a:latin typeface="EY interstate light"/>
                </a:rPr>
                <a:t>Increased emphasis on unit, component and service layer tests</a:t>
              </a:r>
            </a:p>
          </p:txBody>
        </p:sp>
        <p:grpSp>
          <p:nvGrpSpPr>
            <p:cNvPr id="32" name="Group 31">
              <a:extLst>
                <a:ext uri="{FF2B5EF4-FFF2-40B4-BE49-F238E27FC236}">
                  <a16:creationId xmlns:a16="http://schemas.microsoft.com/office/drawing/2014/main" id="{1510EEA0-EE5F-4C76-9280-1532E917F207}"/>
                </a:ext>
              </a:extLst>
            </p:cNvPr>
            <p:cNvGrpSpPr>
              <a:grpSpLocks noChangeAspect="1"/>
            </p:cNvGrpSpPr>
            <p:nvPr/>
          </p:nvGrpSpPr>
          <p:grpSpPr>
            <a:xfrm>
              <a:off x="779997" y="1308193"/>
              <a:ext cx="468000" cy="467998"/>
              <a:chOff x="15832023" y="3964091"/>
              <a:chExt cx="357188" cy="357188"/>
            </a:xfrm>
          </p:grpSpPr>
          <p:sp>
            <p:nvSpPr>
              <p:cNvPr id="33" name="Freeform 223">
                <a:extLst>
                  <a:ext uri="{FF2B5EF4-FFF2-40B4-BE49-F238E27FC236}">
                    <a16:creationId xmlns:a16="http://schemas.microsoft.com/office/drawing/2014/main" id="{55151EA0-C837-4D63-9AE6-AC46B6540170}"/>
                  </a:ext>
                </a:extLst>
              </p:cNvPr>
              <p:cNvSpPr>
                <a:spLocks/>
              </p:cNvSpPr>
              <p:nvPr/>
            </p:nvSpPr>
            <p:spPr bwMode="auto">
              <a:xfrm>
                <a:off x="15854248" y="4233966"/>
                <a:ext cx="271463" cy="87313"/>
              </a:xfrm>
              <a:custGeom>
                <a:avLst/>
                <a:gdLst>
                  <a:gd name="T0" fmla="*/ 80 w 80"/>
                  <a:gd name="T1" fmla="*/ 14 h 26"/>
                  <a:gd name="T2" fmla="*/ 46 w 80"/>
                  <a:gd name="T3" fmla="*/ 26 h 26"/>
                  <a:gd name="T4" fmla="*/ 0 w 80"/>
                  <a:gd name="T5" fmla="*/ 0 h 26"/>
                </a:gdLst>
                <a:ahLst/>
                <a:cxnLst>
                  <a:cxn ang="0">
                    <a:pos x="T0" y="T1"/>
                  </a:cxn>
                  <a:cxn ang="0">
                    <a:pos x="T2" y="T3"/>
                  </a:cxn>
                  <a:cxn ang="0">
                    <a:pos x="T4" y="T5"/>
                  </a:cxn>
                </a:cxnLst>
                <a:rect l="0" t="0" r="r" b="b"/>
                <a:pathLst>
                  <a:path w="80" h="26">
                    <a:moveTo>
                      <a:pt x="80" y="14"/>
                    </a:moveTo>
                    <a:cubicBezTo>
                      <a:pt x="71" y="22"/>
                      <a:pt x="59" y="26"/>
                      <a:pt x="46" y="26"/>
                    </a:cubicBezTo>
                    <a:cubicBezTo>
                      <a:pt x="26" y="26"/>
                      <a:pt x="9" y="16"/>
                      <a:pt x="0" y="0"/>
                    </a:cubicBezTo>
                  </a:path>
                </a:pathLst>
              </a:custGeom>
              <a:noFill/>
              <a:ln w="19050" cap="rnd">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34" name="Freeform 224">
                <a:extLst>
                  <a:ext uri="{FF2B5EF4-FFF2-40B4-BE49-F238E27FC236}">
                    <a16:creationId xmlns:a16="http://schemas.microsoft.com/office/drawing/2014/main" id="{4E30CD86-84A4-413C-8AEB-7B98C701A869}"/>
                  </a:ext>
                </a:extLst>
              </p:cNvPr>
              <p:cNvSpPr>
                <a:spLocks/>
              </p:cNvSpPr>
              <p:nvPr/>
            </p:nvSpPr>
            <p:spPr bwMode="auto">
              <a:xfrm>
                <a:off x="16071736" y="3975204"/>
                <a:ext cx="117475" cy="258763"/>
              </a:xfrm>
              <a:custGeom>
                <a:avLst/>
                <a:gdLst>
                  <a:gd name="T0" fmla="*/ 0 w 35"/>
                  <a:gd name="T1" fmla="*/ 0 h 76"/>
                  <a:gd name="T2" fmla="*/ 35 w 35"/>
                  <a:gd name="T3" fmla="*/ 50 h 76"/>
                  <a:gd name="T4" fmla="*/ 28 w 35"/>
                  <a:gd name="T5" fmla="*/ 76 h 76"/>
                </a:gdLst>
                <a:ahLst/>
                <a:cxnLst>
                  <a:cxn ang="0">
                    <a:pos x="T0" y="T1"/>
                  </a:cxn>
                  <a:cxn ang="0">
                    <a:pos x="T2" y="T3"/>
                  </a:cxn>
                  <a:cxn ang="0">
                    <a:pos x="T4" y="T5"/>
                  </a:cxn>
                </a:cxnLst>
                <a:rect l="0" t="0" r="r" b="b"/>
                <a:pathLst>
                  <a:path w="35" h="76">
                    <a:moveTo>
                      <a:pt x="0" y="0"/>
                    </a:moveTo>
                    <a:cubicBezTo>
                      <a:pt x="20" y="7"/>
                      <a:pt x="35" y="27"/>
                      <a:pt x="35" y="50"/>
                    </a:cubicBezTo>
                    <a:cubicBezTo>
                      <a:pt x="35" y="59"/>
                      <a:pt x="32" y="68"/>
                      <a:pt x="28" y="76"/>
                    </a:cubicBezTo>
                  </a:path>
                </a:pathLst>
              </a:custGeom>
              <a:noFill/>
              <a:ln w="19050" cap="rnd">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36" name="Freeform 225">
                <a:extLst>
                  <a:ext uri="{FF2B5EF4-FFF2-40B4-BE49-F238E27FC236}">
                    <a16:creationId xmlns:a16="http://schemas.microsoft.com/office/drawing/2014/main" id="{EAF5F51F-5A74-4BC3-B660-749FB50688C1}"/>
                  </a:ext>
                </a:extLst>
              </p:cNvPr>
              <p:cNvSpPr>
                <a:spLocks/>
              </p:cNvSpPr>
              <p:nvPr/>
            </p:nvSpPr>
            <p:spPr bwMode="auto">
              <a:xfrm>
                <a:off x="15832023" y="3964091"/>
                <a:ext cx="177800" cy="211138"/>
              </a:xfrm>
              <a:custGeom>
                <a:avLst/>
                <a:gdLst>
                  <a:gd name="T0" fmla="*/ 1 w 53"/>
                  <a:gd name="T1" fmla="*/ 62 h 62"/>
                  <a:gd name="T2" fmla="*/ 0 w 53"/>
                  <a:gd name="T3" fmla="*/ 53 h 62"/>
                  <a:gd name="T4" fmla="*/ 53 w 53"/>
                  <a:gd name="T5" fmla="*/ 0 h 62"/>
                </a:gdLst>
                <a:ahLst/>
                <a:cxnLst>
                  <a:cxn ang="0">
                    <a:pos x="T0" y="T1"/>
                  </a:cxn>
                  <a:cxn ang="0">
                    <a:pos x="T2" y="T3"/>
                  </a:cxn>
                  <a:cxn ang="0">
                    <a:pos x="T4" y="T5"/>
                  </a:cxn>
                </a:cxnLst>
                <a:rect l="0" t="0" r="r" b="b"/>
                <a:pathLst>
                  <a:path w="53" h="62">
                    <a:moveTo>
                      <a:pt x="1" y="62"/>
                    </a:moveTo>
                    <a:cubicBezTo>
                      <a:pt x="0" y="59"/>
                      <a:pt x="0" y="56"/>
                      <a:pt x="0" y="53"/>
                    </a:cubicBezTo>
                    <a:cubicBezTo>
                      <a:pt x="0" y="24"/>
                      <a:pt x="24" y="0"/>
                      <a:pt x="53" y="0"/>
                    </a:cubicBezTo>
                  </a:path>
                </a:pathLst>
              </a:custGeom>
              <a:noFill/>
              <a:ln w="19050" cap="rnd">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37" name="Freeform 226">
                <a:extLst>
                  <a:ext uri="{FF2B5EF4-FFF2-40B4-BE49-F238E27FC236}">
                    <a16:creationId xmlns:a16="http://schemas.microsoft.com/office/drawing/2014/main" id="{F6B16CB6-4951-4C13-8F5F-61D29B4D7557}"/>
                  </a:ext>
                </a:extLst>
              </p:cNvPr>
              <p:cNvSpPr>
                <a:spLocks/>
              </p:cNvSpPr>
              <p:nvPr/>
            </p:nvSpPr>
            <p:spPr bwMode="auto">
              <a:xfrm>
                <a:off x="15898698" y="4032354"/>
                <a:ext cx="111125" cy="130175"/>
              </a:xfrm>
              <a:custGeom>
                <a:avLst/>
                <a:gdLst>
                  <a:gd name="T0" fmla="*/ 0 w 33"/>
                  <a:gd name="T1" fmla="*/ 38 h 38"/>
                  <a:gd name="T2" fmla="*/ 0 w 33"/>
                  <a:gd name="T3" fmla="*/ 33 h 38"/>
                  <a:gd name="T4" fmla="*/ 33 w 33"/>
                  <a:gd name="T5" fmla="*/ 0 h 38"/>
                </a:gdLst>
                <a:ahLst/>
                <a:cxnLst>
                  <a:cxn ang="0">
                    <a:pos x="T0" y="T1"/>
                  </a:cxn>
                  <a:cxn ang="0">
                    <a:pos x="T2" y="T3"/>
                  </a:cxn>
                  <a:cxn ang="0">
                    <a:pos x="T4" y="T5"/>
                  </a:cxn>
                </a:cxnLst>
                <a:rect l="0" t="0" r="r" b="b"/>
                <a:pathLst>
                  <a:path w="33" h="38">
                    <a:moveTo>
                      <a:pt x="0" y="38"/>
                    </a:moveTo>
                    <a:cubicBezTo>
                      <a:pt x="0" y="37"/>
                      <a:pt x="0" y="35"/>
                      <a:pt x="0" y="33"/>
                    </a:cubicBezTo>
                    <a:cubicBezTo>
                      <a:pt x="0" y="14"/>
                      <a:pt x="15" y="0"/>
                      <a:pt x="33" y="0"/>
                    </a:cubicBezTo>
                  </a:path>
                </a:pathLst>
              </a:custGeom>
              <a:noFill/>
              <a:ln w="19050" cap="rnd">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38" name="Freeform 227">
                <a:extLst>
                  <a:ext uri="{FF2B5EF4-FFF2-40B4-BE49-F238E27FC236}">
                    <a16:creationId xmlns:a16="http://schemas.microsoft.com/office/drawing/2014/main" id="{A98AD372-29DE-4B8A-AFB9-C771CFF1B665}"/>
                  </a:ext>
                </a:extLst>
              </p:cNvPr>
              <p:cNvSpPr>
                <a:spLocks/>
              </p:cNvSpPr>
              <p:nvPr/>
            </p:nvSpPr>
            <p:spPr bwMode="auto">
              <a:xfrm>
                <a:off x="15912986" y="4199041"/>
                <a:ext cx="168275" cy="58738"/>
              </a:xfrm>
              <a:custGeom>
                <a:avLst/>
                <a:gdLst>
                  <a:gd name="T0" fmla="*/ 50 w 50"/>
                  <a:gd name="T1" fmla="*/ 9 h 17"/>
                  <a:gd name="T2" fmla="*/ 29 w 50"/>
                  <a:gd name="T3" fmla="*/ 17 h 17"/>
                  <a:gd name="T4" fmla="*/ 0 w 50"/>
                  <a:gd name="T5" fmla="*/ 0 h 17"/>
                </a:gdLst>
                <a:ahLst/>
                <a:cxnLst>
                  <a:cxn ang="0">
                    <a:pos x="T0" y="T1"/>
                  </a:cxn>
                  <a:cxn ang="0">
                    <a:pos x="T2" y="T3"/>
                  </a:cxn>
                  <a:cxn ang="0">
                    <a:pos x="T4" y="T5"/>
                  </a:cxn>
                </a:cxnLst>
                <a:rect l="0" t="0" r="r" b="b"/>
                <a:pathLst>
                  <a:path w="50" h="17">
                    <a:moveTo>
                      <a:pt x="50" y="9"/>
                    </a:moveTo>
                    <a:cubicBezTo>
                      <a:pt x="44" y="14"/>
                      <a:pt x="37" y="17"/>
                      <a:pt x="29" y="17"/>
                    </a:cubicBezTo>
                    <a:cubicBezTo>
                      <a:pt x="17" y="17"/>
                      <a:pt x="6" y="10"/>
                      <a:pt x="0" y="0"/>
                    </a:cubicBezTo>
                  </a:path>
                </a:pathLst>
              </a:custGeom>
              <a:noFill/>
              <a:ln w="19050" cap="rnd">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39" name="Freeform 228">
                <a:extLst>
                  <a:ext uri="{FF2B5EF4-FFF2-40B4-BE49-F238E27FC236}">
                    <a16:creationId xmlns:a16="http://schemas.microsoft.com/office/drawing/2014/main" id="{76426730-60E8-4B23-9492-0B0A25105590}"/>
                  </a:ext>
                </a:extLst>
              </p:cNvPr>
              <p:cNvSpPr>
                <a:spLocks/>
              </p:cNvSpPr>
              <p:nvPr/>
            </p:nvSpPr>
            <p:spPr bwMode="auto">
              <a:xfrm>
                <a:off x="16047923" y="4038704"/>
                <a:ext cx="74613" cy="160338"/>
              </a:xfrm>
              <a:custGeom>
                <a:avLst/>
                <a:gdLst>
                  <a:gd name="T0" fmla="*/ 0 w 22"/>
                  <a:gd name="T1" fmla="*/ 0 h 47"/>
                  <a:gd name="T2" fmla="*/ 22 w 22"/>
                  <a:gd name="T3" fmla="*/ 31 h 47"/>
                  <a:gd name="T4" fmla="*/ 17 w 22"/>
                  <a:gd name="T5" fmla="*/ 47 h 47"/>
                </a:gdLst>
                <a:ahLst/>
                <a:cxnLst>
                  <a:cxn ang="0">
                    <a:pos x="T0" y="T1"/>
                  </a:cxn>
                  <a:cxn ang="0">
                    <a:pos x="T2" y="T3"/>
                  </a:cxn>
                  <a:cxn ang="0">
                    <a:pos x="T4" y="T5"/>
                  </a:cxn>
                </a:cxnLst>
                <a:rect l="0" t="0" r="r" b="b"/>
                <a:pathLst>
                  <a:path w="22" h="47">
                    <a:moveTo>
                      <a:pt x="0" y="0"/>
                    </a:moveTo>
                    <a:cubicBezTo>
                      <a:pt x="13" y="4"/>
                      <a:pt x="22" y="16"/>
                      <a:pt x="22" y="31"/>
                    </a:cubicBezTo>
                    <a:cubicBezTo>
                      <a:pt x="22" y="37"/>
                      <a:pt x="20" y="42"/>
                      <a:pt x="17" y="47"/>
                    </a:cubicBezTo>
                  </a:path>
                </a:pathLst>
              </a:custGeom>
              <a:noFill/>
              <a:ln w="19050" cap="rnd">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40" name="Freeform 229">
                <a:extLst>
                  <a:ext uri="{FF2B5EF4-FFF2-40B4-BE49-F238E27FC236}">
                    <a16:creationId xmlns:a16="http://schemas.microsoft.com/office/drawing/2014/main" id="{72521050-17A8-405C-9F8D-02AE75817FD4}"/>
                  </a:ext>
                </a:extLst>
              </p:cNvPr>
              <p:cNvSpPr>
                <a:spLocks/>
              </p:cNvSpPr>
              <p:nvPr/>
            </p:nvSpPr>
            <p:spPr bwMode="auto">
              <a:xfrm>
                <a:off x="16009823" y="3964091"/>
                <a:ext cx="26988" cy="68263"/>
              </a:xfrm>
              <a:custGeom>
                <a:avLst/>
                <a:gdLst>
                  <a:gd name="T0" fmla="*/ 0 w 17"/>
                  <a:gd name="T1" fmla="*/ 43 h 43"/>
                  <a:gd name="T2" fmla="*/ 17 w 17"/>
                  <a:gd name="T3" fmla="*/ 22 h 43"/>
                  <a:gd name="T4" fmla="*/ 0 w 17"/>
                  <a:gd name="T5" fmla="*/ 0 h 43"/>
                </a:gdLst>
                <a:ahLst/>
                <a:cxnLst>
                  <a:cxn ang="0">
                    <a:pos x="T0" y="T1"/>
                  </a:cxn>
                  <a:cxn ang="0">
                    <a:pos x="T2" y="T3"/>
                  </a:cxn>
                  <a:cxn ang="0">
                    <a:pos x="T4" y="T5"/>
                  </a:cxn>
                </a:cxnLst>
                <a:rect l="0" t="0" r="r" b="b"/>
                <a:pathLst>
                  <a:path w="17" h="43">
                    <a:moveTo>
                      <a:pt x="0" y="43"/>
                    </a:moveTo>
                    <a:lnTo>
                      <a:pt x="17" y="22"/>
                    </a:lnTo>
                    <a:lnTo>
                      <a:pt x="0" y="0"/>
                    </a:lnTo>
                  </a:path>
                </a:pathLst>
              </a:custGeom>
              <a:noFill/>
              <a:ln w="19050" cap="flat">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41" name="Freeform 230">
                <a:extLst>
                  <a:ext uri="{FF2B5EF4-FFF2-40B4-BE49-F238E27FC236}">
                    <a16:creationId xmlns:a16="http://schemas.microsoft.com/office/drawing/2014/main" id="{3E9724A6-EFB0-4005-9C67-7219896B1B0C}"/>
                  </a:ext>
                </a:extLst>
              </p:cNvPr>
              <p:cNvSpPr>
                <a:spLocks/>
              </p:cNvSpPr>
              <p:nvPr/>
            </p:nvSpPr>
            <p:spPr bwMode="auto">
              <a:xfrm>
                <a:off x="15835198" y="4141891"/>
                <a:ext cx="63500" cy="33338"/>
              </a:xfrm>
              <a:custGeom>
                <a:avLst/>
                <a:gdLst>
                  <a:gd name="T0" fmla="*/ 40 w 40"/>
                  <a:gd name="T1" fmla="*/ 13 h 21"/>
                  <a:gd name="T2" fmla="*/ 17 w 40"/>
                  <a:gd name="T3" fmla="*/ 0 h 21"/>
                  <a:gd name="T4" fmla="*/ 0 w 40"/>
                  <a:gd name="T5" fmla="*/ 21 h 21"/>
                </a:gdLst>
                <a:ahLst/>
                <a:cxnLst>
                  <a:cxn ang="0">
                    <a:pos x="T0" y="T1"/>
                  </a:cxn>
                  <a:cxn ang="0">
                    <a:pos x="T2" y="T3"/>
                  </a:cxn>
                  <a:cxn ang="0">
                    <a:pos x="T4" y="T5"/>
                  </a:cxn>
                </a:cxnLst>
                <a:rect l="0" t="0" r="r" b="b"/>
                <a:pathLst>
                  <a:path w="40" h="21">
                    <a:moveTo>
                      <a:pt x="40" y="13"/>
                    </a:moveTo>
                    <a:lnTo>
                      <a:pt x="17" y="0"/>
                    </a:lnTo>
                    <a:lnTo>
                      <a:pt x="0" y="21"/>
                    </a:lnTo>
                  </a:path>
                </a:pathLst>
              </a:custGeom>
              <a:noFill/>
              <a:ln w="19050" cap="flat">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42" name="Freeform 231">
                <a:extLst>
                  <a:ext uri="{FF2B5EF4-FFF2-40B4-BE49-F238E27FC236}">
                    <a16:creationId xmlns:a16="http://schemas.microsoft.com/office/drawing/2014/main" id="{8284AAB8-50E8-43E1-9D4F-B625C38F054A}"/>
                  </a:ext>
                </a:extLst>
              </p:cNvPr>
              <p:cNvSpPr>
                <a:spLocks/>
              </p:cNvSpPr>
              <p:nvPr/>
            </p:nvSpPr>
            <p:spPr bwMode="auto">
              <a:xfrm>
                <a:off x="15854248" y="4192691"/>
                <a:ext cx="58738" cy="41275"/>
              </a:xfrm>
              <a:custGeom>
                <a:avLst/>
                <a:gdLst>
                  <a:gd name="T0" fmla="*/ 37 w 37"/>
                  <a:gd name="T1" fmla="*/ 4 h 26"/>
                  <a:gd name="T2" fmla="*/ 11 w 37"/>
                  <a:gd name="T3" fmla="*/ 0 h 26"/>
                  <a:gd name="T4" fmla="*/ 0 w 37"/>
                  <a:gd name="T5" fmla="*/ 26 h 26"/>
                </a:gdLst>
                <a:ahLst/>
                <a:cxnLst>
                  <a:cxn ang="0">
                    <a:pos x="T0" y="T1"/>
                  </a:cxn>
                  <a:cxn ang="0">
                    <a:pos x="T2" y="T3"/>
                  </a:cxn>
                  <a:cxn ang="0">
                    <a:pos x="T4" y="T5"/>
                  </a:cxn>
                </a:cxnLst>
                <a:rect l="0" t="0" r="r" b="b"/>
                <a:pathLst>
                  <a:path w="37" h="26">
                    <a:moveTo>
                      <a:pt x="37" y="4"/>
                    </a:moveTo>
                    <a:lnTo>
                      <a:pt x="11" y="0"/>
                    </a:lnTo>
                    <a:lnTo>
                      <a:pt x="0" y="26"/>
                    </a:lnTo>
                  </a:path>
                </a:pathLst>
              </a:custGeom>
              <a:noFill/>
              <a:ln w="19050" cap="flat">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43" name="Freeform 232">
                <a:extLst>
                  <a:ext uri="{FF2B5EF4-FFF2-40B4-BE49-F238E27FC236}">
                    <a16:creationId xmlns:a16="http://schemas.microsoft.com/office/drawing/2014/main" id="{1380616E-79EF-4F05-BA5B-065B405250A2}"/>
                  </a:ext>
                </a:extLst>
              </p:cNvPr>
              <p:cNvSpPr>
                <a:spLocks/>
              </p:cNvSpPr>
              <p:nvPr/>
            </p:nvSpPr>
            <p:spPr bwMode="auto">
              <a:xfrm>
                <a:off x="16081261" y="4230791"/>
                <a:ext cx="44450" cy="50800"/>
              </a:xfrm>
              <a:custGeom>
                <a:avLst/>
                <a:gdLst>
                  <a:gd name="T0" fmla="*/ 0 w 28"/>
                  <a:gd name="T1" fmla="*/ 0 h 32"/>
                  <a:gd name="T2" fmla="*/ 0 w 28"/>
                  <a:gd name="T3" fmla="*/ 27 h 32"/>
                  <a:gd name="T4" fmla="*/ 28 w 28"/>
                  <a:gd name="T5" fmla="*/ 32 h 32"/>
                </a:gdLst>
                <a:ahLst/>
                <a:cxnLst>
                  <a:cxn ang="0">
                    <a:pos x="T0" y="T1"/>
                  </a:cxn>
                  <a:cxn ang="0">
                    <a:pos x="T2" y="T3"/>
                  </a:cxn>
                  <a:cxn ang="0">
                    <a:pos x="T4" y="T5"/>
                  </a:cxn>
                </a:cxnLst>
                <a:rect l="0" t="0" r="r" b="b"/>
                <a:pathLst>
                  <a:path w="28" h="32">
                    <a:moveTo>
                      <a:pt x="0" y="0"/>
                    </a:moveTo>
                    <a:lnTo>
                      <a:pt x="0" y="27"/>
                    </a:lnTo>
                    <a:lnTo>
                      <a:pt x="28" y="32"/>
                    </a:lnTo>
                  </a:path>
                </a:pathLst>
              </a:custGeom>
              <a:noFill/>
              <a:ln w="19050" cap="flat">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44" name="Freeform 233">
                <a:extLst>
                  <a:ext uri="{FF2B5EF4-FFF2-40B4-BE49-F238E27FC236}">
                    <a16:creationId xmlns:a16="http://schemas.microsoft.com/office/drawing/2014/main" id="{B4A3C6A5-36AE-4C3C-92B9-D1D4BCE78358}"/>
                  </a:ext>
                </a:extLst>
              </p:cNvPr>
              <p:cNvSpPr>
                <a:spLocks/>
              </p:cNvSpPr>
              <p:nvPr/>
            </p:nvSpPr>
            <p:spPr bwMode="auto">
              <a:xfrm>
                <a:off x="16105073" y="4199041"/>
                <a:ext cx="60325" cy="41275"/>
              </a:xfrm>
              <a:custGeom>
                <a:avLst/>
                <a:gdLst>
                  <a:gd name="T0" fmla="*/ 0 w 38"/>
                  <a:gd name="T1" fmla="*/ 0 h 26"/>
                  <a:gd name="T2" fmla="*/ 11 w 38"/>
                  <a:gd name="T3" fmla="*/ 26 h 26"/>
                  <a:gd name="T4" fmla="*/ 38 w 38"/>
                  <a:gd name="T5" fmla="*/ 22 h 26"/>
                </a:gdLst>
                <a:ahLst/>
                <a:cxnLst>
                  <a:cxn ang="0">
                    <a:pos x="T0" y="T1"/>
                  </a:cxn>
                  <a:cxn ang="0">
                    <a:pos x="T2" y="T3"/>
                  </a:cxn>
                  <a:cxn ang="0">
                    <a:pos x="T4" y="T5"/>
                  </a:cxn>
                </a:cxnLst>
                <a:rect l="0" t="0" r="r" b="b"/>
                <a:pathLst>
                  <a:path w="38" h="26">
                    <a:moveTo>
                      <a:pt x="0" y="0"/>
                    </a:moveTo>
                    <a:lnTo>
                      <a:pt x="11" y="26"/>
                    </a:lnTo>
                    <a:lnTo>
                      <a:pt x="38" y="22"/>
                    </a:lnTo>
                  </a:path>
                </a:pathLst>
              </a:custGeom>
              <a:noFill/>
              <a:ln w="19050" cap="flat">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45" name="Freeform 234">
                <a:extLst>
                  <a:ext uri="{FF2B5EF4-FFF2-40B4-BE49-F238E27FC236}">
                    <a16:creationId xmlns:a16="http://schemas.microsoft.com/office/drawing/2014/main" id="{E35A8D8B-0DFF-47F1-81DE-58D19C5D8724}"/>
                  </a:ext>
                </a:extLst>
              </p:cNvPr>
              <p:cNvSpPr>
                <a:spLocks/>
              </p:cNvSpPr>
              <p:nvPr/>
            </p:nvSpPr>
            <p:spPr bwMode="auto">
              <a:xfrm>
                <a:off x="16047923" y="3975204"/>
                <a:ext cx="36513" cy="63500"/>
              </a:xfrm>
              <a:custGeom>
                <a:avLst/>
                <a:gdLst>
                  <a:gd name="T0" fmla="*/ 0 w 23"/>
                  <a:gd name="T1" fmla="*/ 40 h 40"/>
                  <a:gd name="T2" fmla="*/ 23 w 23"/>
                  <a:gd name="T3" fmla="*/ 25 h 40"/>
                  <a:gd name="T4" fmla="*/ 15 w 23"/>
                  <a:gd name="T5" fmla="*/ 0 h 40"/>
                </a:gdLst>
                <a:ahLst/>
                <a:cxnLst>
                  <a:cxn ang="0">
                    <a:pos x="T0" y="T1"/>
                  </a:cxn>
                  <a:cxn ang="0">
                    <a:pos x="T2" y="T3"/>
                  </a:cxn>
                  <a:cxn ang="0">
                    <a:pos x="T4" y="T5"/>
                  </a:cxn>
                </a:cxnLst>
                <a:rect l="0" t="0" r="r" b="b"/>
                <a:pathLst>
                  <a:path w="23" h="40">
                    <a:moveTo>
                      <a:pt x="0" y="40"/>
                    </a:moveTo>
                    <a:lnTo>
                      <a:pt x="23" y="25"/>
                    </a:lnTo>
                    <a:lnTo>
                      <a:pt x="15" y="0"/>
                    </a:lnTo>
                  </a:path>
                </a:pathLst>
              </a:custGeom>
              <a:noFill/>
              <a:ln w="19050" cap="flat">
                <a:solidFill>
                  <a:srgbClr val="DAE3F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46" name="Line 235">
                <a:extLst>
                  <a:ext uri="{FF2B5EF4-FFF2-40B4-BE49-F238E27FC236}">
                    <a16:creationId xmlns:a16="http://schemas.microsoft.com/office/drawing/2014/main" id="{E321F7A7-6EA8-4AD8-B105-338DCA433946}"/>
                  </a:ext>
                </a:extLst>
              </p:cNvPr>
              <p:cNvSpPr>
                <a:spLocks noChangeShapeType="1"/>
              </p:cNvSpPr>
              <p:nvPr/>
            </p:nvSpPr>
            <p:spPr bwMode="auto">
              <a:xfrm>
                <a:off x="16009823" y="4145066"/>
                <a:ext cx="0" cy="0"/>
              </a:xfrm>
              <a:prstGeom prst="line">
                <a:avLst/>
              </a:prstGeom>
              <a:noFill/>
              <a:ln w="19050" cap="flat">
                <a:solidFill>
                  <a:srgbClr val="DAE3F3"/>
                </a:solidFill>
                <a:prstDash val="solid"/>
                <a:round/>
                <a:headEnd/>
                <a:tailEnd/>
              </a:ln>
              <a:extLst>
                <a:ext uri="{909E8E84-426E-40DD-AFC4-6F175D3DCCD1}">
                  <a14:hiddenFill xmlns:a14="http://schemas.microsoft.com/office/drawing/2010/main">
                    <a:no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grpSp>
      </p:grpSp>
      <p:grpSp>
        <p:nvGrpSpPr>
          <p:cNvPr id="3" name="Group 2">
            <a:extLst>
              <a:ext uri="{FF2B5EF4-FFF2-40B4-BE49-F238E27FC236}">
                <a16:creationId xmlns:a16="http://schemas.microsoft.com/office/drawing/2014/main" id="{FFB4DC75-4B8E-49B1-939A-4546364F728D}"/>
              </a:ext>
            </a:extLst>
          </p:cNvPr>
          <p:cNvGrpSpPr/>
          <p:nvPr/>
        </p:nvGrpSpPr>
        <p:grpSpPr>
          <a:xfrm>
            <a:off x="779997" y="1906999"/>
            <a:ext cx="10774658" cy="636886"/>
            <a:chOff x="779997" y="1906999"/>
            <a:chExt cx="10774658" cy="636886"/>
          </a:xfrm>
        </p:grpSpPr>
        <p:sp>
          <p:nvSpPr>
            <p:cNvPr id="119" name="Rectangle 118">
              <a:extLst>
                <a:ext uri="{FF2B5EF4-FFF2-40B4-BE49-F238E27FC236}">
                  <a16:creationId xmlns:a16="http://schemas.microsoft.com/office/drawing/2014/main" id="{EE34B97C-2CCC-45FB-8AC4-76CDEE5A36FE}"/>
                </a:ext>
              </a:extLst>
            </p:cNvPr>
            <p:cNvSpPr/>
            <p:nvPr/>
          </p:nvSpPr>
          <p:spPr>
            <a:xfrm rot="16200000">
              <a:off x="1779336" y="1539778"/>
              <a:ext cx="636885" cy="1371328"/>
            </a:xfrm>
            <a:prstGeom prst="rect">
              <a:avLst/>
            </a:prstGeom>
            <a:solidFill>
              <a:srgbClr val="B4C7E7"/>
            </a:solidFill>
            <a:ln>
              <a:noFill/>
            </a:ln>
          </p:spPr>
          <p:txBody>
            <a:bodyPr vert="vert" wrap="square" lIns="88900" tIns="38100" rIns="88900" bIns="38100" rtlCol="0" anchor="ctr" anchorCtr="0">
              <a:noAutofit/>
            </a:bodyPr>
            <a:lstStyle/>
            <a:p>
              <a:pPr algn="ctr" defTabSz="913486">
                <a:spcAft>
                  <a:spcPct val="35000"/>
                </a:spcAft>
                <a:defRPr/>
              </a:pPr>
              <a:r>
                <a:rPr lang="en-US" sz="1400" b="1" dirty="0">
                  <a:solidFill>
                    <a:prstClr val="black">
                      <a:lumMod val="75000"/>
                      <a:lumOff val="25000"/>
                    </a:prstClr>
                  </a:solidFill>
                  <a:latin typeface="EYInterstate Light"/>
                </a:rPr>
                <a:t>Continuous testing</a:t>
              </a:r>
            </a:p>
          </p:txBody>
        </p:sp>
        <p:sp>
          <p:nvSpPr>
            <p:cNvPr id="125" name="Rectangle 124">
              <a:extLst>
                <a:ext uri="{FF2B5EF4-FFF2-40B4-BE49-F238E27FC236}">
                  <a16:creationId xmlns:a16="http://schemas.microsoft.com/office/drawing/2014/main" id="{418C3575-FF34-45E0-960E-B472222DC216}"/>
                </a:ext>
              </a:extLst>
            </p:cNvPr>
            <p:cNvSpPr/>
            <p:nvPr/>
          </p:nvSpPr>
          <p:spPr>
            <a:xfrm>
              <a:off x="2870522" y="1906999"/>
              <a:ext cx="8684133" cy="63688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defTabSz="454109" eaLnBrk="0" hangingPunct="0">
                <a:spcBef>
                  <a:spcPts val="256"/>
                </a:spcBef>
                <a:defRPr/>
              </a:pPr>
              <a:r>
                <a:rPr lang="en-US" sz="1600" dirty="0">
                  <a:solidFill>
                    <a:schemeClr val="bg1"/>
                  </a:solidFill>
                  <a:latin typeface="EY interstate light"/>
                </a:rPr>
                <a:t>Leverage test automation for ‘checking’ and exploratory methods for ‘testing’</a:t>
              </a:r>
            </a:p>
          </p:txBody>
        </p:sp>
        <p:grpSp>
          <p:nvGrpSpPr>
            <p:cNvPr id="47" name="Group 46">
              <a:extLst>
                <a:ext uri="{FF2B5EF4-FFF2-40B4-BE49-F238E27FC236}">
                  <a16:creationId xmlns:a16="http://schemas.microsoft.com/office/drawing/2014/main" id="{1D16D58D-3B08-493C-A476-55961354ACB5}"/>
                </a:ext>
              </a:extLst>
            </p:cNvPr>
            <p:cNvGrpSpPr>
              <a:grpSpLocks noChangeAspect="1"/>
            </p:cNvGrpSpPr>
            <p:nvPr/>
          </p:nvGrpSpPr>
          <p:grpSpPr>
            <a:xfrm>
              <a:off x="779997" y="1992950"/>
              <a:ext cx="468000" cy="464984"/>
              <a:chOff x="766495" y="1820384"/>
              <a:chExt cx="333388" cy="331237"/>
            </a:xfrm>
          </p:grpSpPr>
          <p:sp>
            <p:nvSpPr>
              <p:cNvPr id="48" name="Freeform 92">
                <a:extLst>
                  <a:ext uri="{FF2B5EF4-FFF2-40B4-BE49-F238E27FC236}">
                    <a16:creationId xmlns:a16="http://schemas.microsoft.com/office/drawing/2014/main" id="{B471A3EA-320B-42DF-8165-46744D13FB7B}"/>
                  </a:ext>
                </a:extLst>
              </p:cNvPr>
              <p:cNvSpPr>
                <a:spLocks/>
              </p:cNvSpPr>
              <p:nvPr/>
            </p:nvSpPr>
            <p:spPr bwMode="auto">
              <a:xfrm>
                <a:off x="766495" y="1820384"/>
                <a:ext cx="333388" cy="331237"/>
              </a:xfrm>
              <a:custGeom>
                <a:avLst/>
                <a:gdLst>
                  <a:gd name="T0" fmla="*/ 155 w 155"/>
                  <a:gd name="T1" fmla="*/ 66 h 154"/>
                  <a:gd name="T2" fmla="*/ 136 w 155"/>
                  <a:gd name="T3" fmla="*/ 62 h 154"/>
                  <a:gd name="T4" fmla="*/ 136 w 155"/>
                  <a:gd name="T5" fmla="*/ 56 h 154"/>
                  <a:gd name="T6" fmla="*/ 149 w 155"/>
                  <a:gd name="T7" fmla="*/ 43 h 154"/>
                  <a:gd name="T8" fmla="*/ 123 w 155"/>
                  <a:gd name="T9" fmla="*/ 36 h 154"/>
                  <a:gd name="T10" fmla="*/ 119 w 155"/>
                  <a:gd name="T11" fmla="*/ 32 h 154"/>
                  <a:gd name="T12" fmla="*/ 117 w 155"/>
                  <a:gd name="T13" fmla="*/ 28 h 154"/>
                  <a:gd name="T14" fmla="*/ 108 w 155"/>
                  <a:gd name="T15" fmla="*/ 4 h 154"/>
                  <a:gd name="T16" fmla="*/ 94 w 155"/>
                  <a:gd name="T17" fmla="*/ 17 h 154"/>
                  <a:gd name="T18" fmla="*/ 89 w 155"/>
                  <a:gd name="T19" fmla="*/ 17 h 154"/>
                  <a:gd name="T20" fmla="*/ 85 w 155"/>
                  <a:gd name="T21" fmla="*/ 0 h 154"/>
                  <a:gd name="T22" fmla="*/ 66 w 155"/>
                  <a:gd name="T23" fmla="*/ 17 h 154"/>
                  <a:gd name="T24" fmla="*/ 60 w 155"/>
                  <a:gd name="T25" fmla="*/ 17 h 154"/>
                  <a:gd name="T26" fmla="*/ 55 w 155"/>
                  <a:gd name="T27" fmla="*/ 19 h 154"/>
                  <a:gd name="T28" fmla="*/ 32 w 155"/>
                  <a:gd name="T29" fmla="*/ 15 h 154"/>
                  <a:gd name="T30" fmla="*/ 36 w 155"/>
                  <a:gd name="T31" fmla="*/ 32 h 154"/>
                  <a:gd name="T32" fmla="*/ 32 w 155"/>
                  <a:gd name="T33" fmla="*/ 36 h 154"/>
                  <a:gd name="T34" fmla="*/ 15 w 155"/>
                  <a:gd name="T35" fmla="*/ 32 h 154"/>
                  <a:gd name="T36" fmla="*/ 19 w 155"/>
                  <a:gd name="T37" fmla="*/ 58 h 154"/>
                  <a:gd name="T38" fmla="*/ 19 w 155"/>
                  <a:gd name="T39" fmla="*/ 62 h 154"/>
                  <a:gd name="T40" fmla="*/ 17 w 155"/>
                  <a:gd name="T41" fmla="*/ 66 h 154"/>
                  <a:gd name="T42" fmla="*/ 0 w 155"/>
                  <a:gd name="T43" fmla="*/ 86 h 154"/>
                  <a:gd name="T44" fmla="*/ 19 w 155"/>
                  <a:gd name="T45" fmla="*/ 92 h 154"/>
                  <a:gd name="T46" fmla="*/ 21 w 155"/>
                  <a:gd name="T47" fmla="*/ 96 h 154"/>
                  <a:gd name="T48" fmla="*/ 8 w 155"/>
                  <a:gd name="T49" fmla="*/ 109 h 154"/>
                  <a:gd name="T50" fmla="*/ 32 w 155"/>
                  <a:gd name="T51" fmla="*/ 118 h 154"/>
                  <a:gd name="T52" fmla="*/ 36 w 155"/>
                  <a:gd name="T53" fmla="*/ 120 h 154"/>
                  <a:gd name="T54" fmla="*/ 40 w 155"/>
                  <a:gd name="T55" fmla="*/ 124 h 154"/>
                  <a:gd name="T56" fmla="*/ 47 w 155"/>
                  <a:gd name="T57" fmla="*/ 148 h 154"/>
                  <a:gd name="T58" fmla="*/ 62 w 155"/>
                  <a:gd name="T59" fmla="*/ 135 h 154"/>
                  <a:gd name="T60" fmla="*/ 66 w 155"/>
                  <a:gd name="T61" fmla="*/ 137 h 154"/>
                  <a:gd name="T62" fmla="*/ 72 w 155"/>
                  <a:gd name="T63" fmla="*/ 154 h 154"/>
                  <a:gd name="T64" fmla="*/ 91 w 155"/>
                  <a:gd name="T65" fmla="*/ 137 h 154"/>
                  <a:gd name="T66" fmla="*/ 96 w 155"/>
                  <a:gd name="T67" fmla="*/ 135 h 154"/>
                  <a:gd name="T68" fmla="*/ 100 w 155"/>
                  <a:gd name="T69" fmla="*/ 133 h 154"/>
                  <a:gd name="T70" fmla="*/ 126 w 155"/>
                  <a:gd name="T71" fmla="*/ 139 h 154"/>
                  <a:gd name="T72" fmla="*/ 121 w 155"/>
                  <a:gd name="T73" fmla="*/ 120 h 154"/>
                  <a:gd name="T74" fmla="*/ 123 w 155"/>
                  <a:gd name="T75" fmla="*/ 118 h 154"/>
                  <a:gd name="T76" fmla="*/ 140 w 155"/>
                  <a:gd name="T77" fmla="*/ 120 h 154"/>
                  <a:gd name="T78" fmla="*/ 136 w 155"/>
                  <a:gd name="T79" fmla="*/ 96 h 154"/>
                  <a:gd name="T80" fmla="*/ 136 w 155"/>
                  <a:gd name="T81" fmla="*/ 90 h 154"/>
                  <a:gd name="T82" fmla="*/ 138 w 155"/>
                  <a:gd name="T83" fmla="*/ 86 h 154"/>
                  <a:gd name="T84" fmla="*/ 155 w 155"/>
                  <a:gd name="T85" fmla="*/ 8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5" h="154">
                    <a:moveTo>
                      <a:pt x="155" y="83"/>
                    </a:moveTo>
                    <a:lnTo>
                      <a:pt x="155" y="66"/>
                    </a:lnTo>
                    <a:lnTo>
                      <a:pt x="138" y="64"/>
                    </a:lnTo>
                    <a:lnTo>
                      <a:pt x="136" y="62"/>
                    </a:lnTo>
                    <a:lnTo>
                      <a:pt x="136" y="60"/>
                    </a:lnTo>
                    <a:lnTo>
                      <a:pt x="136" y="56"/>
                    </a:lnTo>
                    <a:lnTo>
                      <a:pt x="134" y="53"/>
                    </a:lnTo>
                    <a:lnTo>
                      <a:pt x="149" y="43"/>
                    </a:lnTo>
                    <a:lnTo>
                      <a:pt x="140" y="30"/>
                    </a:lnTo>
                    <a:lnTo>
                      <a:pt x="123" y="36"/>
                    </a:lnTo>
                    <a:lnTo>
                      <a:pt x="121" y="34"/>
                    </a:lnTo>
                    <a:lnTo>
                      <a:pt x="119" y="32"/>
                    </a:lnTo>
                    <a:lnTo>
                      <a:pt x="117" y="30"/>
                    </a:lnTo>
                    <a:lnTo>
                      <a:pt x="117" y="28"/>
                    </a:lnTo>
                    <a:lnTo>
                      <a:pt x="121" y="13"/>
                    </a:lnTo>
                    <a:lnTo>
                      <a:pt x="108" y="4"/>
                    </a:lnTo>
                    <a:lnTo>
                      <a:pt x="96" y="17"/>
                    </a:lnTo>
                    <a:lnTo>
                      <a:pt x="94" y="17"/>
                    </a:lnTo>
                    <a:lnTo>
                      <a:pt x="91" y="17"/>
                    </a:lnTo>
                    <a:lnTo>
                      <a:pt x="89" y="17"/>
                    </a:lnTo>
                    <a:lnTo>
                      <a:pt x="87" y="15"/>
                    </a:lnTo>
                    <a:lnTo>
                      <a:pt x="85" y="0"/>
                    </a:lnTo>
                    <a:lnTo>
                      <a:pt x="68" y="0"/>
                    </a:lnTo>
                    <a:lnTo>
                      <a:pt x="66" y="17"/>
                    </a:lnTo>
                    <a:lnTo>
                      <a:pt x="64" y="17"/>
                    </a:lnTo>
                    <a:lnTo>
                      <a:pt x="60" y="17"/>
                    </a:lnTo>
                    <a:lnTo>
                      <a:pt x="57" y="19"/>
                    </a:lnTo>
                    <a:lnTo>
                      <a:pt x="55" y="19"/>
                    </a:lnTo>
                    <a:lnTo>
                      <a:pt x="45" y="6"/>
                    </a:lnTo>
                    <a:lnTo>
                      <a:pt x="32" y="15"/>
                    </a:lnTo>
                    <a:lnTo>
                      <a:pt x="36" y="30"/>
                    </a:lnTo>
                    <a:lnTo>
                      <a:pt x="36" y="32"/>
                    </a:lnTo>
                    <a:lnTo>
                      <a:pt x="34" y="34"/>
                    </a:lnTo>
                    <a:lnTo>
                      <a:pt x="32" y="36"/>
                    </a:lnTo>
                    <a:lnTo>
                      <a:pt x="30" y="38"/>
                    </a:lnTo>
                    <a:lnTo>
                      <a:pt x="15" y="32"/>
                    </a:lnTo>
                    <a:lnTo>
                      <a:pt x="6" y="45"/>
                    </a:lnTo>
                    <a:lnTo>
                      <a:pt x="19" y="58"/>
                    </a:lnTo>
                    <a:lnTo>
                      <a:pt x="19" y="60"/>
                    </a:lnTo>
                    <a:lnTo>
                      <a:pt x="19" y="62"/>
                    </a:lnTo>
                    <a:lnTo>
                      <a:pt x="19" y="64"/>
                    </a:lnTo>
                    <a:lnTo>
                      <a:pt x="17" y="66"/>
                    </a:lnTo>
                    <a:lnTo>
                      <a:pt x="0" y="71"/>
                    </a:lnTo>
                    <a:lnTo>
                      <a:pt x="0" y="86"/>
                    </a:lnTo>
                    <a:lnTo>
                      <a:pt x="19" y="90"/>
                    </a:lnTo>
                    <a:lnTo>
                      <a:pt x="19" y="92"/>
                    </a:lnTo>
                    <a:lnTo>
                      <a:pt x="19" y="94"/>
                    </a:lnTo>
                    <a:lnTo>
                      <a:pt x="21" y="96"/>
                    </a:lnTo>
                    <a:lnTo>
                      <a:pt x="21" y="99"/>
                    </a:lnTo>
                    <a:lnTo>
                      <a:pt x="8" y="109"/>
                    </a:lnTo>
                    <a:lnTo>
                      <a:pt x="17" y="124"/>
                    </a:lnTo>
                    <a:lnTo>
                      <a:pt x="32" y="118"/>
                    </a:lnTo>
                    <a:lnTo>
                      <a:pt x="34" y="120"/>
                    </a:lnTo>
                    <a:lnTo>
                      <a:pt x="36" y="120"/>
                    </a:lnTo>
                    <a:lnTo>
                      <a:pt x="38" y="122"/>
                    </a:lnTo>
                    <a:lnTo>
                      <a:pt x="40" y="124"/>
                    </a:lnTo>
                    <a:lnTo>
                      <a:pt x="34" y="139"/>
                    </a:lnTo>
                    <a:lnTo>
                      <a:pt x="47" y="148"/>
                    </a:lnTo>
                    <a:lnTo>
                      <a:pt x="60" y="135"/>
                    </a:lnTo>
                    <a:lnTo>
                      <a:pt x="62" y="135"/>
                    </a:lnTo>
                    <a:lnTo>
                      <a:pt x="64" y="137"/>
                    </a:lnTo>
                    <a:lnTo>
                      <a:pt x="66" y="137"/>
                    </a:lnTo>
                    <a:lnTo>
                      <a:pt x="68" y="137"/>
                    </a:lnTo>
                    <a:lnTo>
                      <a:pt x="72" y="154"/>
                    </a:lnTo>
                    <a:lnTo>
                      <a:pt x="87" y="154"/>
                    </a:lnTo>
                    <a:lnTo>
                      <a:pt x="91" y="137"/>
                    </a:lnTo>
                    <a:lnTo>
                      <a:pt x="94" y="135"/>
                    </a:lnTo>
                    <a:lnTo>
                      <a:pt x="96" y="135"/>
                    </a:lnTo>
                    <a:lnTo>
                      <a:pt x="98" y="135"/>
                    </a:lnTo>
                    <a:lnTo>
                      <a:pt x="100" y="133"/>
                    </a:lnTo>
                    <a:lnTo>
                      <a:pt x="111" y="148"/>
                    </a:lnTo>
                    <a:lnTo>
                      <a:pt x="126" y="139"/>
                    </a:lnTo>
                    <a:lnTo>
                      <a:pt x="119" y="122"/>
                    </a:lnTo>
                    <a:lnTo>
                      <a:pt x="121" y="120"/>
                    </a:lnTo>
                    <a:lnTo>
                      <a:pt x="121" y="118"/>
                    </a:lnTo>
                    <a:lnTo>
                      <a:pt x="123" y="118"/>
                    </a:lnTo>
                    <a:lnTo>
                      <a:pt x="126" y="116"/>
                    </a:lnTo>
                    <a:lnTo>
                      <a:pt x="140" y="120"/>
                    </a:lnTo>
                    <a:lnTo>
                      <a:pt x="149" y="107"/>
                    </a:lnTo>
                    <a:lnTo>
                      <a:pt x="136" y="96"/>
                    </a:lnTo>
                    <a:lnTo>
                      <a:pt x="136" y="92"/>
                    </a:lnTo>
                    <a:lnTo>
                      <a:pt x="136" y="90"/>
                    </a:lnTo>
                    <a:lnTo>
                      <a:pt x="138" y="88"/>
                    </a:lnTo>
                    <a:lnTo>
                      <a:pt x="138" y="86"/>
                    </a:lnTo>
                    <a:lnTo>
                      <a:pt x="155" y="83"/>
                    </a:lnTo>
                    <a:lnTo>
                      <a:pt x="155" y="83"/>
                    </a:lnTo>
                    <a:lnTo>
                      <a:pt x="155" y="83"/>
                    </a:lnTo>
                    <a:close/>
                  </a:path>
                </a:pathLst>
              </a:custGeom>
              <a:noFill/>
              <a:ln w="9525" cap="rnd">
                <a:solidFill>
                  <a:srgbClr val="B4C7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49" name="Oval 93">
                <a:extLst>
                  <a:ext uri="{FF2B5EF4-FFF2-40B4-BE49-F238E27FC236}">
                    <a16:creationId xmlns:a16="http://schemas.microsoft.com/office/drawing/2014/main" id="{4BE1F357-6B62-4654-8B0C-A26CCF10A2A5}"/>
                  </a:ext>
                </a:extLst>
              </p:cNvPr>
              <p:cNvSpPr>
                <a:spLocks noChangeArrowheads="1"/>
              </p:cNvSpPr>
              <p:nvPr/>
            </p:nvSpPr>
            <p:spPr bwMode="auto">
              <a:xfrm>
                <a:off x="850379" y="1903193"/>
                <a:ext cx="165619" cy="165619"/>
              </a:xfrm>
              <a:prstGeom prst="ellipse">
                <a:avLst/>
              </a:prstGeom>
              <a:noFill/>
              <a:ln w="9525" cap="rnd">
                <a:solidFill>
                  <a:srgbClr val="B4C7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grpSp>
      </p:grpSp>
      <p:grpSp>
        <p:nvGrpSpPr>
          <p:cNvPr id="2" name="Group 1">
            <a:extLst>
              <a:ext uri="{FF2B5EF4-FFF2-40B4-BE49-F238E27FC236}">
                <a16:creationId xmlns:a16="http://schemas.microsoft.com/office/drawing/2014/main" id="{DBEF8A69-5515-44DC-A29A-7CCDD366B7B6}"/>
              </a:ext>
            </a:extLst>
          </p:cNvPr>
          <p:cNvGrpSpPr/>
          <p:nvPr/>
        </p:nvGrpSpPr>
        <p:grpSpPr>
          <a:xfrm>
            <a:off x="797139" y="2590344"/>
            <a:ext cx="10757516" cy="637184"/>
            <a:chOff x="797139" y="2590344"/>
            <a:chExt cx="10757516" cy="637184"/>
          </a:xfrm>
        </p:grpSpPr>
        <p:sp>
          <p:nvSpPr>
            <p:cNvPr id="120" name="Rectangle 119">
              <a:extLst>
                <a:ext uri="{FF2B5EF4-FFF2-40B4-BE49-F238E27FC236}">
                  <a16:creationId xmlns:a16="http://schemas.microsoft.com/office/drawing/2014/main" id="{DF59EDAE-B5AC-4C18-9C8F-F3A25379395D}"/>
                </a:ext>
              </a:extLst>
            </p:cNvPr>
            <p:cNvSpPr/>
            <p:nvPr/>
          </p:nvSpPr>
          <p:spPr>
            <a:xfrm rot="16200000">
              <a:off x="1779750" y="2226630"/>
              <a:ext cx="637184" cy="1364611"/>
            </a:xfrm>
            <a:prstGeom prst="rect">
              <a:avLst/>
            </a:prstGeom>
            <a:solidFill>
              <a:srgbClr val="8FAADC"/>
            </a:solidFill>
            <a:ln>
              <a:noFill/>
            </a:ln>
          </p:spPr>
          <p:txBody>
            <a:bodyPr vert="vert" wrap="square" lIns="88900" tIns="38100" rIns="88900" bIns="38100" rtlCol="0" anchor="ctr" anchorCtr="0">
              <a:noAutofit/>
            </a:bodyPr>
            <a:lstStyle/>
            <a:p>
              <a:pPr algn="ctr" defTabSz="913486">
                <a:spcAft>
                  <a:spcPct val="35000"/>
                </a:spcAft>
                <a:defRPr/>
              </a:pPr>
              <a:r>
                <a:rPr lang="en-US" sz="1400" b="1" dirty="0">
                  <a:solidFill>
                    <a:prstClr val="black">
                      <a:lumMod val="75000"/>
                      <a:lumOff val="25000"/>
                    </a:prstClr>
                  </a:solidFill>
                  <a:latin typeface="EYInterstate Light"/>
                </a:rPr>
                <a:t>Specification-based testing</a:t>
              </a:r>
            </a:p>
          </p:txBody>
        </p:sp>
        <p:sp>
          <p:nvSpPr>
            <p:cNvPr id="126" name="Rectangle 125">
              <a:extLst>
                <a:ext uri="{FF2B5EF4-FFF2-40B4-BE49-F238E27FC236}">
                  <a16:creationId xmlns:a16="http://schemas.microsoft.com/office/drawing/2014/main" id="{520BABAE-ECE7-479A-B3E6-CE409D52D03B}"/>
                </a:ext>
              </a:extLst>
            </p:cNvPr>
            <p:cNvSpPr/>
            <p:nvPr/>
          </p:nvSpPr>
          <p:spPr>
            <a:xfrm>
              <a:off x="2870522" y="2599384"/>
              <a:ext cx="8684133" cy="61910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defTabSz="454109" eaLnBrk="0" hangingPunct="0">
                <a:spcBef>
                  <a:spcPts val="256"/>
                </a:spcBef>
                <a:defRPr/>
              </a:pPr>
              <a:r>
                <a:rPr lang="en-US" sz="1600" dirty="0">
                  <a:solidFill>
                    <a:schemeClr val="bg1"/>
                  </a:solidFill>
                  <a:latin typeface="EY interstate light"/>
                </a:rPr>
                <a:t>Testing of executable specifications, requirements and architecture through BDD</a:t>
              </a:r>
            </a:p>
          </p:txBody>
        </p:sp>
        <p:grpSp>
          <p:nvGrpSpPr>
            <p:cNvPr id="50" name="Group 49">
              <a:extLst>
                <a:ext uri="{FF2B5EF4-FFF2-40B4-BE49-F238E27FC236}">
                  <a16:creationId xmlns:a16="http://schemas.microsoft.com/office/drawing/2014/main" id="{849C8910-3637-4656-95BC-1194B43B5FAD}"/>
                </a:ext>
              </a:extLst>
            </p:cNvPr>
            <p:cNvGrpSpPr>
              <a:grpSpLocks noChangeAspect="1"/>
            </p:cNvGrpSpPr>
            <p:nvPr/>
          </p:nvGrpSpPr>
          <p:grpSpPr>
            <a:xfrm>
              <a:off x="797139" y="2668871"/>
              <a:ext cx="468000" cy="480128"/>
              <a:chOff x="8324850" y="5564981"/>
              <a:chExt cx="214313" cy="219869"/>
            </a:xfrm>
          </p:grpSpPr>
          <p:sp>
            <p:nvSpPr>
              <p:cNvPr id="51" name="Freeform 267">
                <a:extLst>
                  <a:ext uri="{FF2B5EF4-FFF2-40B4-BE49-F238E27FC236}">
                    <a16:creationId xmlns:a16="http://schemas.microsoft.com/office/drawing/2014/main" id="{2665F451-BB1E-4162-978F-12FDAC59CCD5}"/>
                  </a:ext>
                </a:extLst>
              </p:cNvPr>
              <p:cNvSpPr>
                <a:spLocks/>
              </p:cNvSpPr>
              <p:nvPr/>
            </p:nvSpPr>
            <p:spPr bwMode="auto">
              <a:xfrm>
                <a:off x="8326438" y="5597525"/>
                <a:ext cx="212725" cy="93663"/>
              </a:xfrm>
              <a:custGeom>
                <a:avLst/>
                <a:gdLst>
                  <a:gd name="T0" fmla="*/ 0 w 1120"/>
                  <a:gd name="T1" fmla="*/ 0 h 488"/>
                  <a:gd name="T2" fmla="*/ 566 w 1120"/>
                  <a:gd name="T3" fmla="*/ 155 h 488"/>
                  <a:gd name="T4" fmla="*/ 1120 w 1120"/>
                  <a:gd name="T5" fmla="*/ 0 h 488"/>
                  <a:gd name="T6" fmla="*/ 1120 w 1120"/>
                  <a:gd name="T7" fmla="*/ 322 h 488"/>
                  <a:gd name="T8" fmla="*/ 566 w 1120"/>
                  <a:gd name="T9" fmla="*/ 488 h 488"/>
                  <a:gd name="T10" fmla="*/ 0 w 1120"/>
                  <a:gd name="T11" fmla="*/ 322 h 488"/>
                  <a:gd name="T12" fmla="*/ 0 w 1120"/>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1120" h="488">
                    <a:moveTo>
                      <a:pt x="0" y="0"/>
                    </a:moveTo>
                    <a:cubicBezTo>
                      <a:pt x="0" y="96"/>
                      <a:pt x="248" y="155"/>
                      <a:pt x="566" y="155"/>
                    </a:cubicBezTo>
                    <a:cubicBezTo>
                      <a:pt x="873" y="155"/>
                      <a:pt x="1120" y="96"/>
                      <a:pt x="1120" y="0"/>
                    </a:cubicBezTo>
                    <a:cubicBezTo>
                      <a:pt x="1120" y="322"/>
                      <a:pt x="1120" y="322"/>
                      <a:pt x="1120" y="322"/>
                    </a:cubicBezTo>
                    <a:cubicBezTo>
                      <a:pt x="1120" y="405"/>
                      <a:pt x="873" y="488"/>
                      <a:pt x="566" y="488"/>
                    </a:cubicBezTo>
                    <a:cubicBezTo>
                      <a:pt x="248" y="488"/>
                      <a:pt x="0" y="405"/>
                      <a:pt x="0" y="322"/>
                    </a:cubicBezTo>
                    <a:lnTo>
                      <a:pt x="0" y="0"/>
                    </a:lnTo>
                    <a:close/>
                  </a:path>
                </a:pathLst>
              </a:custGeom>
              <a:noFill/>
              <a:ln w="6350" cap="rnd">
                <a:solidFill>
                  <a:srgbClr val="8FAAD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52" name="Freeform 269">
                <a:extLst>
                  <a:ext uri="{FF2B5EF4-FFF2-40B4-BE49-F238E27FC236}">
                    <a16:creationId xmlns:a16="http://schemas.microsoft.com/office/drawing/2014/main" id="{AB2EF4E1-6903-46DF-AACC-695891E227B6}"/>
                  </a:ext>
                </a:extLst>
              </p:cNvPr>
              <p:cNvSpPr>
                <a:spLocks/>
              </p:cNvSpPr>
              <p:nvPr/>
            </p:nvSpPr>
            <p:spPr bwMode="auto">
              <a:xfrm>
                <a:off x="8324850" y="5692775"/>
                <a:ext cx="214313" cy="92075"/>
              </a:xfrm>
              <a:custGeom>
                <a:avLst/>
                <a:gdLst>
                  <a:gd name="T0" fmla="*/ 0 w 1128"/>
                  <a:gd name="T1" fmla="*/ 0 h 488"/>
                  <a:gd name="T2" fmla="*/ 564 w 1128"/>
                  <a:gd name="T3" fmla="*/ 155 h 488"/>
                  <a:gd name="T4" fmla="*/ 1128 w 1128"/>
                  <a:gd name="T5" fmla="*/ 0 h 488"/>
                  <a:gd name="T6" fmla="*/ 1128 w 1128"/>
                  <a:gd name="T7" fmla="*/ 322 h 488"/>
                  <a:gd name="T8" fmla="*/ 564 w 1128"/>
                  <a:gd name="T9" fmla="*/ 488 h 488"/>
                  <a:gd name="T10" fmla="*/ 0 w 1128"/>
                  <a:gd name="T11" fmla="*/ 322 h 488"/>
                  <a:gd name="T12" fmla="*/ 0 w 1128"/>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1128" h="488">
                    <a:moveTo>
                      <a:pt x="0" y="0"/>
                    </a:moveTo>
                    <a:cubicBezTo>
                      <a:pt x="0" y="96"/>
                      <a:pt x="259" y="155"/>
                      <a:pt x="564" y="155"/>
                    </a:cubicBezTo>
                    <a:cubicBezTo>
                      <a:pt x="870" y="155"/>
                      <a:pt x="1128" y="96"/>
                      <a:pt x="1128" y="0"/>
                    </a:cubicBezTo>
                    <a:cubicBezTo>
                      <a:pt x="1128" y="322"/>
                      <a:pt x="1128" y="322"/>
                      <a:pt x="1128" y="322"/>
                    </a:cubicBezTo>
                    <a:cubicBezTo>
                      <a:pt x="1128" y="417"/>
                      <a:pt x="870" y="488"/>
                      <a:pt x="564" y="488"/>
                    </a:cubicBezTo>
                    <a:cubicBezTo>
                      <a:pt x="259" y="488"/>
                      <a:pt x="0" y="417"/>
                      <a:pt x="0" y="322"/>
                    </a:cubicBezTo>
                    <a:lnTo>
                      <a:pt x="0" y="0"/>
                    </a:lnTo>
                    <a:close/>
                  </a:path>
                </a:pathLst>
              </a:custGeom>
              <a:noFill/>
              <a:ln w="6350" cap="rnd">
                <a:solidFill>
                  <a:srgbClr val="8FAAD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53" name="Freeform 270">
                <a:extLst>
                  <a:ext uri="{FF2B5EF4-FFF2-40B4-BE49-F238E27FC236}">
                    <a16:creationId xmlns:a16="http://schemas.microsoft.com/office/drawing/2014/main" id="{64C7DE27-2079-412D-9E6F-61B4029D8C66}"/>
                  </a:ext>
                </a:extLst>
              </p:cNvPr>
              <p:cNvSpPr>
                <a:spLocks/>
              </p:cNvSpPr>
              <p:nvPr/>
            </p:nvSpPr>
            <p:spPr bwMode="auto">
              <a:xfrm>
                <a:off x="8326438" y="5676900"/>
                <a:ext cx="212725" cy="46038"/>
              </a:xfrm>
              <a:custGeom>
                <a:avLst/>
                <a:gdLst>
                  <a:gd name="T0" fmla="*/ 9 w 134"/>
                  <a:gd name="T1" fmla="*/ 0 h 29"/>
                  <a:gd name="T2" fmla="*/ 0 w 134"/>
                  <a:gd name="T3" fmla="*/ 10 h 29"/>
                  <a:gd name="T4" fmla="*/ 68 w 134"/>
                  <a:gd name="T5" fmla="*/ 29 h 29"/>
                  <a:gd name="T6" fmla="*/ 134 w 134"/>
                  <a:gd name="T7" fmla="*/ 10 h 29"/>
                  <a:gd name="T8" fmla="*/ 123 w 134"/>
                  <a:gd name="T9" fmla="*/ 0 h 29"/>
                  <a:gd name="T10" fmla="*/ 68 w 134"/>
                  <a:gd name="T11" fmla="*/ 10 h 29"/>
                  <a:gd name="T12" fmla="*/ 9 w 134"/>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34" h="29">
                    <a:moveTo>
                      <a:pt x="9" y="0"/>
                    </a:moveTo>
                    <a:cubicBezTo>
                      <a:pt x="2" y="3"/>
                      <a:pt x="0" y="7"/>
                      <a:pt x="0" y="10"/>
                    </a:cubicBezTo>
                    <a:cubicBezTo>
                      <a:pt x="0" y="22"/>
                      <a:pt x="29" y="29"/>
                      <a:pt x="68" y="29"/>
                    </a:cubicBezTo>
                    <a:cubicBezTo>
                      <a:pt x="104" y="29"/>
                      <a:pt x="134" y="22"/>
                      <a:pt x="134" y="10"/>
                    </a:cubicBezTo>
                    <a:cubicBezTo>
                      <a:pt x="134" y="7"/>
                      <a:pt x="130" y="3"/>
                      <a:pt x="123" y="0"/>
                    </a:cubicBezTo>
                    <a:cubicBezTo>
                      <a:pt x="111" y="6"/>
                      <a:pt x="90" y="10"/>
                      <a:pt x="68" y="10"/>
                    </a:cubicBezTo>
                    <a:cubicBezTo>
                      <a:pt x="43" y="10"/>
                      <a:pt x="22" y="6"/>
                      <a:pt x="9" y="0"/>
                    </a:cubicBezTo>
                  </a:path>
                </a:pathLst>
              </a:custGeom>
              <a:noFill/>
              <a:ln w="6350" cap="rnd">
                <a:solidFill>
                  <a:srgbClr val="8FAAD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sp>
            <p:nvSpPr>
              <p:cNvPr id="54" name="Oval 273">
                <a:extLst>
                  <a:ext uri="{FF2B5EF4-FFF2-40B4-BE49-F238E27FC236}">
                    <a16:creationId xmlns:a16="http://schemas.microsoft.com/office/drawing/2014/main" id="{F7D864D1-AEF1-44E3-9A0B-CEAB4031F64A}"/>
                  </a:ext>
                </a:extLst>
              </p:cNvPr>
              <p:cNvSpPr>
                <a:spLocks noChangeArrowheads="1"/>
              </p:cNvSpPr>
              <p:nvPr/>
            </p:nvSpPr>
            <p:spPr bwMode="auto">
              <a:xfrm>
                <a:off x="8326438" y="5564981"/>
                <a:ext cx="212725" cy="61913"/>
              </a:xfrm>
              <a:prstGeom prst="ellipse">
                <a:avLst/>
              </a:prstGeom>
              <a:noFill/>
              <a:ln w="6350" cap="rnd">
                <a:solidFill>
                  <a:srgbClr val="8FAAD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2576" tIns="41287" rIns="82576" bIns="41287" numCol="1" anchor="t" anchorCtr="0" compatLnSpc="1">
                <a:prstTxWarp prst="textNoShape">
                  <a:avLst/>
                </a:prstTxWarp>
              </a:bodyPr>
              <a:lstStyle/>
              <a:p>
                <a:pPr defTabSz="825747">
                  <a:defRPr/>
                </a:pPr>
                <a:endParaRPr lang="en-US" sz="1625" kern="0" dirty="0">
                  <a:solidFill>
                    <a:prstClr val="white"/>
                  </a:solidFill>
                  <a:latin typeface="EYInterstate Light"/>
                </a:endParaRPr>
              </a:p>
            </p:txBody>
          </p:sp>
        </p:grpSp>
      </p:grpSp>
      <p:sp>
        <p:nvSpPr>
          <p:cNvPr id="55" name="Freeform 23">
            <a:extLst>
              <a:ext uri="{FF2B5EF4-FFF2-40B4-BE49-F238E27FC236}">
                <a16:creationId xmlns:a16="http://schemas.microsoft.com/office/drawing/2014/main" id="{E07494EB-B941-4C6A-8F93-4B4BA07C6C38}"/>
              </a:ext>
            </a:extLst>
          </p:cNvPr>
          <p:cNvSpPr>
            <a:spLocks/>
          </p:cNvSpPr>
          <p:nvPr/>
        </p:nvSpPr>
        <p:spPr>
          <a:xfrm>
            <a:off x="1307430" y="5387214"/>
            <a:ext cx="3972414" cy="348012"/>
          </a:xfrm>
          <a:custGeom>
            <a:avLst/>
            <a:gdLst>
              <a:gd name="connsiteX0" fmla="*/ 0 w 1410233"/>
              <a:gd name="connsiteY0" fmla="*/ 0 h 486222"/>
              <a:gd name="connsiteX1" fmla="*/ 1410233 w 1410233"/>
              <a:gd name="connsiteY1" fmla="*/ 0 h 486222"/>
              <a:gd name="connsiteX2" fmla="*/ 1410233 w 1410233"/>
              <a:gd name="connsiteY2" fmla="*/ 486222 h 486222"/>
              <a:gd name="connsiteX3" fmla="*/ 0 w 1410233"/>
              <a:gd name="connsiteY3" fmla="*/ 486222 h 486222"/>
              <a:gd name="connsiteX4" fmla="*/ 0 w 1410233"/>
              <a:gd name="connsiteY4" fmla="*/ 0 h 48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3" h="486222">
                <a:moveTo>
                  <a:pt x="0" y="0"/>
                </a:moveTo>
                <a:lnTo>
                  <a:pt x="1410233" y="0"/>
                </a:lnTo>
                <a:lnTo>
                  <a:pt x="1410233" y="486222"/>
                </a:lnTo>
                <a:lnTo>
                  <a:pt x="0" y="486222"/>
                </a:lnTo>
                <a:lnTo>
                  <a:pt x="0" y="0"/>
                </a:lnTo>
                <a:close/>
              </a:path>
            </a:pathLst>
          </a:custGeom>
          <a:noFill/>
          <a:ln w="9525" cap="flat" cmpd="sng" algn="ctr">
            <a:noFill/>
            <a:prstDash val="solid"/>
            <a:headEnd type="none" w="med" len="med"/>
            <a:tailEnd type="none" w="med" len="med"/>
          </a:ln>
          <a:effectLst/>
        </p:spPr>
        <p:txBody>
          <a:bodyPr lIns="30651" tIns="30651" rIns="30651" bIns="30651" anchor="ctr"/>
          <a:lstStyle/>
          <a:p>
            <a:pPr defTabSz="454109" eaLnBrk="0" hangingPunct="0">
              <a:spcBef>
                <a:spcPts val="256"/>
              </a:spcBef>
              <a:defRPr/>
            </a:pPr>
            <a:r>
              <a:rPr lang="en-US" sz="1200" kern="0" dirty="0">
                <a:latin typeface="EY interstate light"/>
                <a:cs typeface="Calibri" panose="020F0502020204030204" pitchFamily="34" charset="0"/>
              </a:rPr>
              <a:t>Requirements, Design, Development</a:t>
            </a:r>
          </a:p>
        </p:txBody>
      </p:sp>
      <p:sp>
        <p:nvSpPr>
          <p:cNvPr id="56" name="Freeform 25">
            <a:extLst>
              <a:ext uri="{FF2B5EF4-FFF2-40B4-BE49-F238E27FC236}">
                <a16:creationId xmlns:a16="http://schemas.microsoft.com/office/drawing/2014/main" id="{6D7E0C23-3C9F-4143-9C2D-00150E465E6C}"/>
              </a:ext>
            </a:extLst>
          </p:cNvPr>
          <p:cNvSpPr>
            <a:spLocks/>
          </p:cNvSpPr>
          <p:nvPr/>
        </p:nvSpPr>
        <p:spPr>
          <a:xfrm>
            <a:off x="7075198" y="5823836"/>
            <a:ext cx="3972414" cy="348012"/>
          </a:xfrm>
          <a:custGeom>
            <a:avLst/>
            <a:gdLst>
              <a:gd name="connsiteX0" fmla="*/ 0 w 1410233"/>
              <a:gd name="connsiteY0" fmla="*/ 0 h 486222"/>
              <a:gd name="connsiteX1" fmla="*/ 1410233 w 1410233"/>
              <a:gd name="connsiteY1" fmla="*/ 0 h 486222"/>
              <a:gd name="connsiteX2" fmla="*/ 1410233 w 1410233"/>
              <a:gd name="connsiteY2" fmla="*/ 486222 h 486222"/>
              <a:gd name="connsiteX3" fmla="*/ 0 w 1410233"/>
              <a:gd name="connsiteY3" fmla="*/ 486222 h 486222"/>
              <a:gd name="connsiteX4" fmla="*/ 0 w 1410233"/>
              <a:gd name="connsiteY4" fmla="*/ 0 h 48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3" h="486222">
                <a:moveTo>
                  <a:pt x="0" y="0"/>
                </a:moveTo>
                <a:lnTo>
                  <a:pt x="1410233" y="0"/>
                </a:lnTo>
                <a:lnTo>
                  <a:pt x="1410233" y="486222"/>
                </a:lnTo>
                <a:lnTo>
                  <a:pt x="0" y="486222"/>
                </a:lnTo>
                <a:lnTo>
                  <a:pt x="0" y="0"/>
                </a:lnTo>
                <a:close/>
              </a:path>
            </a:pathLst>
          </a:custGeom>
          <a:noFill/>
          <a:ln w="9525" cap="flat" cmpd="sng" algn="ctr">
            <a:noFill/>
            <a:prstDash val="solid"/>
            <a:headEnd type="none" w="med" len="med"/>
            <a:tailEnd type="none" w="med" len="med"/>
          </a:ln>
          <a:effectLst/>
        </p:spPr>
        <p:txBody>
          <a:bodyPr lIns="30651" tIns="30651" rIns="30651" bIns="30651" anchor="ctr"/>
          <a:lstStyle/>
          <a:p>
            <a:pPr algn="r" defTabSz="454109" eaLnBrk="0" hangingPunct="0">
              <a:spcBef>
                <a:spcPts val="256"/>
              </a:spcBef>
              <a:defRPr/>
            </a:pPr>
            <a:r>
              <a:rPr lang="en-US" sz="1200" kern="0" dirty="0">
                <a:latin typeface="EY interstate light"/>
                <a:cs typeface="Calibri" panose="020F0502020204030204" pitchFamily="34" charset="0"/>
              </a:rPr>
              <a:t>Testing, Integration, Production</a:t>
            </a:r>
          </a:p>
        </p:txBody>
      </p:sp>
      <p:sp>
        <p:nvSpPr>
          <p:cNvPr id="57" name="Freeform 33">
            <a:extLst>
              <a:ext uri="{FF2B5EF4-FFF2-40B4-BE49-F238E27FC236}">
                <a16:creationId xmlns:a16="http://schemas.microsoft.com/office/drawing/2014/main" id="{853194EE-4F2F-4E68-99B1-5540BBC141E7}"/>
              </a:ext>
            </a:extLst>
          </p:cNvPr>
          <p:cNvSpPr>
            <a:spLocks/>
          </p:cNvSpPr>
          <p:nvPr/>
        </p:nvSpPr>
        <p:spPr>
          <a:xfrm>
            <a:off x="1810206" y="4256524"/>
            <a:ext cx="2292203" cy="347694"/>
          </a:xfrm>
          <a:custGeom>
            <a:avLst/>
            <a:gdLst>
              <a:gd name="connsiteX0" fmla="*/ 0 w 1410233"/>
              <a:gd name="connsiteY0" fmla="*/ 0 h 486222"/>
              <a:gd name="connsiteX1" fmla="*/ 1410233 w 1410233"/>
              <a:gd name="connsiteY1" fmla="*/ 0 h 486222"/>
              <a:gd name="connsiteX2" fmla="*/ 1410233 w 1410233"/>
              <a:gd name="connsiteY2" fmla="*/ 486222 h 486222"/>
              <a:gd name="connsiteX3" fmla="*/ 0 w 1410233"/>
              <a:gd name="connsiteY3" fmla="*/ 486222 h 486222"/>
              <a:gd name="connsiteX4" fmla="*/ 0 w 1410233"/>
              <a:gd name="connsiteY4" fmla="*/ 0 h 48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3" h="486222">
                <a:moveTo>
                  <a:pt x="0" y="0"/>
                </a:moveTo>
                <a:lnTo>
                  <a:pt x="1410233" y="0"/>
                </a:lnTo>
                <a:lnTo>
                  <a:pt x="1410233" y="486222"/>
                </a:lnTo>
                <a:lnTo>
                  <a:pt x="0" y="486222"/>
                </a:lnTo>
                <a:lnTo>
                  <a:pt x="0" y="0"/>
                </a:lnTo>
                <a:close/>
              </a:path>
            </a:pathLst>
          </a:custGeom>
          <a:noFill/>
          <a:ln w="9525" cap="flat" cmpd="sng" algn="ctr">
            <a:noFill/>
            <a:prstDash val="solid"/>
            <a:headEnd type="none" w="med" len="med"/>
            <a:tailEnd type="none" w="med" len="med"/>
          </a:ln>
          <a:effectLst/>
        </p:spPr>
        <p:txBody>
          <a:bodyPr lIns="30651" tIns="30651" rIns="30651" bIns="30651" anchor="ctr"/>
          <a:lstStyle/>
          <a:p>
            <a:pPr algn="ctr" defTabSz="454109" eaLnBrk="0" hangingPunct="0">
              <a:spcBef>
                <a:spcPts val="256"/>
              </a:spcBef>
              <a:defRPr/>
            </a:pPr>
            <a:r>
              <a:rPr lang="en-US" sz="1200" kern="0" dirty="0">
                <a:latin typeface="EY interstate light"/>
                <a:cs typeface="Calibri" panose="020F0502020204030204" pitchFamily="34" charset="0"/>
              </a:rPr>
              <a:t>“Shift left” model</a:t>
            </a:r>
          </a:p>
        </p:txBody>
      </p:sp>
      <p:sp>
        <p:nvSpPr>
          <p:cNvPr id="58" name="Freeform 34">
            <a:extLst>
              <a:ext uri="{FF2B5EF4-FFF2-40B4-BE49-F238E27FC236}">
                <a16:creationId xmlns:a16="http://schemas.microsoft.com/office/drawing/2014/main" id="{0474D2AB-72EA-45C5-B5DE-4203D68352DC}"/>
              </a:ext>
            </a:extLst>
          </p:cNvPr>
          <p:cNvSpPr>
            <a:spLocks/>
          </p:cNvSpPr>
          <p:nvPr/>
        </p:nvSpPr>
        <p:spPr>
          <a:xfrm>
            <a:off x="7682400" y="4256524"/>
            <a:ext cx="2501033" cy="348012"/>
          </a:xfrm>
          <a:custGeom>
            <a:avLst/>
            <a:gdLst>
              <a:gd name="connsiteX0" fmla="*/ 0 w 1410233"/>
              <a:gd name="connsiteY0" fmla="*/ 0 h 486222"/>
              <a:gd name="connsiteX1" fmla="*/ 1410233 w 1410233"/>
              <a:gd name="connsiteY1" fmla="*/ 0 h 486222"/>
              <a:gd name="connsiteX2" fmla="*/ 1410233 w 1410233"/>
              <a:gd name="connsiteY2" fmla="*/ 486222 h 486222"/>
              <a:gd name="connsiteX3" fmla="*/ 0 w 1410233"/>
              <a:gd name="connsiteY3" fmla="*/ 486222 h 486222"/>
              <a:gd name="connsiteX4" fmla="*/ 0 w 1410233"/>
              <a:gd name="connsiteY4" fmla="*/ 0 h 48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3" h="486222">
                <a:moveTo>
                  <a:pt x="0" y="0"/>
                </a:moveTo>
                <a:lnTo>
                  <a:pt x="1410233" y="0"/>
                </a:lnTo>
                <a:lnTo>
                  <a:pt x="1410233" y="486222"/>
                </a:lnTo>
                <a:lnTo>
                  <a:pt x="0" y="486222"/>
                </a:lnTo>
                <a:lnTo>
                  <a:pt x="0" y="0"/>
                </a:lnTo>
                <a:close/>
              </a:path>
            </a:pathLst>
          </a:custGeom>
          <a:noFill/>
          <a:ln w="9525" cap="flat" cmpd="sng" algn="ctr">
            <a:noFill/>
            <a:prstDash val="solid"/>
            <a:headEnd type="none" w="med" len="med"/>
            <a:tailEnd type="none" w="med" len="med"/>
          </a:ln>
          <a:effectLst/>
        </p:spPr>
        <p:txBody>
          <a:bodyPr lIns="30651" tIns="30651" rIns="30651" bIns="30651" anchor="ctr"/>
          <a:lstStyle/>
          <a:p>
            <a:pPr algn="ctr" defTabSz="454109" eaLnBrk="0" hangingPunct="0">
              <a:spcBef>
                <a:spcPts val="256"/>
              </a:spcBef>
              <a:defRPr/>
            </a:pPr>
            <a:r>
              <a:rPr lang="en-US" sz="1200" kern="0" dirty="0">
                <a:latin typeface="EY interstate light"/>
                <a:cs typeface="Calibri" panose="020F0502020204030204" pitchFamily="34" charset="0"/>
              </a:rPr>
              <a:t>Traditional quality model</a:t>
            </a:r>
          </a:p>
        </p:txBody>
      </p:sp>
      <p:cxnSp>
        <p:nvCxnSpPr>
          <p:cNvPr id="60" name="Straight Connector 59">
            <a:extLst>
              <a:ext uri="{FF2B5EF4-FFF2-40B4-BE49-F238E27FC236}">
                <a16:creationId xmlns:a16="http://schemas.microsoft.com/office/drawing/2014/main" id="{24F14EFA-65DE-444B-8493-49B966BFB8F2}"/>
              </a:ext>
            </a:extLst>
          </p:cNvPr>
          <p:cNvCxnSpPr/>
          <p:nvPr/>
        </p:nvCxnSpPr>
        <p:spPr>
          <a:xfrm>
            <a:off x="1204420" y="4854533"/>
            <a:ext cx="0" cy="459900"/>
          </a:xfrm>
          <a:prstGeom prst="line">
            <a:avLst/>
          </a:prstGeom>
          <a:noFill/>
          <a:ln w="28575" cap="flat" cmpd="sng" algn="ctr">
            <a:solidFill>
              <a:srgbClr val="2E2E38">
                <a:lumMod val="20000"/>
                <a:lumOff val="80000"/>
              </a:srgbClr>
            </a:solidFill>
            <a:prstDash val="dash"/>
            <a:tailEnd type="none"/>
          </a:ln>
          <a:effectLst/>
        </p:spPr>
      </p:cxnSp>
      <p:cxnSp>
        <p:nvCxnSpPr>
          <p:cNvPr id="61" name="Straight Connector 60">
            <a:extLst>
              <a:ext uri="{FF2B5EF4-FFF2-40B4-BE49-F238E27FC236}">
                <a16:creationId xmlns:a16="http://schemas.microsoft.com/office/drawing/2014/main" id="{85ECD83B-C6A0-45AE-9862-00BF25DD67CE}"/>
              </a:ext>
            </a:extLst>
          </p:cNvPr>
          <p:cNvCxnSpPr/>
          <p:nvPr/>
        </p:nvCxnSpPr>
        <p:spPr>
          <a:xfrm>
            <a:off x="11182347" y="4854533"/>
            <a:ext cx="0" cy="459900"/>
          </a:xfrm>
          <a:prstGeom prst="line">
            <a:avLst/>
          </a:prstGeom>
          <a:noFill/>
          <a:ln w="28575" cap="flat" cmpd="sng" algn="ctr">
            <a:solidFill>
              <a:srgbClr val="2E2E38">
                <a:lumMod val="20000"/>
                <a:lumOff val="80000"/>
              </a:srgbClr>
            </a:solidFill>
            <a:prstDash val="dash"/>
            <a:tailEnd type="none"/>
          </a:ln>
          <a:effectLst/>
        </p:spPr>
      </p:cxnSp>
      <p:cxnSp>
        <p:nvCxnSpPr>
          <p:cNvPr id="63" name="Straight Arrow Connector 62">
            <a:extLst>
              <a:ext uri="{FF2B5EF4-FFF2-40B4-BE49-F238E27FC236}">
                <a16:creationId xmlns:a16="http://schemas.microsoft.com/office/drawing/2014/main" id="{7BBED0AB-88A8-4F7B-8C2F-C4F45B97C0B0}"/>
              </a:ext>
            </a:extLst>
          </p:cNvPr>
          <p:cNvCxnSpPr>
            <a:cxnSpLocks/>
          </p:cNvCxnSpPr>
          <p:nvPr/>
        </p:nvCxnSpPr>
        <p:spPr>
          <a:xfrm>
            <a:off x="1179856" y="5375409"/>
            <a:ext cx="9848947" cy="0"/>
          </a:xfrm>
          <a:prstGeom prst="straightConnector1">
            <a:avLst/>
          </a:prstGeom>
          <a:noFill/>
          <a:ln w="28575" cap="flat" cmpd="sng" algn="ctr">
            <a:solidFill>
              <a:srgbClr val="2E2E38">
                <a:lumMod val="40000"/>
                <a:lumOff val="60000"/>
              </a:srgbClr>
            </a:solidFill>
            <a:prstDash val="solid"/>
            <a:headEnd type="arrow"/>
            <a:tailEnd type="arrow"/>
          </a:ln>
          <a:effectLst/>
        </p:spPr>
      </p:cxnSp>
      <p:cxnSp>
        <p:nvCxnSpPr>
          <p:cNvPr id="64" name="Straight Arrow Connector 63">
            <a:extLst>
              <a:ext uri="{FF2B5EF4-FFF2-40B4-BE49-F238E27FC236}">
                <a16:creationId xmlns:a16="http://schemas.microsoft.com/office/drawing/2014/main" id="{D960E79D-20D8-4D18-91B3-06A4D07A9AF4}"/>
              </a:ext>
            </a:extLst>
          </p:cNvPr>
          <p:cNvCxnSpPr>
            <a:cxnSpLocks/>
          </p:cNvCxnSpPr>
          <p:nvPr/>
        </p:nvCxnSpPr>
        <p:spPr>
          <a:xfrm>
            <a:off x="1179856" y="5855019"/>
            <a:ext cx="9848947" cy="0"/>
          </a:xfrm>
          <a:prstGeom prst="straightConnector1">
            <a:avLst/>
          </a:prstGeom>
          <a:noFill/>
          <a:ln w="28575" cap="flat" cmpd="sng" algn="ctr">
            <a:solidFill>
              <a:srgbClr val="2E2E38">
                <a:lumMod val="40000"/>
                <a:lumOff val="60000"/>
              </a:srgbClr>
            </a:solidFill>
            <a:prstDash val="solid"/>
            <a:headEnd type="arrow"/>
            <a:tailEnd type="arrow"/>
          </a:ln>
          <a:effectLst/>
        </p:spPr>
      </p:cxnSp>
      <p:sp>
        <p:nvSpPr>
          <p:cNvPr id="65" name="Isosceles Triangle 4">
            <a:extLst>
              <a:ext uri="{FF2B5EF4-FFF2-40B4-BE49-F238E27FC236}">
                <a16:creationId xmlns:a16="http://schemas.microsoft.com/office/drawing/2014/main" id="{A8FD6A01-F91D-4328-A24D-85691D78CA80}"/>
              </a:ext>
            </a:extLst>
          </p:cNvPr>
          <p:cNvSpPr/>
          <p:nvPr/>
        </p:nvSpPr>
        <p:spPr>
          <a:xfrm>
            <a:off x="1168281" y="3594560"/>
            <a:ext cx="5517051" cy="1190831"/>
          </a:xfrm>
          <a:custGeom>
            <a:avLst/>
            <a:gdLst>
              <a:gd name="connsiteX0" fmla="*/ 0 w 6171494"/>
              <a:gd name="connsiteY0" fmla="*/ 1213556 h 1213556"/>
              <a:gd name="connsiteX1" fmla="*/ 3085747 w 6171494"/>
              <a:gd name="connsiteY1" fmla="*/ 0 h 1213556"/>
              <a:gd name="connsiteX2" fmla="*/ 6171494 w 6171494"/>
              <a:gd name="connsiteY2" fmla="*/ 1213556 h 1213556"/>
              <a:gd name="connsiteX3" fmla="*/ 0 w 6171494"/>
              <a:gd name="connsiteY3" fmla="*/ 1213556 h 1213556"/>
              <a:gd name="connsiteX0" fmla="*/ 0 w 6171494"/>
              <a:gd name="connsiteY0" fmla="*/ 1332089 h 1332089"/>
              <a:gd name="connsiteX1" fmla="*/ 1646414 w 6171494"/>
              <a:gd name="connsiteY1" fmla="*/ 0 h 1332089"/>
              <a:gd name="connsiteX2" fmla="*/ 6171494 w 6171494"/>
              <a:gd name="connsiteY2" fmla="*/ 1332089 h 1332089"/>
              <a:gd name="connsiteX3" fmla="*/ 0 w 6171494"/>
              <a:gd name="connsiteY3" fmla="*/ 1332089 h 1332089"/>
            </a:gdLst>
            <a:ahLst/>
            <a:cxnLst>
              <a:cxn ang="0">
                <a:pos x="connsiteX0" y="connsiteY0"/>
              </a:cxn>
              <a:cxn ang="0">
                <a:pos x="connsiteX1" y="connsiteY1"/>
              </a:cxn>
              <a:cxn ang="0">
                <a:pos x="connsiteX2" y="connsiteY2"/>
              </a:cxn>
              <a:cxn ang="0">
                <a:pos x="connsiteX3" y="connsiteY3"/>
              </a:cxn>
            </a:cxnLst>
            <a:rect l="l" t="t" r="r" b="b"/>
            <a:pathLst>
              <a:path w="6171494" h="1332089">
                <a:moveTo>
                  <a:pt x="0" y="1332089"/>
                </a:moveTo>
                <a:lnTo>
                  <a:pt x="1646414" y="0"/>
                </a:lnTo>
                <a:lnTo>
                  <a:pt x="6171494" y="1332089"/>
                </a:lnTo>
                <a:lnTo>
                  <a:pt x="0" y="1332089"/>
                </a:lnTo>
                <a:close/>
              </a:path>
            </a:pathLst>
          </a:custGeom>
          <a:noFill/>
          <a:ln w="28575" cap="flat" cmpd="sng" algn="ctr">
            <a:solidFill>
              <a:srgbClr val="2E2E38">
                <a:lumMod val="40000"/>
                <a:lumOff val="60000"/>
              </a:srgbClr>
            </a:solidFill>
            <a:prstDash val="solid"/>
          </a:ln>
          <a:effectLst/>
        </p:spPr>
        <p:txBody>
          <a:bodyPr rtlCol="0" anchor="t" anchorCtr="0"/>
          <a:lstStyle/>
          <a:p>
            <a:pPr algn="ctr" defTabSz="825747">
              <a:defRPr/>
            </a:pPr>
            <a:endParaRPr lang="pl-PL" sz="1200" kern="0" dirty="0">
              <a:latin typeface="EY interstate light"/>
            </a:endParaRPr>
          </a:p>
        </p:txBody>
      </p:sp>
      <p:cxnSp>
        <p:nvCxnSpPr>
          <p:cNvPr id="66" name="Straight Connector 65">
            <a:extLst>
              <a:ext uri="{FF2B5EF4-FFF2-40B4-BE49-F238E27FC236}">
                <a16:creationId xmlns:a16="http://schemas.microsoft.com/office/drawing/2014/main" id="{5013301C-2FBE-4996-BCD4-ACEA28FF02A1}"/>
              </a:ext>
            </a:extLst>
          </p:cNvPr>
          <p:cNvCxnSpPr/>
          <p:nvPr/>
        </p:nvCxnSpPr>
        <p:spPr>
          <a:xfrm>
            <a:off x="4132615" y="3812967"/>
            <a:ext cx="3719989" cy="0"/>
          </a:xfrm>
          <a:prstGeom prst="line">
            <a:avLst/>
          </a:prstGeom>
          <a:noFill/>
          <a:ln w="28575" cap="flat" cmpd="sng" algn="ctr">
            <a:solidFill>
              <a:srgbClr val="8FAADC"/>
            </a:solidFill>
            <a:prstDash val="solid"/>
            <a:headEnd type="arrow"/>
            <a:tailEnd type="none"/>
          </a:ln>
          <a:effectLst/>
        </p:spPr>
      </p:cxnSp>
      <p:sp>
        <p:nvSpPr>
          <p:cNvPr id="67" name="Isosceles Triangle 4">
            <a:extLst>
              <a:ext uri="{FF2B5EF4-FFF2-40B4-BE49-F238E27FC236}">
                <a16:creationId xmlns:a16="http://schemas.microsoft.com/office/drawing/2014/main" id="{77A21780-3F49-4271-B38F-60DBE563A419}"/>
              </a:ext>
            </a:extLst>
          </p:cNvPr>
          <p:cNvSpPr/>
          <p:nvPr/>
        </p:nvSpPr>
        <p:spPr>
          <a:xfrm flipH="1">
            <a:off x="5513456" y="3594560"/>
            <a:ext cx="5517051" cy="1190831"/>
          </a:xfrm>
          <a:custGeom>
            <a:avLst/>
            <a:gdLst>
              <a:gd name="connsiteX0" fmla="*/ 0 w 6171494"/>
              <a:gd name="connsiteY0" fmla="*/ 1213556 h 1213556"/>
              <a:gd name="connsiteX1" fmla="*/ 3085747 w 6171494"/>
              <a:gd name="connsiteY1" fmla="*/ 0 h 1213556"/>
              <a:gd name="connsiteX2" fmla="*/ 6171494 w 6171494"/>
              <a:gd name="connsiteY2" fmla="*/ 1213556 h 1213556"/>
              <a:gd name="connsiteX3" fmla="*/ 0 w 6171494"/>
              <a:gd name="connsiteY3" fmla="*/ 1213556 h 1213556"/>
              <a:gd name="connsiteX0" fmla="*/ 0 w 6171494"/>
              <a:gd name="connsiteY0" fmla="*/ 1332089 h 1332089"/>
              <a:gd name="connsiteX1" fmla="*/ 1646414 w 6171494"/>
              <a:gd name="connsiteY1" fmla="*/ 0 h 1332089"/>
              <a:gd name="connsiteX2" fmla="*/ 6171494 w 6171494"/>
              <a:gd name="connsiteY2" fmla="*/ 1332089 h 1332089"/>
              <a:gd name="connsiteX3" fmla="*/ 0 w 6171494"/>
              <a:gd name="connsiteY3" fmla="*/ 1332089 h 1332089"/>
            </a:gdLst>
            <a:ahLst/>
            <a:cxnLst>
              <a:cxn ang="0">
                <a:pos x="connsiteX0" y="connsiteY0"/>
              </a:cxn>
              <a:cxn ang="0">
                <a:pos x="connsiteX1" y="connsiteY1"/>
              </a:cxn>
              <a:cxn ang="0">
                <a:pos x="connsiteX2" y="connsiteY2"/>
              </a:cxn>
              <a:cxn ang="0">
                <a:pos x="connsiteX3" y="connsiteY3"/>
              </a:cxn>
            </a:cxnLst>
            <a:rect l="l" t="t" r="r" b="b"/>
            <a:pathLst>
              <a:path w="6171494" h="1332089">
                <a:moveTo>
                  <a:pt x="0" y="1332089"/>
                </a:moveTo>
                <a:lnTo>
                  <a:pt x="1646414" y="0"/>
                </a:lnTo>
                <a:lnTo>
                  <a:pt x="6171494" y="1332089"/>
                </a:lnTo>
                <a:lnTo>
                  <a:pt x="0" y="1332089"/>
                </a:lnTo>
                <a:close/>
              </a:path>
            </a:pathLst>
          </a:custGeom>
          <a:noFill/>
          <a:ln w="28575" cap="flat" cmpd="sng" algn="ctr">
            <a:solidFill>
              <a:srgbClr val="2E2E38">
                <a:lumMod val="40000"/>
                <a:lumOff val="60000"/>
              </a:srgbClr>
            </a:solidFill>
            <a:prstDash val="solid"/>
          </a:ln>
          <a:effectLst/>
        </p:spPr>
        <p:txBody>
          <a:bodyPr rtlCol="0" anchor="t" anchorCtr="0"/>
          <a:lstStyle/>
          <a:p>
            <a:pPr algn="ctr" defTabSz="825747">
              <a:defRPr/>
            </a:pPr>
            <a:endParaRPr lang="pl-PL" sz="1200" kern="0" dirty="0">
              <a:latin typeface="EY interstate light"/>
            </a:endParaRPr>
          </a:p>
        </p:txBody>
      </p:sp>
      <p:sp>
        <p:nvSpPr>
          <p:cNvPr id="68" name="Isosceles Triangle 67">
            <a:extLst>
              <a:ext uri="{FF2B5EF4-FFF2-40B4-BE49-F238E27FC236}">
                <a16:creationId xmlns:a16="http://schemas.microsoft.com/office/drawing/2014/main" id="{8B2A464E-7E84-4BB1-98E6-1742FB114ED5}"/>
              </a:ext>
            </a:extLst>
          </p:cNvPr>
          <p:cNvSpPr/>
          <p:nvPr/>
        </p:nvSpPr>
        <p:spPr>
          <a:xfrm>
            <a:off x="5520587" y="4610218"/>
            <a:ext cx="1160959" cy="177065"/>
          </a:xfrm>
          <a:prstGeom prst="triangle">
            <a:avLst/>
          </a:prstGeom>
          <a:noFill/>
          <a:ln w="38100" cap="flat" cmpd="sng" algn="ctr">
            <a:solidFill>
              <a:srgbClr val="8FAADC"/>
            </a:solidFill>
            <a:prstDash val="solid"/>
          </a:ln>
          <a:effectLst/>
        </p:spPr>
        <p:txBody>
          <a:bodyPr rtlCol="0" anchor="t" anchorCtr="0"/>
          <a:lstStyle/>
          <a:p>
            <a:pPr algn="ctr" defTabSz="825747">
              <a:defRPr/>
            </a:pPr>
            <a:endParaRPr lang="pl-PL" sz="1200" kern="0" dirty="0">
              <a:solidFill>
                <a:srgbClr val="8FAADC"/>
              </a:solidFill>
              <a:latin typeface="EY interstate light"/>
            </a:endParaRPr>
          </a:p>
        </p:txBody>
      </p:sp>
      <p:cxnSp>
        <p:nvCxnSpPr>
          <p:cNvPr id="69" name="Straight Connector 68">
            <a:extLst>
              <a:ext uri="{FF2B5EF4-FFF2-40B4-BE49-F238E27FC236}">
                <a16:creationId xmlns:a16="http://schemas.microsoft.com/office/drawing/2014/main" id="{965D0366-8A5B-4BAB-861A-169576346DF1}"/>
              </a:ext>
            </a:extLst>
          </p:cNvPr>
          <p:cNvCxnSpPr>
            <a:cxnSpLocks/>
          </p:cNvCxnSpPr>
          <p:nvPr/>
        </p:nvCxnSpPr>
        <p:spPr>
          <a:xfrm>
            <a:off x="1179856" y="5044260"/>
            <a:ext cx="3719989" cy="0"/>
          </a:xfrm>
          <a:prstGeom prst="line">
            <a:avLst/>
          </a:prstGeom>
          <a:noFill/>
          <a:ln w="28575" cap="flat" cmpd="sng" algn="ctr">
            <a:solidFill>
              <a:srgbClr val="8FAADC"/>
            </a:solidFill>
            <a:prstDash val="solid"/>
            <a:headEnd type="arrow"/>
            <a:tailEnd type="none"/>
          </a:ln>
          <a:effectLst/>
        </p:spPr>
      </p:cxnSp>
      <p:sp>
        <p:nvSpPr>
          <p:cNvPr id="70" name="Freeform 23">
            <a:extLst>
              <a:ext uri="{FF2B5EF4-FFF2-40B4-BE49-F238E27FC236}">
                <a16:creationId xmlns:a16="http://schemas.microsoft.com/office/drawing/2014/main" id="{7BFAE370-DB3E-4782-AED5-D601383A3290}"/>
              </a:ext>
            </a:extLst>
          </p:cNvPr>
          <p:cNvSpPr>
            <a:spLocks/>
          </p:cNvSpPr>
          <p:nvPr/>
        </p:nvSpPr>
        <p:spPr>
          <a:xfrm>
            <a:off x="4971942" y="4867073"/>
            <a:ext cx="3972414" cy="348012"/>
          </a:xfrm>
          <a:custGeom>
            <a:avLst/>
            <a:gdLst>
              <a:gd name="connsiteX0" fmla="*/ 0 w 1410233"/>
              <a:gd name="connsiteY0" fmla="*/ 0 h 486222"/>
              <a:gd name="connsiteX1" fmla="*/ 1410233 w 1410233"/>
              <a:gd name="connsiteY1" fmla="*/ 0 h 486222"/>
              <a:gd name="connsiteX2" fmla="*/ 1410233 w 1410233"/>
              <a:gd name="connsiteY2" fmla="*/ 486222 h 486222"/>
              <a:gd name="connsiteX3" fmla="*/ 0 w 1410233"/>
              <a:gd name="connsiteY3" fmla="*/ 486222 h 486222"/>
              <a:gd name="connsiteX4" fmla="*/ 0 w 1410233"/>
              <a:gd name="connsiteY4" fmla="*/ 0 h 48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233" h="486222">
                <a:moveTo>
                  <a:pt x="0" y="0"/>
                </a:moveTo>
                <a:lnTo>
                  <a:pt x="1410233" y="0"/>
                </a:lnTo>
                <a:lnTo>
                  <a:pt x="1410233" y="486222"/>
                </a:lnTo>
                <a:lnTo>
                  <a:pt x="0" y="486222"/>
                </a:lnTo>
                <a:lnTo>
                  <a:pt x="0" y="0"/>
                </a:lnTo>
                <a:close/>
              </a:path>
            </a:pathLst>
          </a:custGeom>
          <a:noFill/>
          <a:ln w="9525" cap="flat" cmpd="sng" algn="ctr">
            <a:noFill/>
            <a:prstDash val="solid"/>
            <a:headEnd type="none" w="med" len="med"/>
            <a:tailEnd type="none" w="med" len="med"/>
          </a:ln>
          <a:effectLst/>
        </p:spPr>
        <p:txBody>
          <a:bodyPr lIns="30651" tIns="30651" rIns="30651" bIns="30651" anchor="ctr"/>
          <a:lstStyle/>
          <a:p>
            <a:pPr defTabSz="529793" eaLnBrk="0" hangingPunct="0">
              <a:spcAft>
                <a:spcPct val="35000"/>
              </a:spcAft>
              <a:defRPr/>
            </a:pPr>
            <a:r>
              <a:rPr lang="en-US" sz="1200" kern="0" dirty="0">
                <a:latin typeface="EY interstate light"/>
                <a:cs typeface="Arial" pitchFamily="34" charset="0"/>
              </a:rPr>
              <a:t>Early lifecycle defect detection = cost </a:t>
            </a:r>
            <a:r>
              <a:rPr lang="en-US" sz="1200" kern="0" dirty="0" err="1">
                <a:latin typeface="EY interstate light"/>
                <a:cs typeface="Arial" pitchFamily="34" charset="0"/>
              </a:rPr>
              <a:t>optimisation</a:t>
            </a:r>
            <a:endParaRPr lang="en-US" sz="1200" kern="0" dirty="0">
              <a:latin typeface="EY interstate light"/>
              <a:cs typeface="Arial" pitchFamily="34" charset="0"/>
            </a:endParaRPr>
          </a:p>
        </p:txBody>
      </p:sp>
      <p:cxnSp>
        <p:nvCxnSpPr>
          <p:cNvPr id="8" name="Straight Connector 59">
            <a:extLst>
              <a:ext uri="{FF2B5EF4-FFF2-40B4-BE49-F238E27FC236}">
                <a16:creationId xmlns:a16="http://schemas.microsoft.com/office/drawing/2014/main" id="{24F14EFA-65DE-444B-8493-49B966BFB8F2}"/>
              </a:ext>
            </a:extLst>
          </p:cNvPr>
          <p:cNvCxnSpPr/>
          <p:nvPr/>
        </p:nvCxnSpPr>
        <p:spPr>
          <a:xfrm>
            <a:off x="1077209" y="5086901"/>
            <a:ext cx="0" cy="459900"/>
          </a:xfrm>
          <a:prstGeom prst="line">
            <a:avLst/>
          </a:prstGeom>
          <a:noFill/>
          <a:ln w="28575" cap="flat" cmpd="sng" algn="ctr">
            <a:solidFill>
              <a:srgbClr val="2E2E38">
                <a:lumMod val="20000"/>
                <a:lumOff val="80000"/>
              </a:srgbClr>
            </a:solidFill>
            <a:prstDash val="dash"/>
            <a:tailEnd type="none"/>
          </a:ln>
          <a:effectLst/>
        </p:spPr>
      </p:cxnSp>
      <p:cxnSp>
        <p:nvCxnSpPr>
          <p:cNvPr id="9" name="Straight Connector 60">
            <a:extLst>
              <a:ext uri="{FF2B5EF4-FFF2-40B4-BE49-F238E27FC236}">
                <a16:creationId xmlns:a16="http://schemas.microsoft.com/office/drawing/2014/main" id="{85ECD83B-C6A0-45AE-9862-00BF25DD67CE}"/>
              </a:ext>
            </a:extLst>
          </p:cNvPr>
          <p:cNvCxnSpPr/>
          <p:nvPr/>
        </p:nvCxnSpPr>
        <p:spPr>
          <a:xfrm>
            <a:off x="11047613" y="5086901"/>
            <a:ext cx="0" cy="459900"/>
          </a:xfrm>
          <a:prstGeom prst="line">
            <a:avLst/>
          </a:prstGeom>
          <a:noFill/>
          <a:ln w="28575" cap="flat" cmpd="sng" algn="ctr">
            <a:solidFill>
              <a:srgbClr val="2E2E38">
                <a:lumMod val="20000"/>
                <a:lumOff val="80000"/>
              </a:srgbClr>
            </a:solidFill>
            <a:prstDash val="dash"/>
            <a:tailEnd type="none"/>
          </a:ln>
          <a:effectLst/>
        </p:spPr>
      </p:cxnSp>
    </p:spTree>
    <p:extLst>
      <p:ext uri="{BB962C8B-B14F-4D97-AF65-F5344CB8AC3E}">
        <p14:creationId xmlns:p14="http://schemas.microsoft.com/office/powerpoint/2010/main" val="2028246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1071137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rgbClr val="000000"/>
                </a:solidFill>
                <a:latin typeface="EYInterstate" charset="0"/>
              </a:rPr>
              <a:t>Transforming Test Automation</a:t>
            </a:r>
          </a:p>
        </p:txBody>
      </p:sp>
      <p:sp>
        <p:nvSpPr>
          <p:cNvPr id="55" name="Rectangle 54">
            <a:extLst>
              <a:ext uri="{FF2B5EF4-FFF2-40B4-BE49-F238E27FC236}">
                <a16:creationId xmlns:a16="http://schemas.microsoft.com/office/drawing/2014/main" id="{1B951F13-E0B7-4CA8-A892-9A600714A20A}"/>
              </a:ext>
            </a:extLst>
          </p:cNvPr>
          <p:cNvSpPr/>
          <p:nvPr/>
        </p:nvSpPr>
        <p:spPr>
          <a:xfrm>
            <a:off x="397394" y="1429619"/>
            <a:ext cx="6080442" cy="4727005"/>
          </a:xfrm>
          <a:prstGeom prst="rect">
            <a:avLst/>
          </a:prstGeom>
          <a:noFill/>
          <a:ln w="9525" cap="sq" cmpd="sng" algn="ctr">
            <a:solidFill>
              <a:schemeClr val="tx1">
                <a:lumMod val="60000"/>
                <a:lumOff val="40000"/>
              </a:schemeClr>
            </a:solidFill>
            <a:prstDash val="solid"/>
            <a:miter lim="800000"/>
            <a:tailEnd type="none"/>
          </a:ln>
          <a:effectLst/>
        </p:spPr>
        <p:txBody>
          <a:bodyPr rot="0" spcFirstLastPara="0" vertOverflow="overflow" horzOverflow="overflow" vert="horz" wrap="square" lIns="82532" tIns="41267" rIns="82532" bIns="41267" numCol="1" spcCol="0" rtlCol="0" fromWordArt="0" anchor="ctr" anchorCtr="0" forceAA="0" compatLnSpc="1">
            <a:prstTxWarp prst="textNoShape">
              <a:avLst/>
            </a:prstTxWarp>
            <a:noAutofit/>
          </a:bodyPr>
          <a:lstStyle/>
          <a:p>
            <a:pPr algn="ctr" defTabSz="825335">
              <a:defRPr/>
            </a:pPr>
            <a:endParaRPr lang="en-US" sz="1624" kern="0">
              <a:solidFill>
                <a:prstClr val="white"/>
              </a:solidFill>
              <a:latin typeface="EYInterstate Light"/>
            </a:endParaRPr>
          </a:p>
        </p:txBody>
      </p:sp>
      <p:sp>
        <p:nvSpPr>
          <p:cNvPr id="56" name="Rectangle 1199">
            <a:extLst>
              <a:ext uri="{FF2B5EF4-FFF2-40B4-BE49-F238E27FC236}">
                <a16:creationId xmlns:a16="http://schemas.microsoft.com/office/drawing/2014/main" id="{C763E954-164C-4F14-9179-C967516E44F5}"/>
              </a:ext>
            </a:extLst>
          </p:cNvPr>
          <p:cNvSpPr/>
          <p:nvPr/>
        </p:nvSpPr>
        <p:spPr>
          <a:xfrm>
            <a:off x="527360" y="3138611"/>
            <a:ext cx="1299728" cy="1129023"/>
          </a:xfrm>
          <a:prstGeom prst="rect">
            <a:avLst/>
          </a:prstGeom>
          <a:noFill/>
          <a:ln w="9525">
            <a:solidFill>
              <a:schemeClr val="tx1">
                <a:lumMod val="60000"/>
                <a:lumOff val="40000"/>
              </a:schemeClr>
            </a:solidFill>
          </a:ln>
        </p:spPr>
        <p:txBody>
          <a:bodyPr wrap="square" lIns="64987" tIns="64987" rIns="64987" bIns="64987">
            <a:noAutofit/>
          </a:bodyPr>
          <a:lstStyle/>
          <a:p>
            <a:pPr defTabSz="825335">
              <a:spcBef>
                <a:spcPts val="361"/>
              </a:spcBef>
              <a:defRPr/>
            </a:pPr>
            <a:r>
              <a:rPr lang="en-IN" sz="1000" b="1" kern="0" spc="125" dirty="0">
                <a:solidFill>
                  <a:schemeClr val="accent1"/>
                </a:solidFill>
                <a:latin typeface="EY interstate light"/>
              </a:rPr>
              <a:t>Automated Data Integration Testing</a:t>
            </a:r>
          </a:p>
          <a:p>
            <a:pPr defTabSz="825335">
              <a:spcBef>
                <a:spcPts val="361"/>
              </a:spcBef>
              <a:defRPr/>
            </a:pPr>
            <a:r>
              <a:rPr lang="en-IN" sz="900" dirty="0">
                <a:solidFill>
                  <a:prstClr val="black"/>
                </a:solidFill>
                <a:latin typeface="EY interstate light"/>
              </a:rPr>
              <a:t>Python based test automation tool, capable of automating the ETL workflow</a:t>
            </a:r>
            <a:endParaRPr lang="en-US" sz="900" dirty="0">
              <a:solidFill>
                <a:prstClr val="black"/>
              </a:solidFill>
              <a:latin typeface="EY interstate light"/>
            </a:endParaRPr>
          </a:p>
        </p:txBody>
      </p:sp>
      <p:sp>
        <p:nvSpPr>
          <p:cNvPr id="57" name="Rectangle 1200">
            <a:extLst>
              <a:ext uri="{FF2B5EF4-FFF2-40B4-BE49-F238E27FC236}">
                <a16:creationId xmlns:a16="http://schemas.microsoft.com/office/drawing/2014/main" id="{6BCF299C-EAC6-4292-B397-07D3C04D243D}"/>
              </a:ext>
            </a:extLst>
          </p:cNvPr>
          <p:cNvSpPr/>
          <p:nvPr/>
        </p:nvSpPr>
        <p:spPr>
          <a:xfrm>
            <a:off x="527360" y="1604120"/>
            <a:ext cx="1689647" cy="1182637"/>
          </a:xfrm>
          <a:prstGeom prst="rect">
            <a:avLst/>
          </a:prstGeom>
          <a:noFill/>
          <a:ln w="9525">
            <a:solidFill>
              <a:schemeClr val="tx1">
                <a:lumMod val="60000"/>
                <a:lumOff val="40000"/>
              </a:schemeClr>
            </a:solidFill>
          </a:ln>
        </p:spPr>
        <p:txBody>
          <a:bodyPr wrap="square" lIns="64987" tIns="64987" rIns="64987" bIns="64987">
            <a:noAutofit/>
          </a:bodyPr>
          <a:lstStyle/>
          <a:p>
            <a:pPr defTabSz="825335">
              <a:spcBef>
                <a:spcPts val="361"/>
              </a:spcBef>
              <a:defRPr/>
            </a:pPr>
            <a:r>
              <a:rPr lang="en-IN" sz="1000" b="1" kern="0" spc="125" dirty="0">
                <a:solidFill>
                  <a:schemeClr val="accent1"/>
                </a:solidFill>
                <a:latin typeface="EY interstate light"/>
              </a:rPr>
              <a:t>Core Test Scripts</a:t>
            </a:r>
          </a:p>
          <a:p>
            <a:pPr defTabSz="825335">
              <a:spcBef>
                <a:spcPts val="361"/>
              </a:spcBef>
              <a:defRPr/>
            </a:pPr>
            <a:r>
              <a:rPr lang="en-IN" sz="900" dirty="0">
                <a:solidFill>
                  <a:prstClr val="black"/>
                </a:solidFill>
                <a:latin typeface="EY interstate light"/>
              </a:rPr>
              <a:t>Focus on what matters by generating complete sets of detailed and ready test scripts with possible combinations of optimised test conditions</a:t>
            </a:r>
            <a:endParaRPr lang="en-US" sz="900" dirty="0">
              <a:solidFill>
                <a:prstClr val="black"/>
              </a:solidFill>
              <a:latin typeface="EY interstate light"/>
            </a:endParaRPr>
          </a:p>
        </p:txBody>
      </p:sp>
      <p:sp>
        <p:nvSpPr>
          <p:cNvPr id="58" name="Rectangle 1201">
            <a:extLst>
              <a:ext uri="{FF2B5EF4-FFF2-40B4-BE49-F238E27FC236}">
                <a16:creationId xmlns:a16="http://schemas.microsoft.com/office/drawing/2014/main" id="{675FFCCF-94BA-4C27-8874-1ADB3831C2E2}"/>
              </a:ext>
            </a:extLst>
          </p:cNvPr>
          <p:cNvSpPr/>
          <p:nvPr/>
        </p:nvSpPr>
        <p:spPr>
          <a:xfrm>
            <a:off x="527360" y="4791195"/>
            <a:ext cx="1689647" cy="1286030"/>
          </a:xfrm>
          <a:prstGeom prst="rect">
            <a:avLst/>
          </a:prstGeom>
          <a:noFill/>
          <a:ln w="9525">
            <a:solidFill>
              <a:schemeClr val="tx1">
                <a:lumMod val="60000"/>
                <a:lumOff val="40000"/>
              </a:schemeClr>
            </a:solidFill>
          </a:ln>
        </p:spPr>
        <p:txBody>
          <a:bodyPr wrap="square" lIns="64987" tIns="64987" rIns="64987" bIns="64987">
            <a:noAutofit/>
          </a:bodyPr>
          <a:lstStyle/>
          <a:p>
            <a:pPr defTabSz="825335">
              <a:spcBef>
                <a:spcPts val="361"/>
              </a:spcBef>
              <a:defRPr/>
            </a:pPr>
            <a:r>
              <a:rPr lang="en-IN" sz="1000" b="1" kern="0" spc="125" dirty="0">
                <a:solidFill>
                  <a:schemeClr val="accent1"/>
                </a:solidFill>
                <a:latin typeface="EY interstate light"/>
              </a:rPr>
              <a:t>Automated Build </a:t>
            </a:r>
            <a:br>
              <a:rPr lang="en-IN" sz="1000" b="1" kern="0" spc="125" dirty="0">
                <a:solidFill>
                  <a:schemeClr val="accent1"/>
                </a:solidFill>
                <a:latin typeface="EY interstate light"/>
              </a:rPr>
            </a:br>
            <a:r>
              <a:rPr lang="en-IN" sz="1000" b="1" kern="0" spc="125" dirty="0">
                <a:solidFill>
                  <a:schemeClr val="accent1"/>
                </a:solidFill>
                <a:latin typeface="EY interstate light"/>
              </a:rPr>
              <a:t>Quality Verification</a:t>
            </a:r>
          </a:p>
          <a:p>
            <a:pPr defTabSz="825335">
              <a:spcBef>
                <a:spcPts val="361"/>
              </a:spcBef>
              <a:defRPr/>
            </a:pPr>
            <a:r>
              <a:rPr lang="en-IN" sz="900" dirty="0">
                <a:solidFill>
                  <a:prstClr val="black"/>
                </a:solidFill>
                <a:latin typeface="EY interstate light"/>
              </a:rPr>
              <a:t>Using Jenkins plugins to support automated building and deploying projects and kick start build verification scripts</a:t>
            </a:r>
            <a:endParaRPr lang="en-US" sz="900" dirty="0">
              <a:solidFill>
                <a:prstClr val="black"/>
              </a:solidFill>
              <a:latin typeface="EY interstate light"/>
            </a:endParaRPr>
          </a:p>
        </p:txBody>
      </p:sp>
      <p:sp>
        <p:nvSpPr>
          <p:cNvPr id="59" name="Rectangle 1202">
            <a:extLst>
              <a:ext uri="{FF2B5EF4-FFF2-40B4-BE49-F238E27FC236}">
                <a16:creationId xmlns:a16="http://schemas.microsoft.com/office/drawing/2014/main" id="{09AAFFED-62F5-481D-86BF-C04DE526323C}"/>
              </a:ext>
            </a:extLst>
          </p:cNvPr>
          <p:cNvSpPr/>
          <p:nvPr/>
        </p:nvSpPr>
        <p:spPr>
          <a:xfrm>
            <a:off x="2312647" y="5117455"/>
            <a:ext cx="2307017" cy="959770"/>
          </a:xfrm>
          <a:prstGeom prst="rect">
            <a:avLst/>
          </a:prstGeom>
          <a:noFill/>
          <a:ln w="9525">
            <a:solidFill>
              <a:schemeClr val="tx1">
                <a:lumMod val="60000"/>
                <a:lumOff val="40000"/>
              </a:schemeClr>
            </a:solidFill>
          </a:ln>
        </p:spPr>
        <p:txBody>
          <a:bodyPr wrap="square" lIns="64987" tIns="64987" rIns="64987" bIns="64987">
            <a:noAutofit/>
          </a:bodyPr>
          <a:lstStyle/>
          <a:p>
            <a:pPr defTabSz="825335">
              <a:spcBef>
                <a:spcPts val="361"/>
              </a:spcBef>
              <a:defRPr/>
            </a:pPr>
            <a:r>
              <a:rPr lang="en-IN" sz="1000" b="1" kern="0" spc="125" dirty="0">
                <a:solidFill>
                  <a:schemeClr val="accent1"/>
                </a:solidFill>
                <a:latin typeface="EY interstate light"/>
              </a:rPr>
              <a:t>Test Automation</a:t>
            </a:r>
          </a:p>
          <a:p>
            <a:pPr defTabSz="825335">
              <a:spcBef>
                <a:spcPts val="361"/>
              </a:spcBef>
              <a:defRPr/>
            </a:pPr>
            <a:r>
              <a:rPr lang="en-IN" sz="900" dirty="0">
                <a:solidFill>
                  <a:prstClr val="black"/>
                </a:solidFill>
                <a:latin typeface="EY interstate light"/>
              </a:rPr>
              <a:t>EY TAF accelerator expedites test automation from pre-built, core test scripts.  Using Behaviour Driven Development (BDD) method collaboration is maximised amongst business users</a:t>
            </a:r>
            <a:endParaRPr lang="en-US" sz="900" dirty="0">
              <a:solidFill>
                <a:prstClr val="black"/>
              </a:solidFill>
              <a:latin typeface="EY interstate light"/>
            </a:endParaRPr>
          </a:p>
        </p:txBody>
      </p:sp>
      <p:sp>
        <p:nvSpPr>
          <p:cNvPr id="60" name="Rectangle 1203">
            <a:extLst>
              <a:ext uri="{FF2B5EF4-FFF2-40B4-BE49-F238E27FC236}">
                <a16:creationId xmlns:a16="http://schemas.microsoft.com/office/drawing/2014/main" id="{BB512334-EAEF-4CCA-8CC1-62E8592CAF57}"/>
              </a:ext>
            </a:extLst>
          </p:cNvPr>
          <p:cNvSpPr/>
          <p:nvPr/>
        </p:nvSpPr>
        <p:spPr>
          <a:xfrm>
            <a:off x="4715591" y="4791195"/>
            <a:ext cx="1689647" cy="1286030"/>
          </a:xfrm>
          <a:prstGeom prst="rect">
            <a:avLst/>
          </a:prstGeom>
          <a:noFill/>
          <a:ln w="9525">
            <a:solidFill>
              <a:schemeClr val="accent1"/>
            </a:solidFill>
          </a:ln>
        </p:spPr>
        <p:txBody>
          <a:bodyPr wrap="square" lIns="64987" tIns="64987" rIns="64987" bIns="64987">
            <a:noAutofit/>
          </a:bodyPr>
          <a:lstStyle/>
          <a:p>
            <a:pPr defTabSz="825335">
              <a:spcBef>
                <a:spcPts val="361"/>
              </a:spcBef>
              <a:defRPr/>
            </a:pPr>
            <a:r>
              <a:rPr lang="en-IN" sz="1000" b="1" kern="0" spc="125" dirty="0">
                <a:solidFill>
                  <a:schemeClr val="accent1"/>
                </a:solidFill>
                <a:latin typeface="EY interstate light"/>
              </a:rPr>
              <a:t>Test &amp; Environment Automation</a:t>
            </a:r>
          </a:p>
          <a:p>
            <a:pPr defTabSz="825335">
              <a:spcBef>
                <a:spcPts val="361"/>
              </a:spcBef>
              <a:defRPr/>
            </a:pPr>
            <a:r>
              <a:rPr lang="en-IN" sz="900" dirty="0">
                <a:solidFill>
                  <a:prstClr val="black"/>
                </a:solidFill>
                <a:latin typeface="EY interstate light"/>
              </a:rPr>
              <a:t>Used to automate legacy screen, native desktop applications testing and creating of test environment and configuration</a:t>
            </a:r>
            <a:endParaRPr lang="en-US" sz="900" dirty="0">
              <a:solidFill>
                <a:prstClr val="black"/>
              </a:solidFill>
              <a:latin typeface="EY interstate light"/>
            </a:endParaRPr>
          </a:p>
        </p:txBody>
      </p:sp>
      <p:sp>
        <p:nvSpPr>
          <p:cNvPr id="61" name="Rectangle 1204">
            <a:extLst>
              <a:ext uri="{FF2B5EF4-FFF2-40B4-BE49-F238E27FC236}">
                <a16:creationId xmlns:a16="http://schemas.microsoft.com/office/drawing/2014/main" id="{A9C2534E-DB41-4C1C-A959-0A8E7A3A92B5}"/>
              </a:ext>
            </a:extLst>
          </p:cNvPr>
          <p:cNvSpPr/>
          <p:nvPr/>
        </p:nvSpPr>
        <p:spPr>
          <a:xfrm>
            <a:off x="4975537" y="3138611"/>
            <a:ext cx="1429700" cy="1129023"/>
          </a:xfrm>
          <a:prstGeom prst="rect">
            <a:avLst/>
          </a:prstGeom>
          <a:noFill/>
          <a:ln w="9525">
            <a:solidFill>
              <a:schemeClr val="tx1">
                <a:lumMod val="60000"/>
                <a:lumOff val="40000"/>
              </a:schemeClr>
            </a:solidFill>
          </a:ln>
        </p:spPr>
        <p:txBody>
          <a:bodyPr wrap="square" lIns="64987" tIns="64987" rIns="64987" bIns="64987">
            <a:noAutofit/>
          </a:bodyPr>
          <a:lstStyle/>
          <a:p>
            <a:pPr defTabSz="825335">
              <a:spcBef>
                <a:spcPts val="361"/>
              </a:spcBef>
              <a:defRPr/>
            </a:pPr>
            <a:r>
              <a:rPr lang="en-IN" sz="1000" b="1" kern="0" spc="125" dirty="0">
                <a:solidFill>
                  <a:schemeClr val="accent1"/>
                </a:solidFill>
                <a:latin typeface="EY interstate light"/>
              </a:rPr>
              <a:t>Self Healing Automation</a:t>
            </a:r>
          </a:p>
          <a:p>
            <a:pPr defTabSz="825335">
              <a:spcBef>
                <a:spcPts val="361"/>
              </a:spcBef>
              <a:defRPr/>
            </a:pPr>
            <a:r>
              <a:rPr lang="en-IN" sz="900" dirty="0">
                <a:solidFill>
                  <a:prstClr val="black"/>
                </a:solidFill>
                <a:latin typeface="EY interstate light"/>
              </a:rPr>
              <a:t>EY’s proprietary solution for addressing the #1 cause of test automation script maintenance object changes! </a:t>
            </a:r>
            <a:endParaRPr lang="en-US" sz="900" dirty="0">
              <a:solidFill>
                <a:prstClr val="black"/>
              </a:solidFill>
              <a:latin typeface="EY interstate light"/>
            </a:endParaRPr>
          </a:p>
        </p:txBody>
      </p:sp>
      <p:sp>
        <p:nvSpPr>
          <p:cNvPr id="62" name="Rectangle 1205">
            <a:extLst>
              <a:ext uri="{FF2B5EF4-FFF2-40B4-BE49-F238E27FC236}">
                <a16:creationId xmlns:a16="http://schemas.microsoft.com/office/drawing/2014/main" id="{312DF4CA-CA27-4899-9B99-C86F8D852B60}"/>
              </a:ext>
            </a:extLst>
          </p:cNvPr>
          <p:cNvSpPr/>
          <p:nvPr/>
        </p:nvSpPr>
        <p:spPr>
          <a:xfrm>
            <a:off x="4715591" y="1604120"/>
            <a:ext cx="1689647" cy="1182637"/>
          </a:xfrm>
          <a:prstGeom prst="rect">
            <a:avLst/>
          </a:prstGeom>
          <a:noFill/>
          <a:ln w="9525">
            <a:solidFill>
              <a:schemeClr val="tx1">
                <a:lumMod val="60000"/>
                <a:lumOff val="40000"/>
              </a:schemeClr>
            </a:solidFill>
          </a:ln>
        </p:spPr>
        <p:txBody>
          <a:bodyPr wrap="square" lIns="64987" tIns="64987" rIns="64987" bIns="64987">
            <a:noAutofit/>
          </a:bodyPr>
          <a:lstStyle/>
          <a:p>
            <a:pPr defTabSz="825335">
              <a:spcBef>
                <a:spcPts val="361"/>
              </a:spcBef>
              <a:defRPr/>
            </a:pPr>
            <a:r>
              <a:rPr lang="en-IN" sz="1000" b="1" kern="0" spc="125" dirty="0">
                <a:solidFill>
                  <a:schemeClr val="accent1"/>
                </a:solidFill>
                <a:latin typeface="EY interstate light"/>
              </a:rPr>
              <a:t>EY Performance Test Automation</a:t>
            </a:r>
          </a:p>
          <a:p>
            <a:pPr defTabSz="825335">
              <a:spcBef>
                <a:spcPts val="361"/>
              </a:spcBef>
              <a:defRPr/>
            </a:pPr>
            <a:r>
              <a:rPr lang="en-IN" sz="900" dirty="0">
                <a:solidFill>
                  <a:prstClr val="black"/>
                </a:solidFill>
                <a:latin typeface="EY interstate light"/>
              </a:rPr>
              <a:t>Java based performance accelerator designed to perform early load test functional behaviour and measure performance early</a:t>
            </a:r>
            <a:endParaRPr lang="en-US" sz="900" dirty="0">
              <a:solidFill>
                <a:prstClr val="black"/>
              </a:solidFill>
              <a:latin typeface="EY interstate light"/>
            </a:endParaRPr>
          </a:p>
        </p:txBody>
      </p:sp>
      <p:sp>
        <p:nvSpPr>
          <p:cNvPr id="63" name="Rectangle 1206">
            <a:extLst>
              <a:ext uri="{FF2B5EF4-FFF2-40B4-BE49-F238E27FC236}">
                <a16:creationId xmlns:a16="http://schemas.microsoft.com/office/drawing/2014/main" id="{DCE2DE25-6E57-4D91-A82D-526D9B1A2D9C}"/>
              </a:ext>
            </a:extLst>
          </p:cNvPr>
          <p:cNvSpPr/>
          <p:nvPr/>
        </p:nvSpPr>
        <p:spPr>
          <a:xfrm>
            <a:off x="2312647" y="1604119"/>
            <a:ext cx="2307017" cy="733132"/>
          </a:xfrm>
          <a:prstGeom prst="rect">
            <a:avLst/>
          </a:prstGeom>
          <a:noFill/>
          <a:ln w="9525">
            <a:solidFill>
              <a:schemeClr val="tx1">
                <a:lumMod val="60000"/>
                <a:lumOff val="40000"/>
              </a:schemeClr>
            </a:solidFill>
          </a:ln>
        </p:spPr>
        <p:txBody>
          <a:bodyPr wrap="square" lIns="64987" tIns="64987" rIns="64987" bIns="64987">
            <a:noAutofit/>
          </a:bodyPr>
          <a:lstStyle/>
          <a:p>
            <a:pPr defTabSz="825335">
              <a:spcBef>
                <a:spcPts val="361"/>
              </a:spcBef>
              <a:defRPr/>
            </a:pPr>
            <a:r>
              <a:rPr lang="en-IN" sz="1000" b="1" kern="0" spc="125" dirty="0">
                <a:solidFill>
                  <a:schemeClr val="accent1"/>
                </a:solidFill>
                <a:latin typeface="EY interstate light"/>
              </a:rPr>
              <a:t>Data Performance Test</a:t>
            </a:r>
          </a:p>
          <a:p>
            <a:pPr defTabSz="825335">
              <a:spcBef>
                <a:spcPts val="361"/>
              </a:spcBef>
              <a:defRPr/>
            </a:pPr>
            <a:r>
              <a:rPr lang="en-IN" sz="900" dirty="0">
                <a:solidFill>
                  <a:prstClr val="black"/>
                </a:solidFill>
                <a:latin typeface="EY interstate light"/>
              </a:rPr>
              <a:t>Data generated using Selenium REST/API JMeter scripts for large volume of data generation for integration testing</a:t>
            </a:r>
            <a:endParaRPr lang="en-US" sz="900" dirty="0">
              <a:solidFill>
                <a:prstClr val="black"/>
              </a:solidFill>
              <a:latin typeface="EY interstate light"/>
            </a:endParaRPr>
          </a:p>
        </p:txBody>
      </p:sp>
      <p:cxnSp>
        <p:nvCxnSpPr>
          <p:cNvPr id="64" name="Connector: Elbow 63">
            <a:extLst>
              <a:ext uri="{FF2B5EF4-FFF2-40B4-BE49-F238E27FC236}">
                <a16:creationId xmlns:a16="http://schemas.microsoft.com/office/drawing/2014/main" id="{6C0A89B2-23E7-4EC5-94C0-36352632BFEB}"/>
              </a:ext>
            </a:extLst>
          </p:cNvPr>
          <p:cNvCxnSpPr>
            <a:cxnSpLocks/>
          </p:cNvCxnSpPr>
          <p:nvPr/>
        </p:nvCxnSpPr>
        <p:spPr>
          <a:xfrm rot="5400000" flipH="1" flipV="1">
            <a:off x="1685098" y="4127783"/>
            <a:ext cx="319351" cy="1007475"/>
          </a:xfrm>
          <a:prstGeom prst="bentConnector2">
            <a:avLst/>
          </a:prstGeom>
          <a:noFill/>
          <a:ln w="9525" cap="sq" cmpd="sng" algn="ctr">
            <a:solidFill>
              <a:schemeClr val="tx1">
                <a:lumMod val="60000"/>
                <a:lumOff val="40000"/>
              </a:schemeClr>
            </a:solidFill>
            <a:prstDash val="solid"/>
            <a:miter lim="800000"/>
            <a:tailEnd type="oval"/>
          </a:ln>
          <a:effectLst/>
        </p:spPr>
      </p:cxnSp>
      <p:cxnSp>
        <p:nvCxnSpPr>
          <p:cNvPr id="65" name="Connector: Elbow 64">
            <a:extLst>
              <a:ext uri="{FF2B5EF4-FFF2-40B4-BE49-F238E27FC236}">
                <a16:creationId xmlns:a16="http://schemas.microsoft.com/office/drawing/2014/main" id="{E6786A15-3284-4E22-AD9F-2EEAADAAF4E7}"/>
              </a:ext>
            </a:extLst>
          </p:cNvPr>
          <p:cNvCxnSpPr>
            <a:cxnSpLocks/>
          </p:cNvCxnSpPr>
          <p:nvPr/>
        </p:nvCxnSpPr>
        <p:spPr>
          <a:xfrm rot="16200000" flipV="1">
            <a:off x="4843543" y="4097399"/>
            <a:ext cx="305596" cy="1081997"/>
          </a:xfrm>
          <a:prstGeom prst="bentConnector2">
            <a:avLst/>
          </a:prstGeom>
          <a:noFill/>
          <a:ln w="9525" cap="sq" cmpd="sng" algn="ctr">
            <a:solidFill>
              <a:schemeClr val="tx1">
                <a:lumMod val="60000"/>
                <a:lumOff val="40000"/>
              </a:schemeClr>
            </a:solidFill>
            <a:prstDash val="solid"/>
            <a:miter lim="800000"/>
            <a:tailEnd type="oval"/>
          </a:ln>
          <a:effectLst/>
        </p:spPr>
      </p:cxnSp>
      <p:cxnSp>
        <p:nvCxnSpPr>
          <p:cNvPr id="66" name="Connector: Elbow 65">
            <a:extLst>
              <a:ext uri="{FF2B5EF4-FFF2-40B4-BE49-F238E27FC236}">
                <a16:creationId xmlns:a16="http://schemas.microsoft.com/office/drawing/2014/main" id="{92E11E5E-D2B4-423C-9DC2-B989EB7F4A73}"/>
              </a:ext>
            </a:extLst>
          </p:cNvPr>
          <p:cNvCxnSpPr>
            <a:cxnSpLocks/>
          </p:cNvCxnSpPr>
          <p:nvPr/>
        </p:nvCxnSpPr>
        <p:spPr>
          <a:xfrm rot="5400000">
            <a:off x="4884572" y="2308224"/>
            <a:ext cx="181159" cy="1138221"/>
          </a:xfrm>
          <a:prstGeom prst="bentConnector2">
            <a:avLst/>
          </a:prstGeom>
          <a:noFill/>
          <a:ln w="9525" cap="sq" cmpd="sng" algn="ctr">
            <a:solidFill>
              <a:schemeClr val="tx1">
                <a:lumMod val="60000"/>
                <a:lumOff val="40000"/>
              </a:schemeClr>
            </a:solidFill>
            <a:prstDash val="solid"/>
            <a:miter lim="800000"/>
            <a:tailEnd type="oval"/>
          </a:ln>
          <a:effectLst/>
        </p:spPr>
      </p:cxnSp>
      <p:cxnSp>
        <p:nvCxnSpPr>
          <p:cNvPr id="67" name="Connector: Elbow 66">
            <a:extLst>
              <a:ext uri="{FF2B5EF4-FFF2-40B4-BE49-F238E27FC236}">
                <a16:creationId xmlns:a16="http://schemas.microsoft.com/office/drawing/2014/main" id="{15653293-014C-49AE-9FB4-62C1B21BD763}"/>
              </a:ext>
            </a:extLst>
          </p:cNvPr>
          <p:cNvCxnSpPr>
            <a:cxnSpLocks/>
          </p:cNvCxnSpPr>
          <p:nvPr/>
        </p:nvCxnSpPr>
        <p:spPr>
          <a:xfrm rot="16200000" flipH="1">
            <a:off x="1744320" y="2289993"/>
            <a:ext cx="176573" cy="1170099"/>
          </a:xfrm>
          <a:prstGeom prst="bentConnector2">
            <a:avLst/>
          </a:prstGeom>
          <a:noFill/>
          <a:ln w="9525" cap="sq" cmpd="sng" algn="ctr">
            <a:solidFill>
              <a:schemeClr val="tx1">
                <a:lumMod val="60000"/>
                <a:lumOff val="40000"/>
              </a:schemeClr>
            </a:solidFill>
            <a:prstDash val="solid"/>
            <a:miter lim="800000"/>
            <a:tailEnd type="oval"/>
          </a:ln>
          <a:effectLst/>
        </p:spPr>
      </p:cxnSp>
      <p:cxnSp>
        <p:nvCxnSpPr>
          <p:cNvPr id="68" name="Straight Arrow Connector 67">
            <a:extLst>
              <a:ext uri="{FF2B5EF4-FFF2-40B4-BE49-F238E27FC236}">
                <a16:creationId xmlns:a16="http://schemas.microsoft.com/office/drawing/2014/main" id="{A0E6CB45-9CA6-41D0-B2DE-55AFF54E3FE1}"/>
              </a:ext>
            </a:extLst>
          </p:cNvPr>
          <p:cNvCxnSpPr>
            <a:cxnSpLocks/>
          </p:cNvCxnSpPr>
          <p:nvPr/>
        </p:nvCxnSpPr>
        <p:spPr>
          <a:xfrm>
            <a:off x="3438461" y="2358022"/>
            <a:ext cx="0" cy="133240"/>
          </a:xfrm>
          <a:prstGeom prst="straightConnector1">
            <a:avLst/>
          </a:prstGeom>
          <a:noFill/>
          <a:ln w="9525" cap="sq" cmpd="sng" algn="ctr">
            <a:solidFill>
              <a:schemeClr val="tx1">
                <a:lumMod val="60000"/>
                <a:lumOff val="40000"/>
              </a:schemeClr>
            </a:solidFill>
            <a:prstDash val="solid"/>
            <a:miter lim="800000"/>
            <a:tailEnd type="oval"/>
          </a:ln>
          <a:effectLst/>
        </p:spPr>
      </p:cxnSp>
      <p:cxnSp>
        <p:nvCxnSpPr>
          <p:cNvPr id="69" name="Straight Arrow Connector 68">
            <a:extLst>
              <a:ext uri="{FF2B5EF4-FFF2-40B4-BE49-F238E27FC236}">
                <a16:creationId xmlns:a16="http://schemas.microsoft.com/office/drawing/2014/main" id="{FFA82270-FBF6-4B5D-8FFA-794D132F6385}"/>
              </a:ext>
            </a:extLst>
          </p:cNvPr>
          <p:cNvCxnSpPr>
            <a:cxnSpLocks/>
          </p:cNvCxnSpPr>
          <p:nvPr/>
        </p:nvCxnSpPr>
        <p:spPr>
          <a:xfrm flipV="1">
            <a:off x="3425842" y="5045492"/>
            <a:ext cx="0" cy="71963"/>
          </a:xfrm>
          <a:prstGeom prst="straightConnector1">
            <a:avLst/>
          </a:prstGeom>
          <a:noFill/>
          <a:ln w="9525" cap="sq" cmpd="sng" algn="ctr">
            <a:solidFill>
              <a:schemeClr val="tx1">
                <a:lumMod val="60000"/>
                <a:lumOff val="40000"/>
              </a:schemeClr>
            </a:solidFill>
            <a:prstDash val="solid"/>
            <a:miter lim="800000"/>
            <a:tailEnd type="oval"/>
          </a:ln>
          <a:effectLst/>
        </p:spPr>
      </p:cxnSp>
      <p:cxnSp>
        <p:nvCxnSpPr>
          <p:cNvPr id="70" name="Straight Arrow Connector 69">
            <a:extLst>
              <a:ext uri="{FF2B5EF4-FFF2-40B4-BE49-F238E27FC236}">
                <a16:creationId xmlns:a16="http://schemas.microsoft.com/office/drawing/2014/main" id="{ED461C32-D1D6-4C16-B293-EBD99F2BCED0}"/>
              </a:ext>
            </a:extLst>
          </p:cNvPr>
          <p:cNvCxnSpPr>
            <a:cxnSpLocks/>
          </p:cNvCxnSpPr>
          <p:nvPr/>
        </p:nvCxnSpPr>
        <p:spPr>
          <a:xfrm>
            <a:off x="1827087" y="3703121"/>
            <a:ext cx="323831" cy="0"/>
          </a:xfrm>
          <a:prstGeom prst="straightConnector1">
            <a:avLst/>
          </a:prstGeom>
          <a:noFill/>
          <a:ln w="9525" cap="sq" cmpd="sng" algn="ctr">
            <a:solidFill>
              <a:schemeClr val="tx1">
                <a:lumMod val="60000"/>
                <a:lumOff val="40000"/>
              </a:schemeClr>
            </a:solidFill>
            <a:prstDash val="solid"/>
            <a:miter lim="800000"/>
            <a:tailEnd type="oval"/>
          </a:ln>
          <a:effectLst/>
        </p:spPr>
      </p:cxnSp>
      <p:cxnSp>
        <p:nvCxnSpPr>
          <p:cNvPr id="87" name="Straight Arrow Connector 86">
            <a:extLst>
              <a:ext uri="{FF2B5EF4-FFF2-40B4-BE49-F238E27FC236}">
                <a16:creationId xmlns:a16="http://schemas.microsoft.com/office/drawing/2014/main" id="{FEA581C9-C00E-4AD8-808C-C3176D3116AE}"/>
              </a:ext>
            </a:extLst>
          </p:cNvPr>
          <p:cNvCxnSpPr>
            <a:cxnSpLocks/>
          </p:cNvCxnSpPr>
          <p:nvPr/>
        </p:nvCxnSpPr>
        <p:spPr>
          <a:xfrm flipH="1">
            <a:off x="4665592" y="3703121"/>
            <a:ext cx="323831" cy="0"/>
          </a:xfrm>
          <a:prstGeom prst="straightConnector1">
            <a:avLst/>
          </a:prstGeom>
          <a:noFill/>
          <a:ln w="9525" cap="sq" cmpd="sng" algn="ctr">
            <a:solidFill>
              <a:schemeClr val="tx1">
                <a:lumMod val="60000"/>
                <a:lumOff val="40000"/>
              </a:schemeClr>
            </a:solidFill>
            <a:prstDash val="solid"/>
            <a:miter lim="800000"/>
            <a:tailEnd type="oval"/>
          </a:ln>
          <a:effectLst/>
        </p:spPr>
      </p:cxnSp>
      <p:sp>
        <p:nvSpPr>
          <p:cNvPr id="90" name="TextBox 89">
            <a:extLst>
              <a:ext uri="{FF2B5EF4-FFF2-40B4-BE49-F238E27FC236}">
                <a16:creationId xmlns:a16="http://schemas.microsoft.com/office/drawing/2014/main" id="{55B96F38-C20C-4773-814F-57EF2DD3F4FB}"/>
              </a:ext>
            </a:extLst>
          </p:cNvPr>
          <p:cNvSpPr txBox="1"/>
          <p:nvPr/>
        </p:nvSpPr>
        <p:spPr>
          <a:xfrm>
            <a:off x="6729273" y="2416527"/>
            <a:ext cx="5065333" cy="731764"/>
          </a:xfrm>
          <a:prstGeom prst="rect">
            <a:avLst/>
          </a:prstGeom>
          <a:solidFill>
            <a:schemeClr val="bg2"/>
          </a:solidFill>
          <a:ln w="12700" cap="sq">
            <a:solidFill>
              <a:schemeClr val="bg2"/>
            </a:solidFill>
            <a:miter lim="800000"/>
          </a:ln>
        </p:spPr>
        <p:txBody>
          <a:bodyPr wrap="square" lIns="0" tIns="0" rIns="0" bIns="0" rtlCol="0">
            <a:noAutofit/>
          </a:bodyPr>
          <a:lstStyle/>
          <a:p>
            <a:pPr indent="-171450" fontAlgn="base">
              <a:lnSpc>
                <a:spcPct val="90000"/>
              </a:lnSpc>
              <a:spcBef>
                <a:spcPct val="10000"/>
              </a:spcBef>
              <a:spcAft>
                <a:spcPct val="0"/>
              </a:spcAft>
              <a:buClr>
                <a:srgbClr val="8FAADC"/>
              </a:buClr>
              <a:buSzPct val="85000"/>
              <a:buFont typeface="Arial Narrow" panose="020B0606020202030204" pitchFamily="34" charset="0"/>
              <a:buChar char="►"/>
              <a:defRPr/>
            </a:pPr>
            <a:r>
              <a:rPr lang="en-GB" sz="1100" dirty="0">
                <a:latin typeface="EY interstate light"/>
              </a:rPr>
              <a:t>Integrated testing tools for functional and performance testing </a:t>
            </a:r>
          </a:p>
          <a:p>
            <a:pPr indent="-171450" fontAlgn="base">
              <a:lnSpc>
                <a:spcPct val="90000"/>
              </a:lnSpc>
              <a:spcBef>
                <a:spcPct val="10000"/>
              </a:spcBef>
              <a:spcAft>
                <a:spcPct val="0"/>
              </a:spcAft>
              <a:buClr>
                <a:srgbClr val="8FAADC"/>
              </a:buClr>
              <a:buSzPct val="85000"/>
              <a:buFont typeface="Arial Narrow" panose="020B0606020202030204" pitchFamily="34" charset="0"/>
              <a:buChar char="►"/>
              <a:defRPr/>
            </a:pPr>
            <a:r>
              <a:rPr lang="en-GB" sz="1100" dirty="0">
                <a:latin typeface="EY interstate light"/>
              </a:rPr>
              <a:t>ETL, conversion and data transformation enabled</a:t>
            </a:r>
          </a:p>
          <a:p>
            <a:pPr indent="-171450" fontAlgn="base">
              <a:lnSpc>
                <a:spcPct val="90000"/>
              </a:lnSpc>
              <a:spcBef>
                <a:spcPct val="10000"/>
              </a:spcBef>
              <a:spcAft>
                <a:spcPct val="0"/>
              </a:spcAft>
              <a:buClr>
                <a:srgbClr val="8FAADC"/>
              </a:buClr>
              <a:buSzPct val="85000"/>
              <a:buFont typeface="Arial Narrow" panose="020B0606020202030204" pitchFamily="34" charset="0"/>
              <a:buChar char="►"/>
              <a:defRPr/>
            </a:pPr>
            <a:r>
              <a:rPr lang="en-GB" sz="1100" dirty="0">
                <a:latin typeface="EY interstate light"/>
              </a:rPr>
              <a:t>Automation break-even during development phase to generate significant ROI during stabilisation and rollout </a:t>
            </a:r>
            <a:br>
              <a:rPr lang="pl-PL" sz="1100" dirty="0">
                <a:latin typeface="EY interstate light"/>
              </a:rPr>
            </a:br>
            <a:endParaRPr lang="en-GB" sz="1100" dirty="0">
              <a:latin typeface="EY interstate light"/>
            </a:endParaRPr>
          </a:p>
        </p:txBody>
      </p:sp>
      <p:sp>
        <p:nvSpPr>
          <p:cNvPr id="92" name="Rectangle 91">
            <a:extLst>
              <a:ext uri="{FF2B5EF4-FFF2-40B4-BE49-F238E27FC236}">
                <a16:creationId xmlns:a16="http://schemas.microsoft.com/office/drawing/2014/main" id="{338F3A50-F2F4-4902-B9C6-D869D4E11CF8}"/>
              </a:ext>
            </a:extLst>
          </p:cNvPr>
          <p:cNvSpPr/>
          <p:nvPr/>
        </p:nvSpPr>
        <p:spPr>
          <a:xfrm>
            <a:off x="6748549" y="5291186"/>
            <a:ext cx="4956844" cy="667544"/>
          </a:xfrm>
          <a:prstGeom prst="rect">
            <a:avLst/>
          </a:prstGeom>
          <a:solidFill>
            <a:schemeClr val="bg2"/>
          </a:solidFill>
          <a:ln w="12700" cap="sq" cmpd="sng" algn="ctr">
            <a:solidFill>
              <a:schemeClr val="bg2"/>
            </a:solidFill>
            <a:prstDash val="solid"/>
            <a:miter lim="800000"/>
            <a:tailEnd type="none"/>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171450" fontAlgn="base">
              <a:lnSpc>
                <a:spcPct val="90000"/>
              </a:lnSpc>
              <a:spcBef>
                <a:spcPct val="10000"/>
              </a:spcBef>
              <a:spcAft>
                <a:spcPct val="0"/>
              </a:spcAft>
              <a:buClr>
                <a:srgbClr val="8FAADC"/>
              </a:buClr>
              <a:buSzPct val="85000"/>
              <a:buFont typeface="Arial Narrow" panose="020B0606020202030204" pitchFamily="34" charset="0"/>
              <a:buChar char="►"/>
              <a:defRPr/>
            </a:pPr>
            <a:r>
              <a:rPr lang="en-US" sz="1100" dirty="0">
                <a:latin typeface="EY interstate light"/>
              </a:rPr>
              <a:t>Self-healing and self-generation test automation scripts</a:t>
            </a:r>
          </a:p>
          <a:p>
            <a:pPr indent="-171450" fontAlgn="base">
              <a:lnSpc>
                <a:spcPct val="90000"/>
              </a:lnSpc>
              <a:spcBef>
                <a:spcPct val="10000"/>
              </a:spcBef>
              <a:spcAft>
                <a:spcPct val="0"/>
              </a:spcAft>
              <a:buClr>
                <a:srgbClr val="8FAADC"/>
              </a:buClr>
              <a:buSzPct val="85000"/>
              <a:buFont typeface="Arial Narrow" panose="020B0606020202030204" pitchFamily="34" charset="0"/>
              <a:buChar char="►"/>
              <a:defRPr/>
            </a:pPr>
            <a:r>
              <a:rPr lang="en-US" sz="1100" dirty="0">
                <a:latin typeface="EY interstate light"/>
              </a:rPr>
              <a:t>Advanced testing </a:t>
            </a:r>
            <a:r>
              <a:rPr lang="en-GB" sz="1100" dirty="0">
                <a:latin typeface="EY interstate light"/>
              </a:rPr>
              <a:t>methods simplified and converged for maximum investment return</a:t>
            </a:r>
          </a:p>
          <a:p>
            <a:pPr indent="-171450" fontAlgn="base">
              <a:lnSpc>
                <a:spcPct val="90000"/>
              </a:lnSpc>
              <a:spcBef>
                <a:spcPct val="10000"/>
              </a:spcBef>
              <a:spcAft>
                <a:spcPct val="0"/>
              </a:spcAft>
              <a:buClr>
                <a:srgbClr val="8FAADC"/>
              </a:buClr>
              <a:buSzPct val="85000"/>
              <a:buFont typeface="Arial Narrow" panose="020B0606020202030204" pitchFamily="34" charset="0"/>
              <a:buChar char="►"/>
              <a:defRPr/>
            </a:pPr>
            <a:r>
              <a:rPr lang="en-GB" sz="1100" dirty="0">
                <a:latin typeface="EY interstate light"/>
              </a:rPr>
              <a:t>Diverse automation tool portfolio maximising technology stack coverage</a:t>
            </a:r>
            <a:endParaRPr lang="en-US" sz="1100" dirty="0">
              <a:latin typeface="EY interstate light"/>
            </a:endParaRPr>
          </a:p>
        </p:txBody>
      </p:sp>
      <p:sp>
        <p:nvSpPr>
          <p:cNvPr id="93" name="Rectangle 92">
            <a:extLst>
              <a:ext uri="{FF2B5EF4-FFF2-40B4-BE49-F238E27FC236}">
                <a16:creationId xmlns:a16="http://schemas.microsoft.com/office/drawing/2014/main" id="{1AA4B469-823B-45A1-B42A-619D4C8E6636}"/>
              </a:ext>
            </a:extLst>
          </p:cNvPr>
          <p:cNvSpPr/>
          <p:nvPr/>
        </p:nvSpPr>
        <p:spPr>
          <a:xfrm>
            <a:off x="6729273" y="1970166"/>
            <a:ext cx="5065333" cy="410433"/>
          </a:xfrm>
          <a:prstGeom prst="rect">
            <a:avLst/>
          </a:prstGeom>
          <a:solidFill>
            <a:srgbClr val="8FAADC"/>
          </a:solidFill>
          <a:ln w="9525" cap="flat" cmpd="sng" algn="ctr">
            <a:solidFill>
              <a:srgbClr val="8FAADC"/>
            </a:solidFill>
            <a:prstDash val="solid"/>
          </a:ln>
          <a:effectLst>
            <a:innerShdw blurRad="25400">
              <a:prstClr val="black">
                <a:alpha val="14000"/>
              </a:prstClr>
            </a:innerShdw>
          </a:effectLst>
        </p:spPr>
        <p:txBody>
          <a:bodyPr wrap="square" lIns="25795" tIns="25795" rIns="25795" bIns="25795" rtlCol="0" anchor="ctr"/>
          <a:lstStyle/>
          <a:p>
            <a:pPr algn="ctr" defTabSz="655548"/>
            <a:r>
              <a:rPr lang="en-GB" sz="1081" b="1" kern="0" dirty="0">
                <a:solidFill>
                  <a:schemeClr val="bg1"/>
                </a:solidFill>
                <a:latin typeface="EYInterstate" panose="02000503020000020004" pitchFamily="2" charset="0"/>
              </a:rPr>
              <a:t>Technology agnostic</a:t>
            </a:r>
          </a:p>
        </p:txBody>
      </p:sp>
      <p:sp>
        <p:nvSpPr>
          <p:cNvPr id="94" name="Rectangle 93">
            <a:extLst>
              <a:ext uri="{FF2B5EF4-FFF2-40B4-BE49-F238E27FC236}">
                <a16:creationId xmlns:a16="http://schemas.microsoft.com/office/drawing/2014/main" id="{157BD425-84D5-4353-942E-7DFE1FAEC223}"/>
              </a:ext>
            </a:extLst>
          </p:cNvPr>
          <p:cNvSpPr/>
          <p:nvPr/>
        </p:nvSpPr>
        <p:spPr>
          <a:xfrm>
            <a:off x="6727746" y="4823703"/>
            <a:ext cx="5065333" cy="410433"/>
          </a:xfrm>
          <a:prstGeom prst="rect">
            <a:avLst/>
          </a:prstGeom>
          <a:solidFill>
            <a:srgbClr val="8FAADC"/>
          </a:solidFill>
          <a:ln w="9525" cap="flat" cmpd="sng" algn="ctr">
            <a:solidFill>
              <a:srgbClr val="8FAADC"/>
            </a:solidFill>
            <a:prstDash val="solid"/>
          </a:ln>
          <a:effectLst>
            <a:innerShdw blurRad="25400">
              <a:prstClr val="black">
                <a:alpha val="14000"/>
              </a:prstClr>
            </a:innerShdw>
          </a:effectLst>
        </p:spPr>
        <p:txBody>
          <a:bodyPr wrap="square" lIns="25795" tIns="25795" rIns="25795" bIns="25795" rtlCol="0" anchor="ctr"/>
          <a:lstStyle/>
          <a:p>
            <a:pPr algn="ctr" defTabSz="655548"/>
            <a:r>
              <a:rPr lang="en-GB" sz="1081" b="1" kern="0" dirty="0">
                <a:solidFill>
                  <a:schemeClr val="bg1"/>
                </a:solidFill>
                <a:latin typeface="EYInterstate" panose="02000503020000020004" pitchFamily="2" charset="0"/>
              </a:rPr>
              <a:t>Continual innovation</a:t>
            </a:r>
          </a:p>
        </p:txBody>
      </p:sp>
      <p:sp>
        <p:nvSpPr>
          <p:cNvPr id="95" name="Rectangle 94">
            <a:extLst>
              <a:ext uri="{FF2B5EF4-FFF2-40B4-BE49-F238E27FC236}">
                <a16:creationId xmlns:a16="http://schemas.microsoft.com/office/drawing/2014/main" id="{E7E81B77-A099-4F91-A28F-F3F4036F07CC}"/>
              </a:ext>
            </a:extLst>
          </p:cNvPr>
          <p:cNvSpPr/>
          <p:nvPr/>
        </p:nvSpPr>
        <p:spPr>
          <a:xfrm>
            <a:off x="6713434" y="3364935"/>
            <a:ext cx="5065333" cy="410433"/>
          </a:xfrm>
          <a:prstGeom prst="rect">
            <a:avLst/>
          </a:prstGeom>
          <a:solidFill>
            <a:srgbClr val="8FAADC"/>
          </a:solidFill>
          <a:ln w="9525" cap="flat" cmpd="sng" algn="ctr">
            <a:solidFill>
              <a:srgbClr val="8FAADC"/>
            </a:solidFill>
            <a:prstDash val="solid"/>
          </a:ln>
          <a:effectLst>
            <a:innerShdw blurRad="25400">
              <a:prstClr val="black">
                <a:alpha val="14000"/>
              </a:prstClr>
            </a:innerShdw>
          </a:effectLst>
        </p:spPr>
        <p:txBody>
          <a:bodyPr wrap="square" lIns="25795" tIns="25795" rIns="25795" bIns="25795" rtlCol="0" anchor="ctr"/>
          <a:lstStyle/>
          <a:p>
            <a:pPr algn="ctr" defTabSz="655548"/>
            <a:r>
              <a:rPr lang="en-GB" sz="1081" b="1" kern="0" dirty="0">
                <a:solidFill>
                  <a:schemeClr val="bg1"/>
                </a:solidFill>
                <a:latin typeface="EYInterstate" panose="02000503020000020004" pitchFamily="2" charset="0"/>
              </a:rPr>
              <a:t>Enabling human centricity</a:t>
            </a:r>
          </a:p>
        </p:txBody>
      </p:sp>
      <p:sp>
        <p:nvSpPr>
          <p:cNvPr id="96" name="TextBox 95">
            <a:extLst>
              <a:ext uri="{FF2B5EF4-FFF2-40B4-BE49-F238E27FC236}">
                <a16:creationId xmlns:a16="http://schemas.microsoft.com/office/drawing/2014/main" id="{1CA9129B-AAD0-4553-BEBE-B23BB0834B07}"/>
              </a:ext>
            </a:extLst>
          </p:cNvPr>
          <p:cNvSpPr txBox="1"/>
          <p:nvPr/>
        </p:nvSpPr>
        <p:spPr>
          <a:xfrm>
            <a:off x="6727746" y="3813705"/>
            <a:ext cx="5065333" cy="793612"/>
          </a:xfrm>
          <a:prstGeom prst="rect">
            <a:avLst/>
          </a:prstGeom>
          <a:solidFill>
            <a:schemeClr val="bg2"/>
          </a:solidFill>
          <a:ln w="12700" cap="sq">
            <a:solidFill>
              <a:schemeClr val="bg2"/>
            </a:solidFill>
            <a:miter lim="800000"/>
          </a:ln>
        </p:spPr>
        <p:txBody>
          <a:bodyPr wrap="square" lIns="0" tIns="0" rIns="0" bIns="0" rtlCol="0">
            <a:noAutofit/>
          </a:bodyPr>
          <a:lstStyle/>
          <a:p>
            <a:pPr indent="-171450" fontAlgn="base">
              <a:lnSpc>
                <a:spcPct val="90000"/>
              </a:lnSpc>
              <a:spcBef>
                <a:spcPct val="10000"/>
              </a:spcBef>
              <a:spcAft>
                <a:spcPct val="0"/>
              </a:spcAft>
              <a:buClr>
                <a:srgbClr val="8FAADC"/>
              </a:buClr>
              <a:buSzPct val="85000"/>
              <a:buFont typeface="Arial Narrow" panose="020B0606020202030204" pitchFamily="34" charset="0"/>
              <a:buChar char="►"/>
              <a:defRPr/>
            </a:pPr>
            <a:r>
              <a:rPr lang="en-GB" sz="1100" dirty="0">
                <a:latin typeface="EY interstate light"/>
              </a:rPr>
              <a:t>English-like tests connecting business language into automated test scripts and enhance collaboration</a:t>
            </a:r>
          </a:p>
          <a:p>
            <a:pPr indent="-171450" fontAlgn="base">
              <a:lnSpc>
                <a:spcPct val="90000"/>
              </a:lnSpc>
              <a:spcBef>
                <a:spcPct val="10000"/>
              </a:spcBef>
              <a:spcAft>
                <a:spcPct val="0"/>
              </a:spcAft>
              <a:buClr>
                <a:srgbClr val="8FAADC"/>
              </a:buClr>
              <a:buSzPct val="85000"/>
              <a:buFont typeface="Arial Narrow" panose="020B0606020202030204" pitchFamily="34" charset="0"/>
              <a:buChar char="►"/>
              <a:defRPr/>
            </a:pPr>
            <a:r>
              <a:rPr lang="en-GB" sz="1100" dirty="0">
                <a:latin typeface="EY interstate light"/>
              </a:rPr>
              <a:t>Automate the ‘checks’ to focus humans on mitigating risk</a:t>
            </a:r>
          </a:p>
          <a:p>
            <a:pPr indent="-171450" fontAlgn="base">
              <a:lnSpc>
                <a:spcPct val="90000"/>
              </a:lnSpc>
              <a:spcBef>
                <a:spcPct val="10000"/>
              </a:spcBef>
              <a:spcAft>
                <a:spcPct val="0"/>
              </a:spcAft>
              <a:buClr>
                <a:srgbClr val="8FAADC"/>
              </a:buClr>
              <a:buSzPct val="85000"/>
              <a:buFont typeface="Arial Narrow" panose="020B0606020202030204" pitchFamily="34" charset="0"/>
              <a:buChar char="►"/>
              <a:defRPr/>
            </a:pPr>
            <a:r>
              <a:rPr lang="en-US" sz="1100" dirty="0">
                <a:latin typeface="EY interstate light"/>
              </a:rPr>
              <a:t>Joint IT and Business at the heart of the Quality Engineering function </a:t>
            </a:r>
            <a:br>
              <a:rPr lang="pl-PL" sz="1100" dirty="0">
                <a:latin typeface="EY interstate light"/>
              </a:rPr>
            </a:br>
            <a:endParaRPr lang="en-GB" sz="1100" dirty="0">
              <a:latin typeface="EY interstate light"/>
            </a:endParaRPr>
          </a:p>
        </p:txBody>
      </p:sp>
      <p:sp>
        <p:nvSpPr>
          <p:cNvPr id="99" name="Rectangle 98">
            <a:extLst>
              <a:ext uri="{FF2B5EF4-FFF2-40B4-BE49-F238E27FC236}">
                <a16:creationId xmlns:a16="http://schemas.microsoft.com/office/drawing/2014/main" id="{19DC6A19-A3B4-49FD-AF15-0B602857D893}"/>
              </a:ext>
            </a:extLst>
          </p:cNvPr>
          <p:cNvSpPr/>
          <p:nvPr/>
        </p:nvSpPr>
        <p:spPr>
          <a:xfrm>
            <a:off x="2348014" y="1164111"/>
            <a:ext cx="2179203" cy="236153"/>
          </a:xfrm>
          <a:prstGeom prst="rect">
            <a:avLst/>
          </a:prstGeom>
          <a:noFill/>
          <a:ln>
            <a:noFill/>
          </a:ln>
        </p:spPr>
        <p:txBody>
          <a:bodyPr wrap="square" lIns="46792" tIns="35095" rIns="46792" bIns="35095" rtlCol="0" anchor="ctr">
            <a:noAutofit/>
          </a:bodyPr>
          <a:lstStyle/>
          <a:p>
            <a:pPr marL="0" lvl="1" algn="ctr" defTabSz="655548">
              <a:spcBef>
                <a:spcPts val="361"/>
              </a:spcBef>
              <a:buClr>
                <a:srgbClr val="FFD200"/>
              </a:buClr>
              <a:buSzPct val="70000"/>
              <a:defRPr/>
            </a:pPr>
            <a:r>
              <a:rPr lang="en-IN" sz="1081" b="1" kern="0" dirty="0">
                <a:latin typeface="EYInterstate" panose="02000503020000020004" pitchFamily="2" charset="0"/>
              </a:rPr>
              <a:t>Test Automation Strategy</a:t>
            </a:r>
          </a:p>
        </p:txBody>
      </p:sp>
      <p:grpSp>
        <p:nvGrpSpPr>
          <p:cNvPr id="7" name="Group 6">
            <a:extLst>
              <a:ext uri="{FF2B5EF4-FFF2-40B4-BE49-F238E27FC236}">
                <a16:creationId xmlns:a16="http://schemas.microsoft.com/office/drawing/2014/main" id="{8BB9B4CB-8EE5-4A9D-A0A6-43787D204805}"/>
              </a:ext>
            </a:extLst>
          </p:cNvPr>
          <p:cNvGrpSpPr/>
          <p:nvPr/>
        </p:nvGrpSpPr>
        <p:grpSpPr>
          <a:xfrm>
            <a:off x="3146649" y="4471845"/>
            <a:ext cx="539719" cy="539719"/>
            <a:chOff x="3509056" y="4520158"/>
            <a:chExt cx="539719" cy="539719"/>
          </a:xfrm>
        </p:grpSpPr>
        <p:grpSp>
          <p:nvGrpSpPr>
            <p:cNvPr id="100" name="Group 99">
              <a:extLst>
                <a:ext uri="{FF2B5EF4-FFF2-40B4-BE49-F238E27FC236}">
                  <a16:creationId xmlns:a16="http://schemas.microsoft.com/office/drawing/2014/main" id="{9ACD5227-D6A2-4E9B-BD5C-FE55951E13BB}"/>
                </a:ext>
              </a:extLst>
            </p:cNvPr>
            <p:cNvGrpSpPr/>
            <p:nvPr/>
          </p:nvGrpSpPr>
          <p:grpSpPr>
            <a:xfrm>
              <a:off x="3509056" y="4520158"/>
              <a:ext cx="539719" cy="539719"/>
              <a:chOff x="3510884" y="2570927"/>
              <a:chExt cx="540000" cy="540000"/>
            </a:xfrm>
          </p:grpSpPr>
          <p:sp>
            <p:nvSpPr>
              <p:cNvPr id="101" name="Flowchart: Connector 100">
                <a:extLst>
                  <a:ext uri="{FF2B5EF4-FFF2-40B4-BE49-F238E27FC236}">
                    <a16:creationId xmlns:a16="http://schemas.microsoft.com/office/drawing/2014/main" id="{C9647AD4-428D-46C7-9AEE-B3566DAB3A41}"/>
                  </a:ext>
                </a:extLst>
              </p:cNvPr>
              <p:cNvSpPr/>
              <p:nvPr/>
            </p:nvSpPr>
            <p:spPr>
              <a:xfrm>
                <a:off x="3510884" y="2570927"/>
                <a:ext cx="540000" cy="540000"/>
              </a:xfrm>
              <a:prstGeom prst="flowChartConnector">
                <a:avLst/>
              </a:prstGeom>
              <a:no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pl-PL" sz="1199" dirty="0">
                  <a:solidFill>
                    <a:srgbClr val="2E2E38"/>
                  </a:solidFill>
                  <a:latin typeface="EYInterstate Light"/>
                </a:endParaRPr>
              </a:p>
            </p:txBody>
          </p:sp>
          <p:sp>
            <p:nvSpPr>
              <p:cNvPr id="102" name="TextBox 101">
                <a:extLst>
                  <a:ext uri="{FF2B5EF4-FFF2-40B4-BE49-F238E27FC236}">
                    <a16:creationId xmlns:a16="http://schemas.microsoft.com/office/drawing/2014/main" id="{07298904-8D77-4BC7-9F26-EDDBB442C213}"/>
                  </a:ext>
                </a:extLst>
              </p:cNvPr>
              <p:cNvSpPr txBox="1"/>
              <p:nvPr/>
            </p:nvSpPr>
            <p:spPr>
              <a:xfrm>
                <a:off x="3578060" y="2596992"/>
                <a:ext cx="428002" cy="272382"/>
              </a:xfrm>
              <a:prstGeom prst="rect">
                <a:avLst/>
              </a:prstGeom>
              <a:noFill/>
            </p:spPr>
            <p:txBody>
              <a:bodyPr wrap="none" lIns="0" tIns="36557" rIns="0" bIns="0" rtlCol="0">
                <a:spAutoFit/>
              </a:bodyPr>
              <a:lstStyle/>
              <a:p>
                <a:pPr algn="ctr" defTabSz="913943">
                  <a:lnSpc>
                    <a:spcPct val="85000"/>
                  </a:lnSpc>
                  <a:spcAft>
                    <a:spcPts val="600"/>
                  </a:spcAft>
                  <a:buClr>
                    <a:srgbClr val="27ACAA"/>
                  </a:buClr>
                  <a:buSzPct val="70000"/>
                </a:pPr>
                <a:r>
                  <a:rPr lang="pl-PL" sz="600" dirty="0">
                    <a:latin typeface="EYInterstate Light"/>
                  </a:rPr>
                  <a:t>EY TAF</a:t>
                </a:r>
                <a:br>
                  <a:rPr lang="pl-PL" sz="600" dirty="0">
                    <a:latin typeface="EYInterstate Light"/>
                  </a:rPr>
                </a:br>
                <a:r>
                  <a:rPr lang="pl-PL" sz="600" dirty="0">
                    <a:latin typeface="EYInterstate Light"/>
                  </a:rPr>
                  <a:t>Unit Level/</a:t>
                </a:r>
                <a:br>
                  <a:rPr lang="pl-PL" sz="600" dirty="0">
                    <a:latin typeface="EYInterstate Light"/>
                  </a:rPr>
                </a:br>
                <a:r>
                  <a:rPr lang="pl-PL" sz="600" dirty="0" err="1">
                    <a:latin typeface="EYInterstate Light"/>
                  </a:rPr>
                  <a:t>Mid-layer</a:t>
                </a:r>
                <a:r>
                  <a:rPr lang="pl-PL" sz="600" dirty="0">
                    <a:latin typeface="EYInterstate Light"/>
                  </a:rPr>
                  <a:t>/UI</a:t>
                </a:r>
              </a:p>
            </p:txBody>
          </p:sp>
        </p:grpSp>
        <p:grpSp>
          <p:nvGrpSpPr>
            <p:cNvPr id="103" name="Group 102">
              <a:extLst>
                <a:ext uri="{FF2B5EF4-FFF2-40B4-BE49-F238E27FC236}">
                  <a16:creationId xmlns:a16="http://schemas.microsoft.com/office/drawing/2014/main" id="{F3563C7A-6AC6-4A31-870C-EEA68423A9EA}"/>
                </a:ext>
              </a:extLst>
            </p:cNvPr>
            <p:cNvGrpSpPr>
              <a:grpSpLocks noChangeAspect="1"/>
            </p:cNvGrpSpPr>
            <p:nvPr/>
          </p:nvGrpSpPr>
          <p:grpSpPr>
            <a:xfrm>
              <a:off x="3661607" y="4829513"/>
              <a:ext cx="240775" cy="179906"/>
              <a:chOff x="5130800" y="3282950"/>
              <a:chExt cx="1130300" cy="844550"/>
            </a:xfrm>
            <a:solidFill>
              <a:schemeClr val="accent1"/>
            </a:solidFill>
          </p:grpSpPr>
          <p:sp>
            <p:nvSpPr>
              <p:cNvPr id="104" name="Rectangle 53">
                <a:extLst>
                  <a:ext uri="{FF2B5EF4-FFF2-40B4-BE49-F238E27FC236}">
                    <a16:creationId xmlns:a16="http://schemas.microsoft.com/office/drawing/2014/main" id="{F22590E6-41D1-41D4-AF6F-587492F30828}"/>
                  </a:ext>
                </a:extLst>
              </p:cNvPr>
              <p:cNvSpPr>
                <a:spLocks noChangeArrowheads="1"/>
              </p:cNvSpPr>
              <p:nvPr/>
            </p:nvSpPr>
            <p:spPr bwMode="auto">
              <a:xfrm>
                <a:off x="5187950" y="3282950"/>
                <a:ext cx="28575" cy="844550"/>
              </a:xfrm>
              <a:prstGeom prst="rect">
                <a:avLst/>
              </a:prstGeom>
              <a:grpFill/>
              <a:ln>
                <a:noFill/>
              </a:ln>
            </p:spPr>
            <p:txBody>
              <a:bodyPr vert="horz" wrap="square" lIns="91392" tIns="45696" rIns="91392" bIns="45696" numCol="1" anchor="t" anchorCtr="0" compatLnSpc="1">
                <a:prstTxWarp prst="textNoShape">
                  <a:avLst/>
                </a:prstTxWarp>
              </a:bodyPr>
              <a:lstStyle/>
              <a:p>
                <a:pPr defTabSz="913943"/>
                <a:endParaRPr lang="en-IN" sz="1799">
                  <a:solidFill>
                    <a:srgbClr val="2E2E38"/>
                  </a:solidFill>
                  <a:latin typeface="EYInterstate Light"/>
                </a:endParaRPr>
              </a:p>
            </p:txBody>
          </p:sp>
          <p:sp>
            <p:nvSpPr>
              <p:cNvPr id="105" name="Rectangle 54">
                <a:extLst>
                  <a:ext uri="{FF2B5EF4-FFF2-40B4-BE49-F238E27FC236}">
                    <a16:creationId xmlns:a16="http://schemas.microsoft.com/office/drawing/2014/main" id="{F39B4148-FEEE-4C11-9EF0-CFC79FFF0BBE}"/>
                  </a:ext>
                </a:extLst>
              </p:cNvPr>
              <p:cNvSpPr>
                <a:spLocks noChangeArrowheads="1"/>
              </p:cNvSpPr>
              <p:nvPr/>
            </p:nvSpPr>
            <p:spPr bwMode="auto">
              <a:xfrm>
                <a:off x="5130800" y="4041775"/>
                <a:ext cx="1130300" cy="28575"/>
              </a:xfrm>
              <a:prstGeom prst="rect">
                <a:avLst/>
              </a:prstGeom>
              <a:grpFill/>
              <a:ln>
                <a:noFill/>
              </a:ln>
            </p:spPr>
            <p:txBody>
              <a:bodyPr vert="horz" wrap="square" lIns="91392" tIns="45696" rIns="91392" bIns="45696" numCol="1" anchor="t" anchorCtr="0" compatLnSpc="1">
                <a:prstTxWarp prst="textNoShape">
                  <a:avLst/>
                </a:prstTxWarp>
              </a:bodyPr>
              <a:lstStyle/>
              <a:p>
                <a:pPr defTabSz="913943"/>
                <a:endParaRPr lang="en-IN" sz="1799">
                  <a:solidFill>
                    <a:srgbClr val="2E2E38"/>
                  </a:solidFill>
                  <a:latin typeface="EYInterstate Light"/>
                </a:endParaRPr>
              </a:p>
            </p:txBody>
          </p:sp>
          <p:sp>
            <p:nvSpPr>
              <p:cNvPr id="106" name="Freeform 55">
                <a:extLst>
                  <a:ext uri="{FF2B5EF4-FFF2-40B4-BE49-F238E27FC236}">
                    <a16:creationId xmlns:a16="http://schemas.microsoft.com/office/drawing/2014/main" id="{2B173699-CD88-4AE1-87D6-AE7DEC93F1B1}"/>
                  </a:ext>
                </a:extLst>
              </p:cNvPr>
              <p:cNvSpPr>
                <a:spLocks noEditPoints="1"/>
              </p:cNvSpPr>
              <p:nvPr/>
            </p:nvSpPr>
            <p:spPr bwMode="auto">
              <a:xfrm>
                <a:off x="5302250" y="3825875"/>
                <a:ext cx="161925" cy="244475"/>
              </a:xfrm>
              <a:custGeom>
                <a:avLst/>
                <a:gdLst>
                  <a:gd name="T0" fmla="*/ 102 w 102"/>
                  <a:gd name="T1" fmla="*/ 154 h 154"/>
                  <a:gd name="T2" fmla="*/ 0 w 102"/>
                  <a:gd name="T3" fmla="*/ 154 h 154"/>
                  <a:gd name="T4" fmla="*/ 0 w 102"/>
                  <a:gd name="T5" fmla="*/ 0 h 154"/>
                  <a:gd name="T6" fmla="*/ 102 w 102"/>
                  <a:gd name="T7" fmla="*/ 0 h 154"/>
                  <a:gd name="T8" fmla="*/ 102 w 102"/>
                  <a:gd name="T9" fmla="*/ 154 h 154"/>
                  <a:gd name="T10" fmla="*/ 18 w 102"/>
                  <a:gd name="T11" fmla="*/ 136 h 154"/>
                  <a:gd name="T12" fmla="*/ 84 w 102"/>
                  <a:gd name="T13" fmla="*/ 136 h 154"/>
                  <a:gd name="T14" fmla="*/ 84 w 102"/>
                  <a:gd name="T15" fmla="*/ 18 h 154"/>
                  <a:gd name="T16" fmla="*/ 18 w 102"/>
                  <a:gd name="T17" fmla="*/ 18 h 154"/>
                  <a:gd name="T18" fmla="*/ 18 w 102"/>
                  <a:gd name="T19" fmla="*/ 1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54">
                    <a:moveTo>
                      <a:pt x="102" y="154"/>
                    </a:moveTo>
                    <a:lnTo>
                      <a:pt x="0" y="154"/>
                    </a:lnTo>
                    <a:lnTo>
                      <a:pt x="0" y="0"/>
                    </a:lnTo>
                    <a:lnTo>
                      <a:pt x="102" y="0"/>
                    </a:lnTo>
                    <a:lnTo>
                      <a:pt x="102" y="154"/>
                    </a:lnTo>
                    <a:close/>
                    <a:moveTo>
                      <a:pt x="18" y="136"/>
                    </a:moveTo>
                    <a:lnTo>
                      <a:pt x="84" y="136"/>
                    </a:lnTo>
                    <a:lnTo>
                      <a:pt x="84" y="18"/>
                    </a:lnTo>
                    <a:lnTo>
                      <a:pt x="18" y="18"/>
                    </a:lnTo>
                    <a:lnTo>
                      <a:pt x="18" y="136"/>
                    </a:lnTo>
                    <a:close/>
                  </a:path>
                </a:pathLst>
              </a:custGeom>
              <a:grpFill/>
              <a:ln>
                <a:noFill/>
              </a:ln>
            </p:spPr>
            <p:txBody>
              <a:bodyPr vert="horz" wrap="square" lIns="91392" tIns="45696" rIns="91392" bIns="45696" numCol="1" anchor="t" anchorCtr="0" compatLnSpc="1">
                <a:prstTxWarp prst="textNoShape">
                  <a:avLst/>
                </a:prstTxWarp>
              </a:bodyPr>
              <a:lstStyle/>
              <a:p>
                <a:pPr defTabSz="913943"/>
                <a:endParaRPr lang="en-IN" sz="1799">
                  <a:solidFill>
                    <a:srgbClr val="2E2E38"/>
                  </a:solidFill>
                  <a:latin typeface="EYInterstate Light"/>
                </a:endParaRPr>
              </a:p>
            </p:txBody>
          </p:sp>
          <p:sp>
            <p:nvSpPr>
              <p:cNvPr id="107" name="Freeform 56">
                <a:extLst>
                  <a:ext uri="{FF2B5EF4-FFF2-40B4-BE49-F238E27FC236}">
                    <a16:creationId xmlns:a16="http://schemas.microsoft.com/office/drawing/2014/main" id="{2C4BEDA3-7523-4DEA-856F-0B9B3C99F9E0}"/>
                  </a:ext>
                </a:extLst>
              </p:cNvPr>
              <p:cNvSpPr>
                <a:spLocks noEditPoints="1"/>
              </p:cNvSpPr>
              <p:nvPr/>
            </p:nvSpPr>
            <p:spPr bwMode="auto">
              <a:xfrm>
                <a:off x="5530850" y="3683000"/>
                <a:ext cx="161925" cy="387350"/>
              </a:xfrm>
              <a:custGeom>
                <a:avLst/>
                <a:gdLst>
                  <a:gd name="T0" fmla="*/ 102 w 102"/>
                  <a:gd name="T1" fmla="*/ 244 h 244"/>
                  <a:gd name="T2" fmla="*/ 0 w 102"/>
                  <a:gd name="T3" fmla="*/ 244 h 244"/>
                  <a:gd name="T4" fmla="*/ 0 w 102"/>
                  <a:gd name="T5" fmla="*/ 0 h 244"/>
                  <a:gd name="T6" fmla="*/ 102 w 102"/>
                  <a:gd name="T7" fmla="*/ 0 h 244"/>
                  <a:gd name="T8" fmla="*/ 102 w 102"/>
                  <a:gd name="T9" fmla="*/ 244 h 244"/>
                  <a:gd name="T10" fmla="*/ 18 w 102"/>
                  <a:gd name="T11" fmla="*/ 226 h 244"/>
                  <a:gd name="T12" fmla="*/ 84 w 102"/>
                  <a:gd name="T13" fmla="*/ 226 h 244"/>
                  <a:gd name="T14" fmla="*/ 84 w 102"/>
                  <a:gd name="T15" fmla="*/ 18 h 244"/>
                  <a:gd name="T16" fmla="*/ 18 w 102"/>
                  <a:gd name="T17" fmla="*/ 18 h 244"/>
                  <a:gd name="T18" fmla="*/ 18 w 102"/>
                  <a:gd name="T19" fmla="*/ 2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44">
                    <a:moveTo>
                      <a:pt x="102" y="244"/>
                    </a:moveTo>
                    <a:lnTo>
                      <a:pt x="0" y="244"/>
                    </a:lnTo>
                    <a:lnTo>
                      <a:pt x="0" y="0"/>
                    </a:lnTo>
                    <a:lnTo>
                      <a:pt x="102" y="0"/>
                    </a:lnTo>
                    <a:lnTo>
                      <a:pt x="102" y="244"/>
                    </a:lnTo>
                    <a:close/>
                    <a:moveTo>
                      <a:pt x="18" y="226"/>
                    </a:moveTo>
                    <a:lnTo>
                      <a:pt x="84" y="226"/>
                    </a:lnTo>
                    <a:lnTo>
                      <a:pt x="84" y="18"/>
                    </a:lnTo>
                    <a:lnTo>
                      <a:pt x="18" y="18"/>
                    </a:lnTo>
                    <a:lnTo>
                      <a:pt x="18" y="226"/>
                    </a:lnTo>
                    <a:close/>
                  </a:path>
                </a:pathLst>
              </a:custGeom>
              <a:grpFill/>
              <a:ln>
                <a:noFill/>
              </a:ln>
            </p:spPr>
            <p:txBody>
              <a:bodyPr vert="horz" wrap="square" lIns="91392" tIns="45696" rIns="91392" bIns="45696" numCol="1" anchor="t" anchorCtr="0" compatLnSpc="1">
                <a:prstTxWarp prst="textNoShape">
                  <a:avLst/>
                </a:prstTxWarp>
              </a:bodyPr>
              <a:lstStyle/>
              <a:p>
                <a:pPr defTabSz="913943"/>
                <a:endParaRPr lang="en-IN" sz="1799">
                  <a:solidFill>
                    <a:srgbClr val="2E2E38"/>
                  </a:solidFill>
                  <a:latin typeface="EYInterstate Light"/>
                </a:endParaRPr>
              </a:p>
            </p:txBody>
          </p:sp>
          <p:sp>
            <p:nvSpPr>
              <p:cNvPr id="108" name="Freeform 57">
                <a:extLst>
                  <a:ext uri="{FF2B5EF4-FFF2-40B4-BE49-F238E27FC236}">
                    <a16:creationId xmlns:a16="http://schemas.microsoft.com/office/drawing/2014/main" id="{E76A15BF-A30F-4685-B0FD-AF9165A79B72}"/>
                  </a:ext>
                </a:extLst>
              </p:cNvPr>
              <p:cNvSpPr>
                <a:spLocks noEditPoints="1"/>
              </p:cNvSpPr>
              <p:nvPr/>
            </p:nvSpPr>
            <p:spPr bwMode="auto">
              <a:xfrm>
                <a:off x="5756275" y="3540125"/>
                <a:ext cx="161925" cy="530225"/>
              </a:xfrm>
              <a:custGeom>
                <a:avLst/>
                <a:gdLst>
                  <a:gd name="T0" fmla="*/ 102 w 102"/>
                  <a:gd name="T1" fmla="*/ 334 h 334"/>
                  <a:gd name="T2" fmla="*/ 0 w 102"/>
                  <a:gd name="T3" fmla="*/ 334 h 334"/>
                  <a:gd name="T4" fmla="*/ 0 w 102"/>
                  <a:gd name="T5" fmla="*/ 0 h 334"/>
                  <a:gd name="T6" fmla="*/ 102 w 102"/>
                  <a:gd name="T7" fmla="*/ 0 h 334"/>
                  <a:gd name="T8" fmla="*/ 102 w 102"/>
                  <a:gd name="T9" fmla="*/ 334 h 334"/>
                  <a:gd name="T10" fmla="*/ 18 w 102"/>
                  <a:gd name="T11" fmla="*/ 316 h 334"/>
                  <a:gd name="T12" fmla="*/ 84 w 102"/>
                  <a:gd name="T13" fmla="*/ 316 h 334"/>
                  <a:gd name="T14" fmla="*/ 84 w 102"/>
                  <a:gd name="T15" fmla="*/ 18 h 334"/>
                  <a:gd name="T16" fmla="*/ 18 w 102"/>
                  <a:gd name="T17" fmla="*/ 18 h 334"/>
                  <a:gd name="T18" fmla="*/ 18 w 102"/>
                  <a:gd name="T19" fmla="*/ 31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334">
                    <a:moveTo>
                      <a:pt x="102" y="334"/>
                    </a:moveTo>
                    <a:lnTo>
                      <a:pt x="0" y="334"/>
                    </a:lnTo>
                    <a:lnTo>
                      <a:pt x="0" y="0"/>
                    </a:lnTo>
                    <a:lnTo>
                      <a:pt x="102" y="0"/>
                    </a:lnTo>
                    <a:lnTo>
                      <a:pt x="102" y="334"/>
                    </a:lnTo>
                    <a:close/>
                    <a:moveTo>
                      <a:pt x="18" y="316"/>
                    </a:moveTo>
                    <a:lnTo>
                      <a:pt x="84" y="316"/>
                    </a:lnTo>
                    <a:lnTo>
                      <a:pt x="84" y="18"/>
                    </a:lnTo>
                    <a:lnTo>
                      <a:pt x="18" y="18"/>
                    </a:lnTo>
                    <a:lnTo>
                      <a:pt x="18" y="316"/>
                    </a:lnTo>
                    <a:close/>
                  </a:path>
                </a:pathLst>
              </a:custGeom>
              <a:grpFill/>
              <a:ln>
                <a:noFill/>
              </a:ln>
            </p:spPr>
            <p:txBody>
              <a:bodyPr vert="horz" wrap="square" lIns="91392" tIns="45696" rIns="91392" bIns="45696" numCol="1" anchor="t" anchorCtr="0" compatLnSpc="1">
                <a:prstTxWarp prst="textNoShape">
                  <a:avLst/>
                </a:prstTxWarp>
              </a:bodyPr>
              <a:lstStyle/>
              <a:p>
                <a:pPr defTabSz="913943"/>
                <a:endParaRPr lang="en-IN" sz="1799">
                  <a:solidFill>
                    <a:srgbClr val="2E2E38"/>
                  </a:solidFill>
                  <a:latin typeface="EYInterstate Light"/>
                </a:endParaRPr>
              </a:p>
            </p:txBody>
          </p:sp>
          <p:sp>
            <p:nvSpPr>
              <p:cNvPr id="109" name="Freeform 58">
                <a:extLst>
                  <a:ext uri="{FF2B5EF4-FFF2-40B4-BE49-F238E27FC236}">
                    <a16:creationId xmlns:a16="http://schemas.microsoft.com/office/drawing/2014/main" id="{A4422D10-20B7-48BE-AC4D-E9D0EA663F78}"/>
                  </a:ext>
                </a:extLst>
              </p:cNvPr>
              <p:cNvSpPr>
                <a:spLocks noEditPoints="1"/>
              </p:cNvSpPr>
              <p:nvPr/>
            </p:nvSpPr>
            <p:spPr bwMode="auto">
              <a:xfrm>
                <a:off x="5984875" y="3397250"/>
                <a:ext cx="161925" cy="673100"/>
              </a:xfrm>
              <a:custGeom>
                <a:avLst/>
                <a:gdLst>
                  <a:gd name="T0" fmla="*/ 102 w 102"/>
                  <a:gd name="T1" fmla="*/ 424 h 424"/>
                  <a:gd name="T2" fmla="*/ 0 w 102"/>
                  <a:gd name="T3" fmla="*/ 424 h 424"/>
                  <a:gd name="T4" fmla="*/ 0 w 102"/>
                  <a:gd name="T5" fmla="*/ 0 h 424"/>
                  <a:gd name="T6" fmla="*/ 102 w 102"/>
                  <a:gd name="T7" fmla="*/ 0 h 424"/>
                  <a:gd name="T8" fmla="*/ 102 w 102"/>
                  <a:gd name="T9" fmla="*/ 424 h 424"/>
                  <a:gd name="T10" fmla="*/ 18 w 102"/>
                  <a:gd name="T11" fmla="*/ 406 h 424"/>
                  <a:gd name="T12" fmla="*/ 84 w 102"/>
                  <a:gd name="T13" fmla="*/ 406 h 424"/>
                  <a:gd name="T14" fmla="*/ 84 w 102"/>
                  <a:gd name="T15" fmla="*/ 18 h 424"/>
                  <a:gd name="T16" fmla="*/ 18 w 102"/>
                  <a:gd name="T17" fmla="*/ 18 h 424"/>
                  <a:gd name="T18" fmla="*/ 18 w 102"/>
                  <a:gd name="T19" fmla="*/ 40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424">
                    <a:moveTo>
                      <a:pt x="102" y="424"/>
                    </a:moveTo>
                    <a:lnTo>
                      <a:pt x="0" y="424"/>
                    </a:lnTo>
                    <a:lnTo>
                      <a:pt x="0" y="0"/>
                    </a:lnTo>
                    <a:lnTo>
                      <a:pt x="102" y="0"/>
                    </a:lnTo>
                    <a:lnTo>
                      <a:pt x="102" y="424"/>
                    </a:lnTo>
                    <a:close/>
                    <a:moveTo>
                      <a:pt x="18" y="406"/>
                    </a:moveTo>
                    <a:lnTo>
                      <a:pt x="84" y="406"/>
                    </a:lnTo>
                    <a:lnTo>
                      <a:pt x="84" y="18"/>
                    </a:lnTo>
                    <a:lnTo>
                      <a:pt x="18" y="18"/>
                    </a:lnTo>
                    <a:lnTo>
                      <a:pt x="18" y="406"/>
                    </a:lnTo>
                    <a:close/>
                  </a:path>
                </a:pathLst>
              </a:custGeom>
              <a:grpFill/>
              <a:ln>
                <a:noFill/>
              </a:ln>
            </p:spPr>
            <p:txBody>
              <a:bodyPr vert="horz" wrap="square" lIns="91392" tIns="45696" rIns="91392" bIns="45696" numCol="1" anchor="t" anchorCtr="0" compatLnSpc="1">
                <a:prstTxWarp prst="textNoShape">
                  <a:avLst/>
                </a:prstTxWarp>
              </a:bodyPr>
              <a:lstStyle/>
              <a:p>
                <a:pPr defTabSz="913943"/>
                <a:endParaRPr lang="en-IN" sz="1799">
                  <a:solidFill>
                    <a:srgbClr val="2E2E38"/>
                  </a:solidFill>
                  <a:latin typeface="EYInterstate Light"/>
                </a:endParaRPr>
              </a:p>
            </p:txBody>
          </p:sp>
        </p:grpSp>
      </p:grpSp>
      <p:sp>
        <p:nvSpPr>
          <p:cNvPr id="112" name="Flowchart: Connector 111">
            <a:extLst>
              <a:ext uri="{FF2B5EF4-FFF2-40B4-BE49-F238E27FC236}">
                <a16:creationId xmlns:a16="http://schemas.microsoft.com/office/drawing/2014/main" id="{83BB9100-5C72-445B-99AB-085A6A47DF47}"/>
              </a:ext>
            </a:extLst>
          </p:cNvPr>
          <p:cNvSpPr/>
          <p:nvPr/>
        </p:nvSpPr>
        <p:spPr>
          <a:xfrm>
            <a:off x="2967023" y="3291097"/>
            <a:ext cx="899531" cy="899531"/>
          </a:xfrm>
          <a:prstGeom prst="flowChartConnector">
            <a:avLst/>
          </a:prstGeom>
          <a:no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pl-PL" sz="1199" dirty="0">
              <a:solidFill>
                <a:schemeClr val="tx1"/>
              </a:solidFill>
              <a:latin typeface="EYInterstate Light"/>
            </a:endParaRPr>
          </a:p>
        </p:txBody>
      </p:sp>
      <p:sp>
        <p:nvSpPr>
          <p:cNvPr id="113" name="TextBox 112">
            <a:extLst>
              <a:ext uri="{FF2B5EF4-FFF2-40B4-BE49-F238E27FC236}">
                <a16:creationId xmlns:a16="http://schemas.microsoft.com/office/drawing/2014/main" id="{74496D61-AAA4-4454-9ED4-73E40652DBEF}"/>
              </a:ext>
            </a:extLst>
          </p:cNvPr>
          <p:cNvSpPr txBox="1"/>
          <p:nvPr/>
        </p:nvSpPr>
        <p:spPr>
          <a:xfrm>
            <a:off x="3097160" y="3639553"/>
            <a:ext cx="652083" cy="402977"/>
          </a:xfrm>
          <a:prstGeom prst="rect">
            <a:avLst/>
          </a:prstGeom>
          <a:noFill/>
        </p:spPr>
        <p:txBody>
          <a:bodyPr wrap="none" lIns="0" tIns="36557" rIns="0" bIns="0" rtlCol="0">
            <a:spAutoFit/>
          </a:bodyPr>
          <a:lstStyle/>
          <a:p>
            <a:pPr algn="ctr" defTabSz="913943">
              <a:lnSpc>
                <a:spcPct val="85000"/>
              </a:lnSpc>
              <a:spcAft>
                <a:spcPts val="600"/>
              </a:spcAft>
              <a:buClr>
                <a:srgbClr val="27ACAA"/>
              </a:buClr>
              <a:buSzPct val="70000"/>
            </a:pPr>
            <a:r>
              <a:rPr lang="pl-PL" sz="700" dirty="0">
                <a:latin typeface="EYInterstate Light"/>
              </a:rPr>
              <a:t>EY </a:t>
            </a:r>
            <a:r>
              <a:rPr lang="pl-PL" sz="700" dirty="0" err="1">
                <a:latin typeface="EYInterstate Light"/>
              </a:rPr>
              <a:t>Configured</a:t>
            </a:r>
            <a:br>
              <a:rPr lang="pl-PL" sz="700" dirty="0">
                <a:latin typeface="EYInterstate Light"/>
              </a:rPr>
            </a:br>
            <a:r>
              <a:rPr lang="pl-PL" sz="700" dirty="0">
                <a:latin typeface="EYInterstate Light"/>
              </a:rPr>
              <a:t>ALM </a:t>
            </a:r>
            <a:r>
              <a:rPr lang="pl-PL" sz="700" dirty="0" err="1">
                <a:latin typeface="EYInterstate Light"/>
              </a:rPr>
              <a:t>Tool</a:t>
            </a:r>
            <a:r>
              <a:rPr lang="pl-PL" sz="700" dirty="0">
                <a:latin typeface="EYInterstate Light"/>
              </a:rPr>
              <a:t> for</a:t>
            </a:r>
            <a:br>
              <a:rPr lang="pl-PL" sz="700" dirty="0">
                <a:latin typeface="EYInterstate Light"/>
              </a:rPr>
            </a:br>
            <a:r>
              <a:rPr lang="pl-PL" sz="700" dirty="0" err="1">
                <a:latin typeface="EYInterstate Light"/>
              </a:rPr>
              <a:t>Defect</a:t>
            </a:r>
            <a:r>
              <a:rPr lang="pl-PL" sz="700" dirty="0">
                <a:latin typeface="EYInterstate Light"/>
              </a:rPr>
              <a:t> </a:t>
            </a:r>
            <a:r>
              <a:rPr lang="pl-PL" sz="700" dirty="0" err="1">
                <a:latin typeface="EYInterstate Light"/>
              </a:rPr>
              <a:t>Mgmt</a:t>
            </a:r>
            <a:r>
              <a:rPr lang="pl-PL" sz="700" dirty="0">
                <a:latin typeface="EYInterstate Light"/>
              </a:rPr>
              <a:t>. &amp; </a:t>
            </a:r>
            <a:br>
              <a:rPr lang="pl-PL" sz="700" dirty="0">
                <a:latin typeface="EYInterstate Light"/>
              </a:rPr>
            </a:br>
            <a:r>
              <a:rPr lang="pl-PL" sz="700" dirty="0">
                <a:latin typeface="EYInterstate Light"/>
              </a:rPr>
              <a:t>Reporting</a:t>
            </a:r>
          </a:p>
        </p:txBody>
      </p:sp>
      <p:grpSp>
        <p:nvGrpSpPr>
          <p:cNvPr id="115" name="Group 114">
            <a:extLst>
              <a:ext uri="{FF2B5EF4-FFF2-40B4-BE49-F238E27FC236}">
                <a16:creationId xmlns:a16="http://schemas.microsoft.com/office/drawing/2014/main" id="{6B9D7EB4-6D30-4FB3-926A-20CA405F28C2}"/>
              </a:ext>
            </a:extLst>
          </p:cNvPr>
          <p:cNvGrpSpPr/>
          <p:nvPr/>
        </p:nvGrpSpPr>
        <p:grpSpPr>
          <a:xfrm>
            <a:off x="3860641" y="2807010"/>
            <a:ext cx="539719" cy="539719"/>
            <a:chOff x="3510884" y="2570927"/>
            <a:chExt cx="540000" cy="540000"/>
          </a:xfrm>
        </p:grpSpPr>
        <p:sp>
          <p:nvSpPr>
            <p:cNvPr id="273" name="Flowchart: Connector 272">
              <a:extLst>
                <a:ext uri="{FF2B5EF4-FFF2-40B4-BE49-F238E27FC236}">
                  <a16:creationId xmlns:a16="http://schemas.microsoft.com/office/drawing/2014/main" id="{9261414E-8821-4B9F-B2D4-AAA98AC31E77}"/>
                </a:ext>
              </a:extLst>
            </p:cNvPr>
            <p:cNvSpPr/>
            <p:nvPr/>
          </p:nvSpPr>
          <p:spPr>
            <a:xfrm>
              <a:off x="3510884" y="2570927"/>
              <a:ext cx="540000" cy="540000"/>
            </a:xfrm>
            <a:prstGeom prst="flowChartConnector">
              <a:avLst/>
            </a:prstGeom>
            <a:no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pl-PL" sz="1199" dirty="0">
                <a:solidFill>
                  <a:schemeClr val="tx1"/>
                </a:solidFill>
                <a:latin typeface="EYInterstate Light"/>
              </a:endParaRPr>
            </a:p>
          </p:txBody>
        </p:sp>
        <p:sp>
          <p:nvSpPr>
            <p:cNvPr id="274" name="TextBox 273">
              <a:extLst>
                <a:ext uri="{FF2B5EF4-FFF2-40B4-BE49-F238E27FC236}">
                  <a16:creationId xmlns:a16="http://schemas.microsoft.com/office/drawing/2014/main" id="{4CBDD90F-1CE2-4F80-AB26-ED5F5EF345B9}"/>
                </a:ext>
              </a:extLst>
            </p:cNvPr>
            <p:cNvSpPr txBox="1"/>
            <p:nvPr/>
          </p:nvSpPr>
          <p:spPr>
            <a:xfrm>
              <a:off x="3671773" y="2659077"/>
              <a:ext cx="248465" cy="115416"/>
            </a:xfrm>
            <a:prstGeom prst="rect">
              <a:avLst/>
            </a:prstGeom>
            <a:noFill/>
          </p:spPr>
          <p:txBody>
            <a:bodyPr wrap="none" lIns="0" tIns="36557" rIns="0" bIns="0" rtlCol="0">
              <a:spAutoFit/>
            </a:bodyPr>
            <a:lstStyle/>
            <a:p>
              <a:pPr algn="ctr" defTabSz="913943">
                <a:lnSpc>
                  <a:spcPct val="85000"/>
                </a:lnSpc>
                <a:spcAft>
                  <a:spcPts val="600"/>
                </a:spcAft>
                <a:buClr>
                  <a:srgbClr val="27ACAA"/>
                </a:buClr>
                <a:buSzPct val="70000"/>
              </a:pPr>
              <a:r>
                <a:rPr lang="pl-PL" sz="600" dirty="0">
                  <a:latin typeface="EYInterstate Light"/>
                </a:rPr>
                <a:t>EY PTF</a:t>
              </a:r>
            </a:p>
          </p:txBody>
        </p:sp>
      </p:grpSp>
      <p:grpSp>
        <p:nvGrpSpPr>
          <p:cNvPr id="116" name="Group 115">
            <a:extLst>
              <a:ext uri="{FF2B5EF4-FFF2-40B4-BE49-F238E27FC236}">
                <a16:creationId xmlns:a16="http://schemas.microsoft.com/office/drawing/2014/main" id="{CD8E9D71-9767-4FAF-B096-9C272467AC18}"/>
              </a:ext>
            </a:extLst>
          </p:cNvPr>
          <p:cNvGrpSpPr/>
          <p:nvPr/>
        </p:nvGrpSpPr>
        <p:grpSpPr>
          <a:xfrm>
            <a:off x="4130501" y="3433262"/>
            <a:ext cx="539719" cy="539719"/>
            <a:chOff x="3510884" y="2570927"/>
            <a:chExt cx="540000" cy="540000"/>
          </a:xfrm>
        </p:grpSpPr>
        <p:sp>
          <p:nvSpPr>
            <p:cNvPr id="271" name="Flowchart: Connector 270">
              <a:extLst>
                <a:ext uri="{FF2B5EF4-FFF2-40B4-BE49-F238E27FC236}">
                  <a16:creationId xmlns:a16="http://schemas.microsoft.com/office/drawing/2014/main" id="{B31EBBA0-A48F-4024-8296-7D7D25B92C54}"/>
                </a:ext>
              </a:extLst>
            </p:cNvPr>
            <p:cNvSpPr/>
            <p:nvPr/>
          </p:nvSpPr>
          <p:spPr>
            <a:xfrm>
              <a:off x="3510884" y="2570927"/>
              <a:ext cx="540000" cy="540000"/>
            </a:xfrm>
            <a:prstGeom prst="flowChartConnector">
              <a:avLst/>
            </a:prstGeom>
            <a:no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pl-PL" sz="1199" dirty="0">
                <a:solidFill>
                  <a:schemeClr val="tx1"/>
                </a:solidFill>
                <a:latin typeface="EYInterstate Light"/>
              </a:endParaRPr>
            </a:p>
          </p:txBody>
        </p:sp>
        <p:sp>
          <p:nvSpPr>
            <p:cNvPr id="272" name="TextBox 271">
              <a:extLst>
                <a:ext uri="{FF2B5EF4-FFF2-40B4-BE49-F238E27FC236}">
                  <a16:creationId xmlns:a16="http://schemas.microsoft.com/office/drawing/2014/main" id="{DBD78EB2-83BD-4AAE-BD6E-E849245A735C}"/>
                </a:ext>
              </a:extLst>
            </p:cNvPr>
            <p:cNvSpPr txBox="1"/>
            <p:nvPr/>
          </p:nvSpPr>
          <p:spPr>
            <a:xfrm>
              <a:off x="3650238" y="2632694"/>
              <a:ext cx="261290" cy="193899"/>
            </a:xfrm>
            <a:prstGeom prst="rect">
              <a:avLst/>
            </a:prstGeom>
            <a:noFill/>
          </p:spPr>
          <p:txBody>
            <a:bodyPr wrap="none" lIns="0" tIns="36557" rIns="0" bIns="0" rtlCol="0">
              <a:spAutoFit/>
            </a:bodyPr>
            <a:lstStyle/>
            <a:p>
              <a:pPr algn="ctr" defTabSz="913943">
                <a:lnSpc>
                  <a:spcPct val="85000"/>
                </a:lnSpc>
                <a:spcAft>
                  <a:spcPts val="600"/>
                </a:spcAft>
                <a:buClr>
                  <a:srgbClr val="27ACAA"/>
                </a:buClr>
                <a:buSzPct val="70000"/>
              </a:pPr>
              <a:r>
                <a:rPr lang="pl-PL" sz="600" dirty="0">
                  <a:latin typeface="EYInterstate Light"/>
                </a:rPr>
                <a:t>EY </a:t>
              </a:r>
              <a:r>
                <a:rPr lang="pl-PL" sz="600" dirty="0" err="1">
                  <a:latin typeface="EYInterstate Light"/>
                </a:rPr>
                <a:t>Self</a:t>
              </a:r>
              <a:br>
                <a:rPr lang="pl-PL" sz="600" dirty="0">
                  <a:latin typeface="EYInterstate Light"/>
                </a:rPr>
              </a:br>
              <a:r>
                <a:rPr lang="pl-PL" sz="600" dirty="0" err="1">
                  <a:latin typeface="EYInterstate Light"/>
                </a:rPr>
                <a:t>Healing</a:t>
              </a:r>
              <a:endParaRPr lang="pl-PL" sz="600" dirty="0">
                <a:latin typeface="EYInterstate Light"/>
              </a:endParaRPr>
            </a:p>
          </p:txBody>
        </p:sp>
      </p:grpSp>
      <p:grpSp>
        <p:nvGrpSpPr>
          <p:cNvPr id="117" name="Group 116">
            <a:extLst>
              <a:ext uri="{FF2B5EF4-FFF2-40B4-BE49-F238E27FC236}">
                <a16:creationId xmlns:a16="http://schemas.microsoft.com/office/drawing/2014/main" id="{6C10F371-7251-4D9E-A65F-CA36E08A989E}"/>
              </a:ext>
            </a:extLst>
          </p:cNvPr>
          <p:cNvGrpSpPr/>
          <p:nvPr/>
        </p:nvGrpSpPr>
        <p:grpSpPr>
          <a:xfrm>
            <a:off x="3952659" y="4042531"/>
            <a:ext cx="539719" cy="539719"/>
            <a:chOff x="3510884" y="2570927"/>
            <a:chExt cx="540000" cy="540000"/>
          </a:xfrm>
        </p:grpSpPr>
        <p:sp>
          <p:nvSpPr>
            <p:cNvPr id="269" name="Flowchart: Connector 268">
              <a:extLst>
                <a:ext uri="{FF2B5EF4-FFF2-40B4-BE49-F238E27FC236}">
                  <a16:creationId xmlns:a16="http://schemas.microsoft.com/office/drawing/2014/main" id="{C541DDCC-19F1-4F71-B919-04B3D88F8B97}"/>
                </a:ext>
              </a:extLst>
            </p:cNvPr>
            <p:cNvSpPr/>
            <p:nvPr/>
          </p:nvSpPr>
          <p:spPr>
            <a:xfrm>
              <a:off x="3510884" y="2570927"/>
              <a:ext cx="540000" cy="540000"/>
            </a:xfrm>
            <a:prstGeom prst="flowChartConnector">
              <a:avLst/>
            </a:prstGeom>
            <a:no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pl-PL" sz="1199" dirty="0">
                <a:solidFill>
                  <a:schemeClr val="tx1"/>
                </a:solidFill>
                <a:latin typeface="EYInterstate Light"/>
              </a:endParaRPr>
            </a:p>
          </p:txBody>
        </p:sp>
        <p:sp>
          <p:nvSpPr>
            <p:cNvPr id="270" name="TextBox 269">
              <a:extLst>
                <a:ext uri="{FF2B5EF4-FFF2-40B4-BE49-F238E27FC236}">
                  <a16:creationId xmlns:a16="http://schemas.microsoft.com/office/drawing/2014/main" id="{5795DF8E-F930-480E-8995-53DBA99A8D12}"/>
                </a:ext>
              </a:extLst>
            </p:cNvPr>
            <p:cNvSpPr txBox="1"/>
            <p:nvPr/>
          </p:nvSpPr>
          <p:spPr>
            <a:xfrm>
              <a:off x="3644585" y="2665186"/>
              <a:ext cx="282130" cy="115416"/>
            </a:xfrm>
            <a:prstGeom prst="rect">
              <a:avLst/>
            </a:prstGeom>
            <a:noFill/>
          </p:spPr>
          <p:txBody>
            <a:bodyPr wrap="none" lIns="0" tIns="36557" rIns="0" bIns="0" rtlCol="0">
              <a:spAutoFit/>
            </a:bodyPr>
            <a:lstStyle/>
            <a:p>
              <a:pPr algn="ctr" defTabSz="913943">
                <a:lnSpc>
                  <a:spcPct val="85000"/>
                </a:lnSpc>
                <a:spcAft>
                  <a:spcPts val="600"/>
                </a:spcAft>
                <a:buClr>
                  <a:srgbClr val="27ACAA"/>
                </a:buClr>
                <a:buSzPct val="70000"/>
              </a:pPr>
              <a:r>
                <a:rPr lang="pl-PL" sz="600" dirty="0">
                  <a:latin typeface="EYInterstate Light"/>
                </a:rPr>
                <a:t>Desktop</a:t>
              </a:r>
            </a:p>
          </p:txBody>
        </p:sp>
      </p:grpSp>
      <p:grpSp>
        <p:nvGrpSpPr>
          <p:cNvPr id="121" name="Group 120">
            <a:extLst>
              <a:ext uri="{FF2B5EF4-FFF2-40B4-BE49-F238E27FC236}">
                <a16:creationId xmlns:a16="http://schemas.microsoft.com/office/drawing/2014/main" id="{27B98C91-04F4-4D52-BDBA-C2E33AA51653}"/>
              </a:ext>
            </a:extLst>
          </p:cNvPr>
          <p:cNvGrpSpPr/>
          <p:nvPr/>
        </p:nvGrpSpPr>
        <p:grpSpPr>
          <a:xfrm>
            <a:off x="2323124" y="4042531"/>
            <a:ext cx="539719" cy="539719"/>
            <a:chOff x="3510884" y="2570927"/>
            <a:chExt cx="540000" cy="540000"/>
          </a:xfrm>
        </p:grpSpPr>
        <p:sp>
          <p:nvSpPr>
            <p:cNvPr id="267" name="Flowchart: Connector 266">
              <a:extLst>
                <a:ext uri="{FF2B5EF4-FFF2-40B4-BE49-F238E27FC236}">
                  <a16:creationId xmlns:a16="http://schemas.microsoft.com/office/drawing/2014/main" id="{C56064A7-923D-4C8A-9387-DF9B765B41C2}"/>
                </a:ext>
              </a:extLst>
            </p:cNvPr>
            <p:cNvSpPr/>
            <p:nvPr/>
          </p:nvSpPr>
          <p:spPr>
            <a:xfrm>
              <a:off x="3510884" y="2570927"/>
              <a:ext cx="540000" cy="540000"/>
            </a:xfrm>
            <a:prstGeom prst="flowChartConnector">
              <a:avLst/>
            </a:prstGeom>
            <a:no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pl-PL" sz="1199" dirty="0">
                <a:solidFill>
                  <a:schemeClr val="tx1"/>
                </a:solidFill>
                <a:latin typeface="EYInterstate Light"/>
              </a:endParaRPr>
            </a:p>
          </p:txBody>
        </p:sp>
        <p:sp>
          <p:nvSpPr>
            <p:cNvPr id="268" name="TextBox 267">
              <a:extLst>
                <a:ext uri="{FF2B5EF4-FFF2-40B4-BE49-F238E27FC236}">
                  <a16:creationId xmlns:a16="http://schemas.microsoft.com/office/drawing/2014/main" id="{ADB702B7-2583-4AE5-B67D-0F72973B4B28}"/>
                </a:ext>
              </a:extLst>
            </p:cNvPr>
            <p:cNvSpPr txBox="1"/>
            <p:nvPr/>
          </p:nvSpPr>
          <p:spPr>
            <a:xfrm>
              <a:off x="3616244" y="2629880"/>
              <a:ext cx="325410" cy="193899"/>
            </a:xfrm>
            <a:prstGeom prst="rect">
              <a:avLst/>
            </a:prstGeom>
            <a:noFill/>
          </p:spPr>
          <p:txBody>
            <a:bodyPr wrap="none" lIns="0" tIns="36557" rIns="0" bIns="0" rtlCol="0">
              <a:spAutoFit/>
            </a:bodyPr>
            <a:lstStyle/>
            <a:p>
              <a:pPr algn="ctr" defTabSz="913943">
                <a:lnSpc>
                  <a:spcPct val="85000"/>
                </a:lnSpc>
                <a:spcAft>
                  <a:spcPts val="600"/>
                </a:spcAft>
                <a:buClr>
                  <a:srgbClr val="27ACAA"/>
                </a:buClr>
                <a:buSzPct val="70000"/>
              </a:pPr>
              <a:r>
                <a:rPr lang="pl-PL" sz="600" dirty="0">
                  <a:latin typeface="EYInterstate Light"/>
                </a:rPr>
                <a:t>Jenkins</a:t>
              </a:r>
              <a:br>
                <a:rPr lang="pl-PL" sz="600" dirty="0">
                  <a:latin typeface="EYInterstate Light"/>
                </a:rPr>
              </a:br>
              <a:r>
                <a:rPr lang="pl-PL" sz="600" dirty="0">
                  <a:latin typeface="EYInterstate Light"/>
                </a:rPr>
                <a:t>CI/CD/CT</a:t>
              </a:r>
            </a:p>
          </p:txBody>
        </p:sp>
      </p:grpSp>
      <p:grpSp>
        <p:nvGrpSpPr>
          <p:cNvPr id="122" name="Group 121">
            <a:extLst>
              <a:ext uri="{FF2B5EF4-FFF2-40B4-BE49-F238E27FC236}">
                <a16:creationId xmlns:a16="http://schemas.microsoft.com/office/drawing/2014/main" id="{CC21E40F-B299-4305-A194-BB2D51FCFCA4}"/>
              </a:ext>
            </a:extLst>
          </p:cNvPr>
          <p:cNvGrpSpPr/>
          <p:nvPr/>
        </p:nvGrpSpPr>
        <p:grpSpPr>
          <a:xfrm>
            <a:off x="2167609" y="3406246"/>
            <a:ext cx="539719" cy="539719"/>
            <a:chOff x="3510884" y="2570927"/>
            <a:chExt cx="540000" cy="540000"/>
          </a:xfrm>
        </p:grpSpPr>
        <p:sp>
          <p:nvSpPr>
            <p:cNvPr id="265" name="Flowchart: Connector 264">
              <a:extLst>
                <a:ext uri="{FF2B5EF4-FFF2-40B4-BE49-F238E27FC236}">
                  <a16:creationId xmlns:a16="http://schemas.microsoft.com/office/drawing/2014/main" id="{C15AF7B0-025D-419D-B4E5-42C6CC9DF207}"/>
                </a:ext>
              </a:extLst>
            </p:cNvPr>
            <p:cNvSpPr/>
            <p:nvPr/>
          </p:nvSpPr>
          <p:spPr>
            <a:xfrm>
              <a:off x="3510884" y="2570927"/>
              <a:ext cx="540000" cy="540000"/>
            </a:xfrm>
            <a:prstGeom prst="flowChartConnector">
              <a:avLst/>
            </a:prstGeom>
            <a:no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pl-PL" sz="1199" dirty="0">
                <a:solidFill>
                  <a:schemeClr val="tx1"/>
                </a:solidFill>
                <a:latin typeface="EYInterstate Light"/>
              </a:endParaRPr>
            </a:p>
          </p:txBody>
        </p:sp>
        <p:sp>
          <p:nvSpPr>
            <p:cNvPr id="266" name="TextBox 265">
              <a:extLst>
                <a:ext uri="{FF2B5EF4-FFF2-40B4-BE49-F238E27FC236}">
                  <a16:creationId xmlns:a16="http://schemas.microsoft.com/office/drawing/2014/main" id="{81264A72-3525-428F-B11C-E87C77AFCF28}"/>
                </a:ext>
              </a:extLst>
            </p:cNvPr>
            <p:cNvSpPr txBox="1"/>
            <p:nvPr/>
          </p:nvSpPr>
          <p:spPr>
            <a:xfrm>
              <a:off x="3538831" y="2634667"/>
              <a:ext cx="484108" cy="193899"/>
            </a:xfrm>
            <a:prstGeom prst="rect">
              <a:avLst/>
            </a:prstGeom>
            <a:noFill/>
          </p:spPr>
          <p:txBody>
            <a:bodyPr wrap="none" lIns="0" tIns="36557" rIns="0" bIns="0" rtlCol="0">
              <a:spAutoFit/>
            </a:bodyPr>
            <a:lstStyle/>
            <a:p>
              <a:pPr algn="ctr" defTabSz="913943">
                <a:lnSpc>
                  <a:spcPct val="85000"/>
                </a:lnSpc>
                <a:spcAft>
                  <a:spcPts val="600"/>
                </a:spcAft>
                <a:buClr>
                  <a:srgbClr val="27ACAA"/>
                </a:buClr>
                <a:buSzPct val="70000"/>
              </a:pPr>
              <a:r>
                <a:rPr lang="pl-PL" sz="600" dirty="0">
                  <a:latin typeface="EYInterstate Light"/>
                </a:rPr>
                <a:t>EY</a:t>
              </a:r>
              <a:br>
                <a:rPr lang="pl-PL" sz="600" dirty="0">
                  <a:latin typeface="EYInterstate Light"/>
                </a:rPr>
              </a:br>
              <a:r>
                <a:rPr lang="pl-PL" sz="600" dirty="0" err="1">
                  <a:latin typeface="EYInterstate Light"/>
                </a:rPr>
                <a:t>DataValidator</a:t>
              </a:r>
              <a:endParaRPr lang="pl-PL" sz="600" dirty="0">
                <a:latin typeface="EYInterstate Light"/>
              </a:endParaRPr>
            </a:p>
          </p:txBody>
        </p:sp>
      </p:grpSp>
      <p:grpSp>
        <p:nvGrpSpPr>
          <p:cNvPr id="123" name="Group 122">
            <a:extLst>
              <a:ext uri="{FF2B5EF4-FFF2-40B4-BE49-F238E27FC236}">
                <a16:creationId xmlns:a16="http://schemas.microsoft.com/office/drawing/2014/main" id="{EF20055D-4D93-40CB-ACDD-232E8CE96480}"/>
              </a:ext>
            </a:extLst>
          </p:cNvPr>
          <p:cNvGrpSpPr/>
          <p:nvPr/>
        </p:nvGrpSpPr>
        <p:grpSpPr>
          <a:xfrm>
            <a:off x="2417656" y="2814985"/>
            <a:ext cx="539719" cy="539719"/>
            <a:chOff x="3510884" y="2570927"/>
            <a:chExt cx="540000" cy="540000"/>
          </a:xfrm>
        </p:grpSpPr>
        <p:sp>
          <p:nvSpPr>
            <p:cNvPr id="263" name="Flowchart: Connector 262">
              <a:extLst>
                <a:ext uri="{FF2B5EF4-FFF2-40B4-BE49-F238E27FC236}">
                  <a16:creationId xmlns:a16="http://schemas.microsoft.com/office/drawing/2014/main" id="{C082C7AA-33B1-49D8-AC24-D3DB900F5D3C}"/>
                </a:ext>
              </a:extLst>
            </p:cNvPr>
            <p:cNvSpPr/>
            <p:nvPr/>
          </p:nvSpPr>
          <p:spPr>
            <a:xfrm>
              <a:off x="3510884" y="2570927"/>
              <a:ext cx="540000" cy="540000"/>
            </a:xfrm>
            <a:prstGeom prst="flowChartConnector">
              <a:avLst/>
            </a:prstGeom>
            <a:no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pl-PL" sz="1199" dirty="0">
                <a:solidFill>
                  <a:schemeClr val="tx1"/>
                </a:solidFill>
                <a:latin typeface="EYInterstate Light"/>
              </a:endParaRPr>
            </a:p>
          </p:txBody>
        </p:sp>
        <p:sp>
          <p:nvSpPr>
            <p:cNvPr id="264" name="TextBox 263">
              <a:extLst>
                <a:ext uri="{FF2B5EF4-FFF2-40B4-BE49-F238E27FC236}">
                  <a16:creationId xmlns:a16="http://schemas.microsoft.com/office/drawing/2014/main" id="{6DD4C880-1233-48D9-A269-4FC6CA3BD3F2}"/>
                </a:ext>
              </a:extLst>
            </p:cNvPr>
            <p:cNvSpPr txBox="1"/>
            <p:nvPr/>
          </p:nvSpPr>
          <p:spPr>
            <a:xfrm>
              <a:off x="3617378" y="2630505"/>
              <a:ext cx="327013" cy="193899"/>
            </a:xfrm>
            <a:prstGeom prst="rect">
              <a:avLst/>
            </a:prstGeom>
            <a:noFill/>
          </p:spPr>
          <p:txBody>
            <a:bodyPr wrap="none" lIns="0" tIns="36557" rIns="0" bIns="0" rtlCol="0">
              <a:spAutoFit/>
            </a:bodyPr>
            <a:lstStyle/>
            <a:p>
              <a:pPr algn="ctr" defTabSz="913943">
                <a:lnSpc>
                  <a:spcPct val="85000"/>
                </a:lnSpc>
                <a:spcAft>
                  <a:spcPts val="600"/>
                </a:spcAft>
                <a:buClr>
                  <a:srgbClr val="27ACAA"/>
                </a:buClr>
                <a:buSzPct val="70000"/>
              </a:pPr>
              <a:r>
                <a:rPr lang="pl-PL" sz="600" dirty="0" err="1">
                  <a:latin typeface="EYInterstate Light"/>
                </a:rPr>
                <a:t>Hexawise</a:t>
              </a:r>
              <a:br>
                <a:rPr lang="pl-PL" sz="600" dirty="0">
                  <a:latin typeface="EYInterstate Light"/>
                </a:rPr>
              </a:br>
              <a:r>
                <a:rPr lang="pl-PL" sz="600" dirty="0" err="1">
                  <a:latin typeface="EYInterstate Light"/>
                </a:rPr>
                <a:t>Pairwise</a:t>
              </a:r>
              <a:endParaRPr lang="pl-PL" sz="600" dirty="0">
                <a:latin typeface="EYInterstate Light"/>
              </a:endParaRPr>
            </a:p>
          </p:txBody>
        </p:sp>
      </p:grpSp>
      <p:grpSp>
        <p:nvGrpSpPr>
          <p:cNvPr id="124" name="Group 35">
            <a:extLst>
              <a:ext uri="{FF2B5EF4-FFF2-40B4-BE49-F238E27FC236}">
                <a16:creationId xmlns:a16="http://schemas.microsoft.com/office/drawing/2014/main" id="{2112F134-CB92-4986-B111-01B7FCF08837}"/>
              </a:ext>
            </a:extLst>
          </p:cNvPr>
          <p:cNvGrpSpPr>
            <a:grpSpLocks noChangeAspect="1"/>
          </p:cNvGrpSpPr>
          <p:nvPr/>
        </p:nvGrpSpPr>
        <p:grpSpPr bwMode="auto">
          <a:xfrm>
            <a:off x="4070196" y="3055273"/>
            <a:ext cx="141353" cy="179907"/>
            <a:chOff x="4597" y="1912"/>
            <a:chExt cx="572" cy="728"/>
          </a:xfrm>
          <a:solidFill>
            <a:schemeClr val="accent1"/>
          </a:solidFill>
        </p:grpSpPr>
        <p:sp>
          <p:nvSpPr>
            <p:cNvPr id="248" name="Freeform 36">
              <a:extLst>
                <a:ext uri="{FF2B5EF4-FFF2-40B4-BE49-F238E27FC236}">
                  <a16:creationId xmlns:a16="http://schemas.microsoft.com/office/drawing/2014/main" id="{1B689241-2CA7-4DA6-96FF-FD793C60B0DD}"/>
                </a:ext>
              </a:extLst>
            </p:cNvPr>
            <p:cNvSpPr>
              <a:spLocks noEditPoints="1"/>
            </p:cNvSpPr>
            <p:nvPr/>
          </p:nvSpPr>
          <p:spPr bwMode="auto">
            <a:xfrm>
              <a:off x="4639" y="2018"/>
              <a:ext cx="74" cy="552"/>
            </a:xfrm>
            <a:custGeom>
              <a:avLst/>
              <a:gdLst>
                <a:gd name="T0" fmla="*/ 38 w 74"/>
                <a:gd name="T1" fmla="*/ 552 h 552"/>
                <a:gd name="T2" fmla="*/ 0 w 74"/>
                <a:gd name="T3" fmla="*/ 478 h 552"/>
                <a:gd name="T4" fmla="*/ 0 w 74"/>
                <a:gd name="T5" fmla="*/ 0 h 552"/>
                <a:gd name="T6" fmla="*/ 74 w 74"/>
                <a:gd name="T7" fmla="*/ 0 h 552"/>
                <a:gd name="T8" fmla="*/ 74 w 74"/>
                <a:gd name="T9" fmla="*/ 478 h 552"/>
                <a:gd name="T10" fmla="*/ 38 w 74"/>
                <a:gd name="T11" fmla="*/ 552 h 552"/>
                <a:gd name="T12" fmla="*/ 18 w 74"/>
                <a:gd name="T13" fmla="*/ 474 h 552"/>
                <a:gd name="T14" fmla="*/ 38 w 74"/>
                <a:gd name="T15" fmla="*/ 512 h 552"/>
                <a:gd name="T16" fmla="*/ 56 w 74"/>
                <a:gd name="T17" fmla="*/ 474 h 552"/>
                <a:gd name="T18" fmla="*/ 56 w 74"/>
                <a:gd name="T19" fmla="*/ 18 h 552"/>
                <a:gd name="T20" fmla="*/ 18 w 74"/>
                <a:gd name="T21" fmla="*/ 18 h 552"/>
                <a:gd name="T22" fmla="*/ 18 w 74"/>
                <a:gd name="T23" fmla="*/ 47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52">
                  <a:moveTo>
                    <a:pt x="38" y="552"/>
                  </a:moveTo>
                  <a:lnTo>
                    <a:pt x="0" y="478"/>
                  </a:lnTo>
                  <a:lnTo>
                    <a:pt x="0" y="0"/>
                  </a:lnTo>
                  <a:lnTo>
                    <a:pt x="74" y="0"/>
                  </a:lnTo>
                  <a:lnTo>
                    <a:pt x="74" y="478"/>
                  </a:lnTo>
                  <a:lnTo>
                    <a:pt x="38" y="552"/>
                  </a:lnTo>
                  <a:close/>
                  <a:moveTo>
                    <a:pt x="18" y="474"/>
                  </a:moveTo>
                  <a:lnTo>
                    <a:pt x="38" y="512"/>
                  </a:lnTo>
                  <a:lnTo>
                    <a:pt x="56" y="474"/>
                  </a:lnTo>
                  <a:lnTo>
                    <a:pt x="56" y="18"/>
                  </a:lnTo>
                  <a:lnTo>
                    <a:pt x="18" y="18"/>
                  </a:lnTo>
                  <a:lnTo>
                    <a:pt x="18" y="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49" name="Rectangle 37">
              <a:extLst>
                <a:ext uri="{FF2B5EF4-FFF2-40B4-BE49-F238E27FC236}">
                  <a16:creationId xmlns:a16="http://schemas.microsoft.com/office/drawing/2014/main" id="{B8FB523A-019F-40E2-A5F9-641182B69494}"/>
                </a:ext>
              </a:extLst>
            </p:cNvPr>
            <p:cNvSpPr>
              <a:spLocks noChangeArrowheads="1"/>
            </p:cNvSpPr>
            <p:nvPr/>
          </p:nvSpPr>
          <p:spPr bwMode="auto">
            <a:xfrm>
              <a:off x="4667" y="2546"/>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50" name="Rectangle 38">
              <a:extLst>
                <a:ext uri="{FF2B5EF4-FFF2-40B4-BE49-F238E27FC236}">
                  <a16:creationId xmlns:a16="http://schemas.microsoft.com/office/drawing/2014/main" id="{96A61AE5-F158-4922-B551-F23E7BE36A97}"/>
                </a:ext>
              </a:extLst>
            </p:cNvPr>
            <p:cNvSpPr>
              <a:spLocks noChangeArrowheads="1"/>
            </p:cNvSpPr>
            <p:nvPr/>
          </p:nvSpPr>
          <p:spPr bwMode="auto">
            <a:xfrm>
              <a:off x="4639" y="2468"/>
              <a:ext cx="7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51" name="Freeform 39">
              <a:extLst>
                <a:ext uri="{FF2B5EF4-FFF2-40B4-BE49-F238E27FC236}">
                  <a16:creationId xmlns:a16="http://schemas.microsoft.com/office/drawing/2014/main" id="{72FFF96C-C99F-4594-8CA0-04B364CB56FE}"/>
                </a:ext>
              </a:extLst>
            </p:cNvPr>
            <p:cNvSpPr>
              <a:spLocks noEditPoints="1"/>
            </p:cNvSpPr>
            <p:nvPr/>
          </p:nvSpPr>
          <p:spPr bwMode="auto">
            <a:xfrm>
              <a:off x="4653" y="1980"/>
              <a:ext cx="48" cy="56"/>
            </a:xfrm>
            <a:custGeom>
              <a:avLst/>
              <a:gdLst>
                <a:gd name="T0" fmla="*/ 48 w 48"/>
                <a:gd name="T1" fmla="*/ 56 h 56"/>
                <a:gd name="T2" fmla="*/ 0 w 48"/>
                <a:gd name="T3" fmla="*/ 56 h 56"/>
                <a:gd name="T4" fmla="*/ 0 w 48"/>
                <a:gd name="T5" fmla="*/ 0 h 56"/>
                <a:gd name="T6" fmla="*/ 48 w 48"/>
                <a:gd name="T7" fmla="*/ 0 h 56"/>
                <a:gd name="T8" fmla="*/ 48 w 48"/>
                <a:gd name="T9" fmla="*/ 56 h 56"/>
                <a:gd name="T10" fmla="*/ 18 w 48"/>
                <a:gd name="T11" fmla="*/ 38 h 56"/>
                <a:gd name="T12" fmla="*/ 30 w 48"/>
                <a:gd name="T13" fmla="*/ 38 h 56"/>
                <a:gd name="T14" fmla="*/ 30 w 48"/>
                <a:gd name="T15" fmla="*/ 18 h 56"/>
                <a:gd name="T16" fmla="*/ 18 w 48"/>
                <a:gd name="T17" fmla="*/ 18 h 56"/>
                <a:gd name="T18" fmla="*/ 18 w 48"/>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48" y="56"/>
                  </a:moveTo>
                  <a:lnTo>
                    <a:pt x="0" y="56"/>
                  </a:lnTo>
                  <a:lnTo>
                    <a:pt x="0" y="0"/>
                  </a:lnTo>
                  <a:lnTo>
                    <a:pt x="48" y="0"/>
                  </a:lnTo>
                  <a:lnTo>
                    <a:pt x="48" y="56"/>
                  </a:lnTo>
                  <a:close/>
                  <a:moveTo>
                    <a:pt x="18" y="38"/>
                  </a:moveTo>
                  <a:lnTo>
                    <a:pt x="30" y="38"/>
                  </a:lnTo>
                  <a:lnTo>
                    <a:pt x="30" y="18"/>
                  </a:lnTo>
                  <a:lnTo>
                    <a:pt x="18" y="18"/>
                  </a:lnTo>
                  <a:lnTo>
                    <a:pt x="1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52" name="Freeform 40">
              <a:extLst>
                <a:ext uri="{FF2B5EF4-FFF2-40B4-BE49-F238E27FC236}">
                  <a16:creationId xmlns:a16="http://schemas.microsoft.com/office/drawing/2014/main" id="{EC76827C-025E-4D7E-A014-86A065A01306}"/>
                </a:ext>
              </a:extLst>
            </p:cNvPr>
            <p:cNvSpPr>
              <a:spLocks/>
            </p:cNvSpPr>
            <p:nvPr/>
          </p:nvSpPr>
          <p:spPr bwMode="auto">
            <a:xfrm>
              <a:off x="4597" y="2052"/>
              <a:ext cx="116" cy="214"/>
            </a:xfrm>
            <a:custGeom>
              <a:avLst/>
              <a:gdLst>
                <a:gd name="T0" fmla="*/ 18 w 116"/>
                <a:gd name="T1" fmla="*/ 214 h 214"/>
                <a:gd name="T2" fmla="*/ 0 w 116"/>
                <a:gd name="T3" fmla="*/ 214 h 214"/>
                <a:gd name="T4" fmla="*/ 0 w 116"/>
                <a:gd name="T5" fmla="*/ 32 h 214"/>
                <a:gd name="T6" fmla="*/ 0 w 116"/>
                <a:gd name="T7" fmla="*/ 32 h 214"/>
                <a:gd name="T8" fmla="*/ 0 w 116"/>
                <a:gd name="T9" fmla="*/ 26 h 214"/>
                <a:gd name="T10" fmla="*/ 2 w 116"/>
                <a:gd name="T11" fmla="*/ 20 h 214"/>
                <a:gd name="T12" fmla="*/ 4 w 116"/>
                <a:gd name="T13" fmla="*/ 14 h 214"/>
                <a:gd name="T14" fmla="*/ 8 w 116"/>
                <a:gd name="T15" fmla="*/ 10 h 214"/>
                <a:gd name="T16" fmla="*/ 14 w 116"/>
                <a:gd name="T17" fmla="*/ 6 h 214"/>
                <a:gd name="T18" fmla="*/ 18 w 116"/>
                <a:gd name="T19" fmla="*/ 2 h 214"/>
                <a:gd name="T20" fmla="*/ 24 w 116"/>
                <a:gd name="T21" fmla="*/ 0 h 214"/>
                <a:gd name="T22" fmla="*/ 32 w 116"/>
                <a:gd name="T23" fmla="*/ 0 h 214"/>
                <a:gd name="T24" fmla="*/ 116 w 116"/>
                <a:gd name="T25" fmla="*/ 0 h 214"/>
                <a:gd name="T26" fmla="*/ 116 w 116"/>
                <a:gd name="T27" fmla="*/ 18 h 214"/>
                <a:gd name="T28" fmla="*/ 32 w 116"/>
                <a:gd name="T29" fmla="*/ 18 h 214"/>
                <a:gd name="T30" fmla="*/ 32 w 116"/>
                <a:gd name="T31" fmla="*/ 18 h 214"/>
                <a:gd name="T32" fmla="*/ 26 w 116"/>
                <a:gd name="T33" fmla="*/ 20 h 214"/>
                <a:gd name="T34" fmla="*/ 22 w 116"/>
                <a:gd name="T35" fmla="*/ 22 h 214"/>
                <a:gd name="T36" fmla="*/ 18 w 116"/>
                <a:gd name="T37" fmla="*/ 26 h 214"/>
                <a:gd name="T38" fmla="*/ 18 w 116"/>
                <a:gd name="T39" fmla="*/ 32 h 214"/>
                <a:gd name="T40" fmla="*/ 18 w 116"/>
                <a:gd name="T4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214">
                  <a:moveTo>
                    <a:pt x="18" y="214"/>
                  </a:moveTo>
                  <a:lnTo>
                    <a:pt x="0" y="214"/>
                  </a:lnTo>
                  <a:lnTo>
                    <a:pt x="0" y="32"/>
                  </a:lnTo>
                  <a:lnTo>
                    <a:pt x="0" y="32"/>
                  </a:lnTo>
                  <a:lnTo>
                    <a:pt x="0" y="26"/>
                  </a:lnTo>
                  <a:lnTo>
                    <a:pt x="2" y="20"/>
                  </a:lnTo>
                  <a:lnTo>
                    <a:pt x="4" y="14"/>
                  </a:lnTo>
                  <a:lnTo>
                    <a:pt x="8" y="10"/>
                  </a:lnTo>
                  <a:lnTo>
                    <a:pt x="14" y="6"/>
                  </a:lnTo>
                  <a:lnTo>
                    <a:pt x="18" y="2"/>
                  </a:lnTo>
                  <a:lnTo>
                    <a:pt x="24" y="0"/>
                  </a:lnTo>
                  <a:lnTo>
                    <a:pt x="32" y="0"/>
                  </a:lnTo>
                  <a:lnTo>
                    <a:pt x="116" y="0"/>
                  </a:lnTo>
                  <a:lnTo>
                    <a:pt x="116" y="18"/>
                  </a:lnTo>
                  <a:lnTo>
                    <a:pt x="32" y="18"/>
                  </a:lnTo>
                  <a:lnTo>
                    <a:pt x="32" y="18"/>
                  </a:lnTo>
                  <a:lnTo>
                    <a:pt x="26" y="20"/>
                  </a:lnTo>
                  <a:lnTo>
                    <a:pt x="22" y="22"/>
                  </a:lnTo>
                  <a:lnTo>
                    <a:pt x="18" y="26"/>
                  </a:lnTo>
                  <a:lnTo>
                    <a:pt x="18" y="32"/>
                  </a:lnTo>
                  <a:lnTo>
                    <a:pt x="18"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53" name="Freeform 41">
              <a:extLst>
                <a:ext uri="{FF2B5EF4-FFF2-40B4-BE49-F238E27FC236}">
                  <a16:creationId xmlns:a16="http://schemas.microsoft.com/office/drawing/2014/main" id="{B5DF7D66-8952-45EE-BF1F-25EAB3535A40}"/>
                </a:ext>
              </a:extLst>
            </p:cNvPr>
            <p:cNvSpPr>
              <a:spLocks/>
            </p:cNvSpPr>
            <p:nvPr/>
          </p:nvSpPr>
          <p:spPr bwMode="auto">
            <a:xfrm>
              <a:off x="5037" y="1918"/>
              <a:ext cx="128" cy="124"/>
            </a:xfrm>
            <a:custGeom>
              <a:avLst/>
              <a:gdLst>
                <a:gd name="T0" fmla="*/ 128 w 128"/>
                <a:gd name="T1" fmla="*/ 124 h 124"/>
                <a:gd name="T2" fmla="*/ 0 w 128"/>
                <a:gd name="T3" fmla="*/ 124 h 124"/>
                <a:gd name="T4" fmla="*/ 0 w 128"/>
                <a:gd name="T5" fmla="*/ 0 h 124"/>
                <a:gd name="T6" fmla="*/ 18 w 128"/>
                <a:gd name="T7" fmla="*/ 0 h 124"/>
                <a:gd name="T8" fmla="*/ 18 w 128"/>
                <a:gd name="T9" fmla="*/ 106 h 124"/>
                <a:gd name="T10" fmla="*/ 128 w 128"/>
                <a:gd name="T11" fmla="*/ 106 h 124"/>
                <a:gd name="T12" fmla="*/ 128 w 128"/>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128" h="124">
                  <a:moveTo>
                    <a:pt x="128" y="124"/>
                  </a:moveTo>
                  <a:lnTo>
                    <a:pt x="0" y="124"/>
                  </a:lnTo>
                  <a:lnTo>
                    <a:pt x="0" y="0"/>
                  </a:lnTo>
                  <a:lnTo>
                    <a:pt x="18" y="0"/>
                  </a:lnTo>
                  <a:lnTo>
                    <a:pt x="18" y="106"/>
                  </a:lnTo>
                  <a:lnTo>
                    <a:pt x="128" y="106"/>
                  </a:lnTo>
                  <a:lnTo>
                    <a:pt x="128"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54" name="Freeform 42">
              <a:extLst>
                <a:ext uri="{FF2B5EF4-FFF2-40B4-BE49-F238E27FC236}">
                  <a16:creationId xmlns:a16="http://schemas.microsoft.com/office/drawing/2014/main" id="{A27BB1CD-29CF-493B-B594-F772870E757F}"/>
                </a:ext>
              </a:extLst>
            </p:cNvPr>
            <p:cNvSpPr>
              <a:spLocks/>
            </p:cNvSpPr>
            <p:nvPr/>
          </p:nvSpPr>
          <p:spPr bwMode="auto">
            <a:xfrm>
              <a:off x="4667" y="1912"/>
              <a:ext cx="502" cy="728"/>
            </a:xfrm>
            <a:custGeom>
              <a:avLst/>
              <a:gdLst>
                <a:gd name="T0" fmla="*/ 502 w 502"/>
                <a:gd name="T1" fmla="*/ 728 h 728"/>
                <a:gd name="T2" fmla="*/ 0 w 502"/>
                <a:gd name="T3" fmla="*/ 728 h 728"/>
                <a:gd name="T4" fmla="*/ 0 w 502"/>
                <a:gd name="T5" fmla="*/ 688 h 728"/>
                <a:gd name="T6" fmla="*/ 18 w 502"/>
                <a:gd name="T7" fmla="*/ 688 h 728"/>
                <a:gd name="T8" fmla="*/ 18 w 502"/>
                <a:gd name="T9" fmla="*/ 710 h 728"/>
                <a:gd name="T10" fmla="*/ 484 w 502"/>
                <a:gd name="T11" fmla="*/ 710 h 728"/>
                <a:gd name="T12" fmla="*/ 484 w 502"/>
                <a:gd name="T13" fmla="*/ 122 h 728"/>
                <a:gd name="T14" fmla="*/ 376 w 502"/>
                <a:gd name="T15" fmla="*/ 18 h 728"/>
                <a:gd name="T16" fmla="*/ 18 w 502"/>
                <a:gd name="T17" fmla="*/ 18 h 728"/>
                <a:gd name="T18" fmla="*/ 18 w 502"/>
                <a:gd name="T19" fmla="*/ 44 h 728"/>
                <a:gd name="T20" fmla="*/ 0 w 502"/>
                <a:gd name="T21" fmla="*/ 44 h 728"/>
                <a:gd name="T22" fmla="*/ 0 w 502"/>
                <a:gd name="T23" fmla="*/ 0 h 728"/>
                <a:gd name="T24" fmla="*/ 382 w 502"/>
                <a:gd name="T25" fmla="*/ 0 h 728"/>
                <a:gd name="T26" fmla="*/ 502 w 502"/>
                <a:gd name="T27" fmla="*/ 114 h 728"/>
                <a:gd name="T28" fmla="*/ 502 w 502"/>
                <a:gd name="T29"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2" h="728">
                  <a:moveTo>
                    <a:pt x="502" y="728"/>
                  </a:moveTo>
                  <a:lnTo>
                    <a:pt x="0" y="728"/>
                  </a:lnTo>
                  <a:lnTo>
                    <a:pt x="0" y="688"/>
                  </a:lnTo>
                  <a:lnTo>
                    <a:pt x="18" y="688"/>
                  </a:lnTo>
                  <a:lnTo>
                    <a:pt x="18" y="710"/>
                  </a:lnTo>
                  <a:lnTo>
                    <a:pt x="484" y="710"/>
                  </a:lnTo>
                  <a:lnTo>
                    <a:pt x="484" y="122"/>
                  </a:lnTo>
                  <a:lnTo>
                    <a:pt x="376" y="18"/>
                  </a:lnTo>
                  <a:lnTo>
                    <a:pt x="18" y="18"/>
                  </a:lnTo>
                  <a:lnTo>
                    <a:pt x="18" y="44"/>
                  </a:lnTo>
                  <a:lnTo>
                    <a:pt x="0" y="44"/>
                  </a:lnTo>
                  <a:lnTo>
                    <a:pt x="0" y="0"/>
                  </a:lnTo>
                  <a:lnTo>
                    <a:pt x="382" y="0"/>
                  </a:lnTo>
                  <a:lnTo>
                    <a:pt x="502" y="114"/>
                  </a:lnTo>
                  <a:lnTo>
                    <a:pt x="502" y="7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55" name="Freeform 43">
              <a:extLst>
                <a:ext uri="{FF2B5EF4-FFF2-40B4-BE49-F238E27FC236}">
                  <a16:creationId xmlns:a16="http://schemas.microsoft.com/office/drawing/2014/main" id="{5E13059B-2945-4457-920D-374A977DEECD}"/>
                </a:ext>
              </a:extLst>
            </p:cNvPr>
            <p:cNvSpPr>
              <a:spLocks noEditPoints="1"/>
            </p:cNvSpPr>
            <p:nvPr/>
          </p:nvSpPr>
          <p:spPr bwMode="auto">
            <a:xfrm>
              <a:off x="4767" y="2084"/>
              <a:ext cx="88" cy="86"/>
            </a:xfrm>
            <a:custGeom>
              <a:avLst/>
              <a:gdLst>
                <a:gd name="T0" fmla="*/ 88 w 88"/>
                <a:gd name="T1" fmla="*/ 86 h 86"/>
                <a:gd name="T2" fmla="*/ 0 w 88"/>
                <a:gd name="T3" fmla="*/ 86 h 86"/>
                <a:gd name="T4" fmla="*/ 0 w 88"/>
                <a:gd name="T5" fmla="*/ 0 h 86"/>
                <a:gd name="T6" fmla="*/ 88 w 88"/>
                <a:gd name="T7" fmla="*/ 0 h 86"/>
                <a:gd name="T8" fmla="*/ 88 w 88"/>
                <a:gd name="T9" fmla="*/ 86 h 86"/>
                <a:gd name="T10" fmla="*/ 18 w 88"/>
                <a:gd name="T11" fmla="*/ 68 h 86"/>
                <a:gd name="T12" fmla="*/ 70 w 88"/>
                <a:gd name="T13" fmla="*/ 68 h 86"/>
                <a:gd name="T14" fmla="*/ 70 w 88"/>
                <a:gd name="T15" fmla="*/ 18 h 86"/>
                <a:gd name="T16" fmla="*/ 18 w 88"/>
                <a:gd name="T17" fmla="*/ 18 h 86"/>
                <a:gd name="T18" fmla="*/ 18 w 88"/>
                <a:gd name="T19"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6">
                  <a:moveTo>
                    <a:pt x="88" y="86"/>
                  </a:moveTo>
                  <a:lnTo>
                    <a:pt x="0" y="86"/>
                  </a:lnTo>
                  <a:lnTo>
                    <a:pt x="0" y="0"/>
                  </a:lnTo>
                  <a:lnTo>
                    <a:pt x="88" y="0"/>
                  </a:lnTo>
                  <a:lnTo>
                    <a:pt x="88" y="86"/>
                  </a:lnTo>
                  <a:close/>
                  <a:moveTo>
                    <a:pt x="18" y="68"/>
                  </a:moveTo>
                  <a:lnTo>
                    <a:pt x="70" y="68"/>
                  </a:lnTo>
                  <a:lnTo>
                    <a:pt x="70" y="18"/>
                  </a:lnTo>
                  <a:lnTo>
                    <a:pt x="18" y="18"/>
                  </a:lnTo>
                  <a:lnTo>
                    <a:pt x="1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56" name="Freeform 44">
              <a:extLst>
                <a:ext uri="{FF2B5EF4-FFF2-40B4-BE49-F238E27FC236}">
                  <a16:creationId xmlns:a16="http://schemas.microsoft.com/office/drawing/2014/main" id="{94FA6568-8209-40F7-9F2B-57B0432DFB0E}"/>
                </a:ext>
              </a:extLst>
            </p:cNvPr>
            <p:cNvSpPr>
              <a:spLocks noEditPoints="1"/>
            </p:cNvSpPr>
            <p:nvPr/>
          </p:nvSpPr>
          <p:spPr bwMode="auto">
            <a:xfrm>
              <a:off x="4767" y="2198"/>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18 w 88"/>
                <a:gd name="T11" fmla="*/ 70 h 88"/>
                <a:gd name="T12" fmla="*/ 70 w 88"/>
                <a:gd name="T13" fmla="*/ 70 h 88"/>
                <a:gd name="T14" fmla="*/ 70 w 88"/>
                <a:gd name="T15" fmla="*/ 18 h 88"/>
                <a:gd name="T16" fmla="*/ 18 w 88"/>
                <a:gd name="T17" fmla="*/ 18 h 88"/>
                <a:gd name="T18" fmla="*/ 18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88" y="88"/>
                  </a:moveTo>
                  <a:lnTo>
                    <a:pt x="0" y="88"/>
                  </a:lnTo>
                  <a:lnTo>
                    <a:pt x="0" y="0"/>
                  </a:lnTo>
                  <a:lnTo>
                    <a:pt x="88" y="0"/>
                  </a:lnTo>
                  <a:lnTo>
                    <a:pt x="88" y="88"/>
                  </a:lnTo>
                  <a:close/>
                  <a:moveTo>
                    <a:pt x="18" y="70"/>
                  </a:moveTo>
                  <a:lnTo>
                    <a:pt x="70" y="70"/>
                  </a:lnTo>
                  <a:lnTo>
                    <a:pt x="70" y="18"/>
                  </a:lnTo>
                  <a:lnTo>
                    <a:pt x="18" y="18"/>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57" name="Freeform 45">
              <a:extLst>
                <a:ext uri="{FF2B5EF4-FFF2-40B4-BE49-F238E27FC236}">
                  <a16:creationId xmlns:a16="http://schemas.microsoft.com/office/drawing/2014/main" id="{2C76DB60-2B7A-4275-81E6-CB0EAC9884F3}"/>
                </a:ext>
              </a:extLst>
            </p:cNvPr>
            <p:cNvSpPr>
              <a:spLocks noEditPoints="1"/>
            </p:cNvSpPr>
            <p:nvPr/>
          </p:nvSpPr>
          <p:spPr bwMode="auto">
            <a:xfrm>
              <a:off x="4767" y="2314"/>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18 w 88"/>
                <a:gd name="T11" fmla="*/ 70 h 88"/>
                <a:gd name="T12" fmla="*/ 70 w 88"/>
                <a:gd name="T13" fmla="*/ 70 h 88"/>
                <a:gd name="T14" fmla="*/ 70 w 88"/>
                <a:gd name="T15" fmla="*/ 18 h 88"/>
                <a:gd name="T16" fmla="*/ 18 w 88"/>
                <a:gd name="T17" fmla="*/ 18 h 88"/>
                <a:gd name="T18" fmla="*/ 18 w 88"/>
                <a:gd name="T1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88" y="88"/>
                  </a:moveTo>
                  <a:lnTo>
                    <a:pt x="0" y="88"/>
                  </a:lnTo>
                  <a:lnTo>
                    <a:pt x="0" y="0"/>
                  </a:lnTo>
                  <a:lnTo>
                    <a:pt x="88" y="0"/>
                  </a:lnTo>
                  <a:lnTo>
                    <a:pt x="88" y="88"/>
                  </a:lnTo>
                  <a:close/>
                  <a:moveTo>
                    <a:pt x="18" y="70"/>
                  </a:moveTo>
                  <a:lnTo>
                    <a:pt x="70" y="70"/>
                  </a:lnTo>
                  <a:lnTo>
                    <a:pt x="70" y="18"/>
                  </a:lnTo>
                  <a:lnTo>
                    <a:pt x="18" y="18"/>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58" name="Freeform 46">
              <a:extLst>
                <a:ext uri="{FF2B5EF4-FFF2-40B4-BE49-F238E27FC236}">
                  <a16:creationId xmlns:a16="http://schemas.microsoft.com/office/drawing/2014/main" id="{4B25441F-1FA1-4E84-A652-702D9501842A}"/>
                </a:ext>
              </a:extLst>
            </p:cNvPr>
            <p:cNvSpPr>
              <a:spLocks noEditPoints="1"/>
            </p:cNvSpPr>
            <p:nvPr/>
          </p:nvSpPr>
          <p:spPr bwMode="auto">
            <a:xfrm>
              <a:off x="4767" y="2430"/>
              <a:ext cx="88" cy="86"/>
            </a:xfrm>
            <a:custGeom>
              <a:avLst/>
              <a:gdLst>
                <a:gd name="T0" fmla="*/ 88 w 88"/>
                <a:gd name="T1" fmla="*/ 86 h 86"/>
                <a:gd name="T2" fmla="*/ 0 w 88"/>
                <a:gd name="T3" fmla="*/ 86 h 86"/>
                <a:gd name="T4" fmla="*/ 0 w 88"/>
                <a:gd name="T5" fmla="*/ 0 h 86"/>
                <a:gd name="T6" fmla="*/ 88 w 88"/>
                <a:gd name="T7" fmla="*/ 0 h 86"/>
                <a:gd name="T8" fmla="*/ 88 w 88"/>
                <a:gd name="T9" fmla="*/ 86 h 86"/>
                <a:gd name="T10" fmla="*/ 18 w 88"/>
                <a:gd name="T11" fmla="*/ 68 h 86"/>
                <a:gd name="T12" fmla="*/ 70 w 88"/>
                <a:gd name="T13" fmla="*/ 68 h 86"/>
                <a:gd name="T14" fmla="*/ 70 w 88"/>
                <a:gd name="T15" fmla="*/ 18 h 86"/>
                <a:gd name="T16" fmla="*/ 18 w 88"/>
                <a:gd name="T17" fmla="*/ 18 h 86"/>
                <a:gd name="T18" fmla="*/ 18 w 88"/>
                <a:gd name="T19"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6">
                  <a:moveTo>
                    <a:pt x="88" y="86"/>
                  </a:moveTo>
                  <a:lnTo>
                    <a:pt x="0" y="86"/>
                  </a:lnTo>
                  <a:lnTo>
                    <a:pt x="0" y="0"/>
                  </a:lnTo>
                  <a:lnTo>
                    <a:pt x="88" y="0"/>
                  </a:lnTo>
                  <a:lnTo>
                    <a:pt x="88" y="86"/>
                  </a:lnTo>
                  <a:close/>
                  <a:moveTo>
                    <a:pt x="18" y="68"/>
                  </a:moveTo>
                  <a:lnTo>
                    <a:pt x="70" y="68"/>
                  </a:lnTo>
                  <a:lnTo>
                    <a:pt x="70" y="18"/>
                  </a:lnTo>
                  <a:lnTo>
                    <a:pt x="18" y="18"/>
                  </a:lnTo>
                  <a:lnTo>
                    <a:pt x="1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59" name="Rectangle 47">
              <a:extLst>
                <a:ext uri="{FF2B5EF4-FFF2-40B4-BE49-F238E27FC236}">
                  <a16:creationId xmlns:a16="http://schemas.microsoft.com/office/drawing/2014/main" id="{09850405-F285-4ED7-B5A3-ABC081DC0405}"/>
                </a:ext>
              </a:extLst>
            </p:cNvPr>
            <p:cNvSpPr>
              <a:spLocks noChangeArrowheads="1"/>
            </p:cNvSpPr>
            <p:nvPr/>
          </p:nvSpPr>
          <p:spPr bwMode="auto">
            <a:xfrm>
              <a:off x="4879" y="2118"/>
              <a:ext cx="2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60" name="Rectangle 48">
              <a:extLst>
                <a:ext uri="{FF2B5EF4-FFF2-40B4-BE49-F238E27FC236}">
                  <a16:creationId xmlns:a16="http://schemas.microsoft.com/office/drawing/2014/main" id="{AAB6A07A-50D1-4A92-9468-7B0F78D03617}"/>
                </a:ext>
              </a:extLst>
            </p:cNvPr>
            <p:cNvSpPr>
              <a:spLocks noChangeArrowheads="1"/>
            </p:cNvSpPr>
            <p:nvPr/>
          </p:nvSpPr>
          <p:spPr bwMode="auto">
            <a:xfrm>
              <a:off x="4879" y="2234"/>
              <a:ext cx="2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61" name="Rectangle 49">
              <a:extLst>
                <a:ext uri="{FF2B5EF4-FFF2-40B4-BE49-F238E27FC236}">
                  <a16:creationId xmlns:a16="http://schemas.microsoft.com/office/drawing/2014/main" id="{28AAC687-B7AA-48E5-98D8-855F84D36142}"/>
                </a:ext>
              </a:extLst>
            </p:cNvPr>
            <p:cNvSpPr>
              <a:spLocks noChangeArrowheads="1"/>
            </p:cNvSpPr>
            <p:nvPr/>
          </p:nvSpPr>
          <p:spPr bwMode="auto">
            <a:xfrm>
              <a:off x="4879" y="2348"/>
              <a:ext cx="2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62" name="Rectangle 50">
              <a:extLst>
                <a:ext uri="{FF2B5EF4-FFF2-40B4-BE49-F238E27FC236}">
                  <a16:creationId xmlns:a16="http://schemas.microsoft.com/office/drawing/2014/main" id="{D0A01931-B93C-4633-88C9-C57BE965D2F0}"/>
                </a:ext>
              </a:extLst>
            </p:cNvPr>
            <p:cNvSpPr>
              <a:spLocks noChangeArrowheads="1"/>
            </p:cNvSpPr>
            <p:nvPr/>
          </p:nvSpPr>
          <p:spPr bwMode="auto">
            <a:xfrm>
              <a:off x="4879" y="2464"/>
              <a:ext cx="21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grpSp>
      <p:grpSp>
        <p:nvGrpSpPr>
          <p:cNvPr id="127" name="Group 48">
            <a:extLst>
              <a:ext uri="{FF2B5EF4-FFF2-40B4-BE49-F238E27FC236}">
                <a16:creationId xmlns:a16="http://schemas.microsoft.com/office/drawing/2014/main" id="{FAD47091-C283-4F59-83F2-638F2FE8D8E0}"/>
              </a:ext>
            </a:extLst>
          </p:cNvPr>
          <p:cNvGrpSpPr>
            <a:grpSpLocks noChangeAspect="1"/>
          </p:cNvGrpSpPr>
          <p:nvPr/>
        </p:nvGrpSpPr>
        <p:grpSpPr bwMode="auto">
          <a:xfrm>
            <a:off x="2603868" y="3086407"/>
            <a:ext cx="187419" cy="179905"/>
            <a:chOff x="1828" y="1916"/>
            <a:chExt cx="848" cy="814"/>
          </a:xfrm>
          <a:solidFill>
            <a:schemeClr val="accent1"/>
          </a:solidFill>
        </p:grpSpPr>
        <p:sp>
          <p:nvSpPr>
            <p:cNvPr id="237" name="Freeform 49">
              <a:extLst>
                <a:ext uri="{FF2B5EF4-FFF2-40B4-BE49-F238E27FC236}">
                  <a16:creationId xmlns:a16="http://schemas.microsoft.com/office/drawing/2014/main" id="{28781CE6-4CFC-4F3B-B204-2F1F3E73A98E}"/>
                </a:ext>
              </a:extLst>
            </p:cNvPr>
            <p:cNvSpPr>
              <a:spLocks noEditPoints="1"/>
            </p:cNvSpPr>
            <p:nvPr/>
          </p:nvSpPr>
          <p:spPr bwMode="auto">
            <a:xfrm>
              <a:off x="2074" y="2196"/>
              <a:ext cx="292" cy="292"/>
            </a:xfrm>
            <a:custGeom>
              <a:avLst/>
              <a:gdLst>
                <a:gd name="T0" fmla="*/ 130 w 292"/>
                <a:gd name="T1" fmla="*/ 290 h 292"/>
                <a:gd name="T2" fmla="*/ 88 w 292"/>
                <a:gd name="T3" fmla="*/ 280 h 292"/>
                <a:gd name="T4" fmla="*/ 52 w 292"/>
                <a:gd name="T5" fmla="*/ 258 h 292"/>
                <a:gd name="T6" fmla="*/ 24 w 292"/>
                <a:gd name="T7" fmla="*/ 228 h 292"/>
                <a:gd name="T8" fmla="*/ 6 w 292"/>
                <a:gd name="T9" fmla="*/ 190 h 292"/>
                <a:gd name="T10" fmla="*/ 0 w 292"/>
                <a:gd name="T11" fmla="*/ 146 h 292"/>
                <a:gd name="T12" fmla="*/ 2 w 292"/>
                <a:gd name="T13" fmla="*/ 116 h 292"/>
                <a:gd name="T14" fmla="*/ 18 w 292"/>
                <a:gd name="T15" fmla="*/ 76 h 292"/>
                <a:gd name="T16" fmla="*/ 42 w 292"/>
                <a:gd name="T17" fmla="*/ 42 h 292"/>
                <a:gd name="T18" fmla="*/ 76 w 292"/>
                <a:gd name="T19" fmla="*/ 18 h 292"/>
                <a:gd name="T20" fmla="*/ 116 w 292"/>
                <a:gd name="T21" fmla="*/ 4 h 292"/>
                <a:gd name="T22" fmla="*/ 146 w 292"/>
                <a:gd name="T23" fmla="*/ 0 h 292"/>
                <a:gd name="T24" fmla="*/ 188 w 292"/>
                <a:gd name="T25" fmla="*/ 6 h 292"/>
                <a:gd name="T26" fmla="*/ 226 w 292"/>
                <a:gd name="T27" fmla="*/ 26 h 292"/>
                <a:gd name="T28" fmla="*/ 258 w 292"/>
                <a:gd name="T29" fmla="*/ 54 h 292"/>
                <a:gd name="T30" fmla="*/ 280 w 292"/>
                <a:gd name="T31" fmla="*/ 90 h 292"/>
                <a:gd name="T32" fmla="*/ 290 w 292"/>
                <a:gd name="T33" fmla="*/ 130 h 292"/>
                <a:gd name="T34" fmla="*/ 290 w 292"/>
                <a:gd name="T35" fmla="*/ 160 h 292"/>
                <a:gd name="T36" fmla="*/ 280 w 292"/>
                <a:gd name="T37" fmla="*/ 202 h 292"/>
                <a:gd name="T38" fmla="*/ 258 w 292"/>
                <a:gd name="T39" fmla="*/ 238 h 292"/>
                <a:gd name="T40" fmla="*/ 226 w 292"/>
                <a:gd name="T41" fmla="*/ 266 h 292"/>
                <a:gd name="T42" fmla="*/ 188 w 292"/>
                <a:gd name="T43" fmla="*/ 284 h 292"/>
                <a:gd name="T44" fmla="*/ 146 w 292"/>
                <a:gd name="T45" fmla="*/ 292 h 292"/>
                <a:gd name="T46" fmla="*/ 146 w 292"/>
                <a:gd name="T47" fmla="*/ 18 h 292"/>
                <a:gd name="T48" fmla="*/ 108 w 292"/>
                <a:gd name="T49" fmla="*/ 24 h 292"/>
                <a:gd name="T50" fmla="*/ 74 w 292"/>
                <a:gd name="T51" fmla="*/ 40 h 292"/>
                <a:gd name="T52" fmla="*/ 34 w 292"/>
                <a:gd name="T53" fmla="*/ 86 h 292"/>
                <a:gd name="T54" fmla="*/ 20 w 292"/>
                <a:gd name="T55" fmla="*/ 120 h 292"/>
                <a:gd name="T56" fmla="*/ 18 w 292"/>
                <a:gd name="T57" fmla="*/ 146 h 292"/>
                <a:gd name="T58" fmla="*/ 24 w 292"/>
                <a:gd name="T59" fmla="*/ 184 h 292"/>
                <a:gd name="T60" fmla="*/ 40 w 292"/>
                <a:gd name="T61" fmla="*/ 218 h 292"/>
                <a:gd name="T62" fmla="*/ 84 w 292"/>
                <a:gd name="T63" fmla="*/ 258 h 292"/>
                <a:gd name="T64" fmla="*/ 120 w 292"/>
                <a:gd name="T65" fmla="*/ 270 h 292"/>
                <a:gd name="T66" fmla="*/ 146 w 292"/>
                <a:gd name="T67" fmla="*/ 274 h 292"/>
                <a:gd name="T68" fmla="*/ 184 w 292"/>
                <a:gd name="T69" fmla="*/ 268 h 292"/>
                <a:gd name="T70" fmla="*/ 216 w 292"/>
                <a:gd name="T71" fmla="*/ 252 h 292"/>
                <a:gd name="T72" fmla="*/ 258 w 292"/>
                <a:gd name="T73" fmla="*/ 206 h 292"/>
                <a:gd name="T74" fmla="*/ 270 w 292"/>
                <a:gd name="T75" fmla="*/ 172 h 292"/>
                <a:gd name="T76" fmla="*/ 274 w 292"/>
                <a:gd name="T77" fmla="*/ 146 h 292"/>
                <a:gd name="T78" fmla="*/ 268 w 292"/>
                <a:gd name="T79" fmla="*/ 108 h 292"/>
                <a:gd name="T80" fmla="*/ 252 w 292"/>
                <a:gd name="T81" fmla="*/ 74 h 292"/>
                <a:gd name="T82" fmla="*/ 206 w 292"/>
                <a:gd name="T83" fmla="*/ 34 h 292"/>
                <a:gd name="T84" fmla="*/ 172 w 292"/>
                <a:gd name="T85" fmla="*/ 20 h 292"/>
                <a:gd name="T86" fmla="*/ 146 w 292"/>
                <a:gd name="T87" fmla="*/ 1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2" h="292">
                  <a:moveTo>
                    <a:pt x="146" y="292"/>
                  </a:moveTo>
                  <a:lnTo>
                    <a:pt x="146" y="292"/>
                  </a:lnTo>
                  <a:lnTo>
                    <a:pt x="130" y="290"/>
                  </a:lnTo>
                  <a:lnTo>
                    <a:pt x="116" y="288"/>
                  </a:lnTo>
                  <a:lnTo>
                    <a:pt x="102" y="284"/>
                  </a:lnTo>
                  <a:lnTo>
                    <a:pt x="88" y="280"/>
                  </a:lnTo>
                  <a:lnTo>
                    <a:pt x="76" y="274"/>
                  </a:lnTo>
                  <a:lnTo>
                    <a:pt x="64" y="266"/>
                  </a:lnTo>
                  <a:lnTo>
                    <a:pt x="52" y="258"/>
                  </a:lnTo>
                  <a:lnTo>
                    <a:pt x="42" y="248"/>
                  </a:lnTo>
                  <a:lnTo>
                    <a:pt x="34" y="238"/>
                  </a:lnTo>
                  <a:lnTo>
                    <a:pt x="24" y="228"/>
                  </a:lnTo>
                  <a:lnTo>
                    <a:pt x="18" y="216"/>
                  </a:lnTo>
                  <a:lnTo>
                    <a:pt x="12" y="202"/>
                  </a:lnTo>
                  <a:lnTo>
                    <a:pt x="6" y="190"/>
                  </a:lnTo>
                  <a:lnTo>
                    <a:pt x="2" y="176"/>
                  </a:lnTo>
                  <a:lnTo>
                    <a:pt x="0" y="160"/>
                  </a:lnTo>
                  <a:lnTo>
                    <a:pt x="0" y="146"/>
                  </a:lnTo>
                  <a:lnTo>
                    <a:pt x="0" y="146"/>
                  </a:lnTo>
                  <a:lnTo>
                    <a:pt x="0" y="130"/>
                  </a:lnTo>
                  <a:lnTo>
                    <a:pt x="2" y="116"/>
                  </a:lnTo>
                  <a:lnTo>
                    <a:pt x="6" y="102"/>
                  </a:lnTo>
                  <a:lnTo>
                    <a:pt x="12" y="90"/>
                  </a:lnTo>
                  <a:lnTo>
                    <a:pt x="18" y="76"/>
                  </a:lnTo>
                  <a:lnTo>
                    <a:pt x="24" y="64"/>
                  </a:lnTo>
                  <a:lnTo>
                    <a:pt x="34" y="54"/>
                  </a:lnTo>
                  <a:lnTo>
                    <a:pt x="42" y="42"/>
                  </a:lnTo>
                  <a:lnTo>
                    <a:pt x="52" y="34"/>
                  </a:lnTo>
                  <a:lnTo>
                    <a:pt x="64" y="26"/>
                  </a:lnTo>
                  <a:lnTo>
                    <a:pt x="76" y="18"/>
                  </a:lnTo>
                  <a:lnTo>
                    <a:pt x="88" y="12"/>
                  </a:lnTo>
                  <a:lnTo>
                    <a:pt x="102" y="6"/>
                  </a:lnTo>
                  <a:lnTo>
                    <a:pt x="116" y="4"/>
                  </a:lnTo>
                  <a:lnTo>
                    <a:pt x="130" y="0"/>
                  </a:lnTo>
                  <a:lnTo>
                    <a:pt x="146" y="0"/>
                  </a:lnTo>
                  <a:lnTo>
                    <a:pt x="146" y="0"/>
                  </a:lnTo>
                  <a:lnTo>
                    <a:pt x="160" y="0"/>
                  </a:lnTo>
                  <a:lnTo>
                    <a:pt x="174" y="4"/>
                  </a:lnTo>
                  <a:lnTo>
                    <a:pt x="188" y="6"/>
                  </a:lnTo>
                  <a:lnTo>
                    <a:pt x="202" y="12"/>
                  </a:lnTo>
                  <a:lnTo>
                    <a:pt x="214" y="18"/>
                  </a:lnTo>
                  <a:lnTo>
                    <a:pt x="226" y="26"/>
                  </a:lnTo>
                  <a:lnTo>
                    <a:pt x="238" y="34"/>
                  </a:lnTo>
                  <a:lnTo>
                    <a:pt x="248" y="42"/>
                  </a:lnTo>
                  <a:lnTo>
                    <a:pt x="258" y="54"/>
                  </a:lnTo>
                  <a:lnTo>
                    <a:pt x="266" y="64"/>
                  </a:lnTo>
                  <a:lnTo>
                    <a:pt x="274" y="76"/>
                  </a:lnTo>
                  <a:lnTo>
                    <a:pt x="280" y="90"/>
                  </a:lnTo>
                  <a:lnTo>
                    <a:pt x="284" y="102"/>
                  </a:lnTo>
                  <a:lnTo>
                    <a:pt x="288" y="116"/>
                  </a:lnTo>
                  <a:lnTo>
                    <a:pt x="290" y="130"/>
                  </a:lnTo>
                  <a:lnTo>
                    <a:pt x="292" y="146"/>
                  </a:lnTo>
                  <a:lnTo>
                    <a:pt x="292" y="146"/>
                  </a:lnTo>
                  <a:lnTo>
                    <a:pt x="290" y="160"/>
                  </a:lnTo>
                  <a:lnTo>
                    <a:pt x="288" y="176"/>
                  </a:lnTo>
                  <a:lnTo>
                    <a:pt x="284" y="190"/>
                  </a:lnTo>
                  <a:lnTo>
                    <a:pt x="280" y="202"/>
                  </a:lnTo>
                  <a:lnTo>
                    <a:pt x="274" y="216"/>
                  </a:lnTo>
                  <a:lnTo>
                    <a:pt x="266" y="228"/>
                  </a:lnTo>
                  <a:lnTo>
                    <a:pt x="258" y="238"/>
                  </a:lnTo>
                  <a:lnTo>
                    <a:pt x="248" y="248"/>
                  </a:lnTo>
                  <a:lnTo>
                    <a:pt x="238" y="258"/>
                  </a:lnTo>
                  <a:lnTo>
                    <a:pt x="226" y="266"/>
                  </a:lnTo>
                  <a:lnTo>
                    <a:pt x="214" y="274"/>
                  </a:lnTo>
                  <a:lnTo>
                    <a:pt x="202" y="280"/>
                  </a:lnTo>
                  <a:lnTo>
                    <a:pt x="188" y="284"/>
                  </a:lnTo>
                  <a:lnTo>
                    <a:pt x="174" y="288"/>
                  </a:lnTo>
                  <a:lnTo>
                    <a:pt x="160" y="290"/>
                  </a:lnTo>
                  <a:lnTo>
                    <a:pt x="146" y="292"/>
                  </a:lnTo>
                  <a:lnTo>
                    <a:pt x="146" y="292"/>
                  </a:lnTo>
                  <a:close/>
                  <a:moveTo>
                    <a:pt x="146" y="18"/>
                  </a:moveTo>
                  <a:lnTo>
                    <a:pt x="146" y="18"/>
                  </a:lnTo>
                  <a:lnTo>
                    <a:pt x="132" y="18"/>
                  </a:lnTo>
                  <a:lnTo>
                    <a:pt x="120" y="20"/>
                  </a:lnTo>
                  <a:lnTo>
                    <a:pt x="108" y="24"/>
                  </a:lnTo>
                  <a:lnTo>
                    <a:pt x="96" y="28"/>
                  </a:lnTo>
                  <a:lnTo>
                    <a:pt x="84" y="34"/>
                  </a:lnTo>
                  <a:lnTo>
                    <a:pt x="74" y="40"/>
                  </a:lnTo>
                  <a:lnTo>
                    <a:pt x="56" y="56"/>
                  </a:lnTo>
                  <a:lnTo>
                    <a:pt x="40" y="74"/>
                  </a:lnTo>
                  <a:lnTo>
                    <a:pt x="34" y="86"/>
                  </a:lnTo>
                  <a:lnTo>
                    <a:pt x="28" y="96"/>
                  </a:lnTo>
                  <a:lnTo>
                    <a:pt x="24" y="108"/>
                  </a:lnTo>
                  <a:lnTo>
                    <a:pt x="20" y="120"/>
                  </a:lnTo>
                  <a:lnTo>
                    <a:pt x="18" y="132"/>
                  </a:lnTo>
                  <a:lnTo>
                    <a:pt x="18" y="146"/>
                  </a:lnTo>
                  <a:lnTo>
                    <a:pt x="18" y="146"/>
                  </a:lnTo>
                  <a:lnTo>
                    <a:pt x="18" y="158"/>
                  </a:lnTo>
                  <a:lnTo>
                    <a:pt x="20" y="172"/>
                  </a:lnTo>
                  <a:lnTo>
                    <a:pt x="24" y="184"/>
                  </a:lnTo>
                  <a:lnTo>
                    <a:pt x="28" y="196"/>
                  </a:lnTo>
                  <a:lnTo>
                    <a:pt x="34" y="206"/>
                  </a:lnTo>
                  <a:lnTo>
                    <a:pt x="40" y="218"/>
                  </a:lnTo>
                  <a:lnTo>
                    <a:pt x="56" y="236"/>
                  </a:lnTo>
                  <a:lnTo>
                    <a:pt x="74" y="252"/>
                  </a:lnTo>
                  <a:lnTo>
                    <a:pt x="84" y="258"/>
                  </a:lnTo>
                  <a:lnTo>
                    <a:pt x="96" y="264"/>
                  </a:lnTo>
                  <a:lnTo>
                    <a:pt x="108" y="268"/>
                  </a:lnTo>
                  <a:lnTo>
                    <a:pt x="120" y="270"/>
                  </a:lnTo>
                  <a:lnTo>
                    <a:pt x="132" y="272"/>
                  </a:lnTo>
                  <a:lnTo>
                    <a:pt x="146" y="274"/>
                  </a:lnTo>
                  <a:lnTo>
                    <a:pt x="146" y="274"/>
                  </a:lnTo>
                  <a:lnTo>
                    <a:pt x="158" y="272"/>
                  </a:lnTo>
                  <a:lnTo>
                    <a:pt x="172" y="270"/>
                  </a:lnTo>
                  <a:lnTo>
                    <a:pt x="184" y="268"/>
                  </a:lnTo>
                  <a:lnTo>
                    <a:pt x="196" y="264"/>
                  </a:lnTo>
                  <a:lnTo>
                    <a:pt x="206" y="258"/>
                  </a:lnTo>
                  <a:lnTo>
                    <a:pt x="216" y="252"/>
                  </a:lnTo>
                  <a:lnTo>
                    <a:pt x="236" y="236"/>
                  </a:lnTo>
                  <a:lnTo>
                    <a:pt x="252" y="218"/>
                  </a:lnTo>
                  <a:lnTo>
                    <a:pt x="258" y="206"/>
                  </a:lnTo>
                  <a:lnTo>
                    <a:pt x="264" y="196"/>
                  </a:lnTo>
                  <a:lnTo>
                    <a:pt x="268" y="184"/>
                  </a:lnTo>
                  <a:lnTo>
                    <a:pt x="270" y="172"/>
                  </a:lnTo>
                  <a:lnTo>
                    <a:pt x="272" y="158"/>
                  </a:lnTo>
                  <a:lnTo>
                    <a:pt x="274" y="146"/>
                  </a:lnTo>
                  <a:lnTo>
                    <a:pt x="274" y="146"/>
                  </a:lnTo>
                  <a:lnTo>
                    <a:pt x="272" y="132"/>
                  </a:lnTo>
                  <a:lnTo>
                    <a:pt x="270" y="120"/>
                  </a:lnTo>
                  <a:lnTo>
                    <a:pt x="268" y="108"/>
                  </a:lnTo>
                  <a:lnTo>
                    <a:pt x="264" y="96"/>
                  </a:lnTo>
                  <a:lnTo>
                    <a:pt x="258" y="86"/>
                  </a:lnTo>
                  <a:lnTo>
                    <a:pt x="252" y="74"/>
                  </a:lnTo>
                  <a:lnTo>
                    <a:pt x="236" y="56"/>
                  </a:lnTo>
                  <a:lnTo>
                    <a:pt x="216" y="40"/>
                  </a:lnTo>
                  <a:lnTo>
                    <a:pt x="206" y="34"/>
                  </a:lnTo>
                  <a:lnTo>
                    <a:pt x="196" y="28"/>
                  </a:lnTo>
                  <a:lnTo>
                    <a:pt x="184" y="24"/>
                  </a:lnTo>
                  <a:lnTo>
                    <a:pt x="172" y="20"/>
                  </a:lnTo>
                  <a:lnTo>
                    <a:pt x="158" y="18"/>
                  </a:lnTo>
                  <a:lnTo>
                    <a:pt x="146" y="18"/>
                  </a:lnTo>
                  <a:lnTo>
                    <a:pt x="14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38" name="Freeform 50">
              <a:extLst>
                <a:ext uri="{FF2B5EF4-FFF2-40B4-BE49-F238E27FC236}">
                  <a16:creationId xmlns:a16="http://schemas.microsoft.com/office/drawing/2014/main" id="{4EC5F756-E6A8-4CC5-BA78-AE2AA1BA1007}"/>
                </a:ext>
              </a:extLst>
            </p:cNvPr>
            <p:cNvSpPr>
              <a:spLocks noEditPoints="1"/>
            </p:cNvSpPr>
            <p:nvPr/>
          </p:nvSpPr>
          <p:spPr bwMode="auto">
            <a:xfrm>
              <a:off x="2484" y="2246"/>
              <a:ext cx="192" cy="192"/>
            </a:xfrm>
            <a:custGeom>
              <a:avLst/>
              <a:gdLst>
                <a:gd name="T0" fmla="*/ 96 w 192"/>
                <a:gd name="T1" fmla="*/ 192 h 192"/>
                <a:gd name="T2" fmla="*/ 58 w 192"/>
                <a:gd name="T3" fmla="*/ 184 h 192"/>
                <a:gd name="T4" fmla="*/ 28 w 192"/>
                <a:gd name="T5" fmla="*/ 164 h 192"/>
                <a:gd name="T6" fmla="*/ 8 w 192"/>
                <a:gd name="T7" fmla="*/ 134 h 192"/>
                <a:gd name="T8" fmla="*/ 0 w 192"/>
                <a:gd name="T9" fmla="*/ 96 h 192"/>
                <a:gd name="T10" fmla="*/ 2 w 192"/>
                <a:gd name="T11" fmla="*/ 76 h 192"/>
                <a:gd name="T12" fmla="*/ 16 w 192"/>
                <a:gd name="T13" fmla="*/ 42 h 192"/>
                <a:gd name="T14" fmla="*/ 42 w 192"/>
                <a:gd name="T15" fmla="*/ 16 h 192"/>
                <a:gd name="T16" fmla="*/ 76 w 192"/>
                <a:gd name="T17" fmla="*/ 2 h 192"/>
                <a:gd name="T18" fmla="*/ 96 w 192"/>
                <a:gd name="T19" fmla="*/ 0 h 192"/>
                <a:gd name="T20" fmla="*/ 134 w 192"/>
                <a:gd name="T21" fmla="*/ 8 h 192"/>
                <a:gd name="T22" fmla="*/ 164 w 192"/>
                <a:gd name="T23" fmla="*/ 28 h 192"/>
                <a:gd name="T24" fmla="*/ 184 w 192"/>
                <a:gd name="T25" fmla="*/ 58 h 192"/>
                <a:gd name="T26" fmla="*/ 192 w 192"/>
                <a:gd name="T27" fmla="*/ 96 h 192"/>
                <a:gd name="T28" fmla="*/ 190 w 192"/>
                <a:gd name="T29" fmla="*/ 116 h 192"/>
                <a:gd name="T30" fmla="*/ 176 w 192"/>
                <a:gd name="T31" fmla="*/ 150 h 192"/>
                <a:gd name="T32" fmla="*/ 150 w 192"/>
                <a:gd name="T33" fmla="*/ 176 h 192"/>
                <a:gd name="T34" fmla="*/ 116 w 192"/>
                <a:gd name="T35" fmla="*/ 190 h 192"/>
                <a:gd name="T36" fmla="*/ 96 w 192"/>
                <a:gd name="T37" fmla="*/ 192 h 192"/>
                <a:gd name="T38" fmla="*/ 96 w 192"/>
                <a:gd name="T39" fmla="*/ 18 h 192"/>
                <a:gd name="T40" fmla="*/ 66 w 192"/>
                <a:gd name="T41" fmla="*/ 24 h 192"/>
                <a:gd name="T42" fmla="*/ 42 w 192"/>
                <a:gd name="T43" fmla="*/ 40 h 192"/>
                <a:gd name="T44" fmla="*/ 24 w 192"/>
                <a:gd name="T45" fmla="*/ 66 h 192"/>
                <a:gd name="T46" fmla="*/ 18 w 192"/>
                <a:gd name="T47" fmla="*/ 96 h 192"/>
                <a:gd name="T48" fmla="*/ 20 w 192"/>
                <a:gd name="T49" fmla="*/ 112 h 192"/>
                <a:gd name="T50" fmla="*/ 32 w 192"/>
                <a:gd name="T51" fmla="*/ 140 h 192"/>
                <a:gd name="T52" fmla="*/ 52 w 192"/>
                <a:gd name="T53" fmla="*/ 160 h 192"/>
                <a:gd name="T54" fmla="*/ 80 w 192"/>
                <a:gd name="T55" fmla="*/ 172 h 192"/>
                <a:gd name="T56" fmla="*/ 96 w 192"/>
                <a:gd name="T57" fmla="*/ 174 h 192"/>
                <a:gd name="T58" fmla="*/ 126 w 192"/>
                <a:gd name="T59" fmla="*/ 168 h 192"/>
                <a:gd name="T60" fmla="*/ 152 w 192"/>
                <a:gd name="T61" fmla="*/ 150 h 192"/>
                <a:gd name="T62" fmla="*/ 168 w 192"/>
                <a:gd name="T63" fmla="*/ 126 h 192"/>
                <a:gd name="T64" fmla="*/ 174 w 192"/>
                <a:gd name="T65" fmla="*/ 96 h 192"/>
                <a:gd name="T66" fmla="*/ 172 w 192"/>
                <a:gd name="T67" fmla="*/ 80 h 192"/>
                <a:gd name="T68" fmla="*/ 160 w 192"/>
                <a:gd name="T69" fmla="*/ 52 h 192"/>
                <a:gd name="T70" fmla="*/ 140 w 192"/>
                <a:gd name="T71" fmla="*/ 32 h 192"/>
                <a:gd name="T72" fmla="*/ 112 w 192"/>
                <a:gd name="T73" fmla="*/ 20 h 192"/>
                <a:gd name="T74" fmla="*/ 96 w 192"/>
                <a:gd name="T75" fmla="*/ 1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2">
                  <a:moveTo>
                    <a:pt x="96" y="192"/>
                  </a:moveTo>
                  <a:lnTo>
                    <a:pt x="96" y="192"/>
                  </a:lnTo>
                  <a:lnTo>
                    <a:pt x="76" y="190"/>
                  </a:lnTo>
                  <a:lnTo>
                    <a:pt x="58" y="184"/>
                  </a:lnTo>
                  <a:lnTo>
                    <a:pt x="42" y="176"/>
                  </a:lnTo>
                  <a:lnTo>
                    <a:pt x="28" y="164"/>
                  </a:lnTo>
                  <a:lnTo>
                    <a:pt x="16" y="150"/>
                  </a:lnTo>
                  <a:lnTo>
                    <a:pt x="8" y="134"/>
                  </a:lnTo>
                  <a:lnTo>
                    <a:pt x="2" y="116"/>
                  </a:lnTo>
                  <a:lnTo>
                    <a:pt x="0" y="96"/>
                  </a:lnTo>
                  <a:lnTo>
                    <a:pt x="0" y="96"/>
                  </a:lnTo>
                  <a:lnTo>
                    <a:pt x="2" y="76"/>
                  </a:lnTo>
                  <a:lnTo>
                    <a:pt x="8" y="58"/>
                  </a:lnTo>
                  <a:lnTo>
                    <a:pt x="16" y="42"/>
                  </a:lnTo>
                  <a:lnTo>
                    <a:pt x="28" y="28"/>
                  </a:lnTo>
                  <a:lnTo>
                    <a:pt x="42" y="16"/>
                  </a:lnTo>
                  <a:lnTo>
                    <a:pt x="58" y="8"/>
                  </a:lnTo>
                  <a:lnTo>
                    <a:pt x="76" y="2"/>
                  </a:lnTo>
                  <a:lnTo>
                    <a:pt x="96" y="0"/>
                  </a:lnTo>
                  <a:lnTo>
                    <a:pt x="96" y="0"/>
                  </a:lnTo>
                  <a:lnTo>
                    <a:pt x="116" y="2"/>
                  </a:lnTo>
                  <a:lnTo>
                    <a:pt x="134" y="8"/>
                  </a:lnTo>
                  <a:lnTo>
                    <a:pt x="150" y="16"/>
                  </a:lnTo>
                  <a:lnTo>
                    <a:pt x="164" y="28"/>
                  </a:lnTo>
                  <a:lnTo>
                    <a:pt x="176" y="42"/>
                  </a:lnTo>
                  <a:lnTo>
                    <a:pt x="184" y="58"/>
                  </a:lnTo>
                  <a:lnTo>
                    <a:pt x="190" y="76"/>
                  </a:lnTo>
                  <a:lnTo>
                    <a:pt x="192" y="96"/>
                  </a:lnTo>
                  <a:lnTo>
                    <a:pt x="192" y="96"/>
                  </a:lnTo>
                  <a:lnTo>
                    <a:pt x="190" y="116"/>
                  </a:lnTo>
                  <a:lnTo>
                    <a:pt x="184" y="134"/>
                  </a:lnTo>
                  <a:lnTo>
                    <a:pt x="176" y="150"/>
                  </a:lnTo>
                  <a:lnTo>
                    <a:pt x="164" y="164"/>
                  </a:lnTo>
                  <a:lnTo>
                    <a:pt x="150" y="176"/>
                  </a:lnTo>
                  <a:lnTo>
                    <a:pt x="134" y="184"/>
                  </a:lnTo>
                  <a:lnTo>
                    <a:pt x="116" y="190"/>
                  </a:lnTo>
                  <a:lnTo>
                    <a:pt x="96" y="192"/>
                  </a:lnTo>
                  <a:lnTo>
                    <a:pt x="96" y="192"/>
                  </a:lnTo>
                  <a:close/>
                  <a:moveTo>
                    <a:pt x="96" y="18"/>
                  </a:moveTo>
                  <a:lnTo>
                    <a:pt x="96" y="18"/>
                  </a:lnTo>
                  <a:lnTo>
                    <a:pt x="80" y="20"/>
                  </a:lnTo>
                  <a:lnTo>
                    <a:pt x="66" y="24"/>
                  </a:lnTo>
                  <a:lnTo>
                    <a:pt x="52" y="32"/>
                  </a:lnTo>
                  <a:lnTo>
                    <a:pt x="42" y="40"/>
                  </a:lnTo>
                  <a:lnTo>
                    <a:pt x="32" y="52"/>
                  </a:lnTo>
                  <a:lnTo>
                    <a:pt x="24" y="66"/>
                  </a:lnTo>
                  <a:lnTo>
                    <a:pt x="20" y="80"/>
                  </a:lnTo>
                  <a:lnTo>
                    <a:pt x="18" y="96"/>
                  </a:lnTo>
                  <a:lnTo>
                    <a:pt x="18" y="96"/>
                  </a:lnTo>
                  <a:lnTo>
                    <a:pt x="20" y="112"/>
                  </a:lnTo>
                  <a:lnTo>
                    <a:pt x="24" y="126"/>
                  </a:lnTo>
                  <a:lnTo>
                    <a:pt x="32" y="140"/>
                  </a:lnTo>
                  <a:lnTo>
                    <a:pt x="42" y="150"/>
                  </a:lnTo>
                  <a:lnTo>
                    <a:pt x="52" y="160"/>
                  </a:lnTo>
                  <a:lnTo>
                    <a:pt x="66" y="168"/>
                  </a:lnTo>
                  <a:lnTo>
                    <a:pt x="80" y="172"/>
                  </a:lnTo>
                  <a:lnTo>
                    <a:pt x="96" y="174"/>
                  </a:lnTo>
                  <a:lnTo>
                    <a:pt x="96" y="174"/>
                  </a:lnTo>
                  <a:lnTo>
                    <a:pt x="112" y="172"/>
                  </a:lnTo>
                  <a:lnTo>
                    <a:pt x="126" y="168"/>
                  </a:lnTo>
                  <a:lnTo>
                    <a:pt x="140" y="160"/>
                  </a:lnTo>
                  <a:lnTo>
                    <a:pt x="152" y="150"/>
                  </a:lnTo>
                  <a:lnTo>
                    <a:pt x="160" y="140"/>
                  </a:lnTo>
                  <a:lnTo>
                    <a:pt x="168" y="126"/>
                  </a:lnTo>
                  <a:lnTo>
                    <a:pt x="172" y="112"/>
                  </a:lnTo>
                  <a:lnTo>
                    <a:pt x="174" y="96"/>
                  </a:lnTo>
                  <a:lnTo>
                    <a:pt x="174" y="96"/>
                  </a:lnTo>
                  <a:lnTo>
                    <a:pt x="172" y="80"/>
                  </a:lnTo>
                  <a:lnTo>
                    <a:pt x="168" y="66"/>
                  </a:lnTo>
                  <a:lnTo>
                    <a:pt x="160" y="52"/>
                  </a:lnTo>
                  <a:lnTo>
                    <a:pt x="152" y="40"/>
                  </a:lnTo>
                  <a:lnTo>
                    <a:pt x="140" y="32"/>
                  </a:lnTo>
                  <a:lnTo>
                    <a:pt x="126" y="24"/>
                  </a:lnTo>
                  <a:lnTo>
                    <a:pt x="112" y="20"/>
                  </a:lnTo>
                  <a:lnTo>
                    <a:pt x="96" y="18"/>
                  </a:lnTo>
                  <a:lnTo>
                    <a:pt x="9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39" name="Freeform 51">
              <a:extLst>
                <a:ext uri="{FF2B5EF4-FFF2-40B4-BE49-F238E27FC236}">
                  <a16:creationId xmlns:a16="http://schemas.microsoft.com/office/drawing/2014/main" id="{06C8946E-6B93-4CC8-92A9-1B74D557D5C6}"/>
                </a:ext>
              </a:extLst>
            </p:cNvPr>
            <p:cNvSpPr>
              <a:spLocks noEditPoints="1"/>
            </p:cNvSpPr>
            <p:nvPr/>
          </p:nvSpPr>
          <p:spPr bwMode="auto">
            <a:xfrm>
              <a:off x="2346" y="1916"/>
              <a:ext cx="140" cy="140"/>
            </a:xfrm>
            <a:custGeom>
              <a:avLst/>
              <a:gdLst>
                <a:gd name="T0" fmla="*/ 70 w 140"/>
                <a:gd name="T1" fmla="*/ 140 h 140"/>
                <a:gd name="T2" fmla="*/ 44 w 140"/>
                <a:gd name="T3" fmla="*/ 134 h 140"/>
                <a:gd name="T4" fmla="*/ 22 w 140"/>
                <a:gd name="T5" fmla="*/ 120 h 140"/>
                <a:gd name="T6" fmla="*/ 6 w 140"/>
                <a:gd name="T7" fmla="*/ 96 h 140"/>
                <a:gd name="T8" fmla="*/ 0 w 140"/>
                <a:gd name="T9" fmla="*/ 70 h 140"/>
                <a:gd name="T10" fmla="*/ 2 w 140"/>
                <a:gd name="T11" fmla="*/ 56 h 140"/>
                <a:gd name="T12" fmla="*/ 12 w 140"/>
                <a:gd name="T13" fmla="*/ 30 h 140"/>
                <a:gd name="T14" fmla="*/ 32 w 140"/>
                <a:gd name="T15" fmla="*/ 12 h 140"/>
                <a:gd name="T16" fmla="*/ 56 w 140"/>
                <a:gd name="T17" fmla="*/ 0 h 140"/>
                <a:gd name="T18" fmla="*/ 70 w 140"/>
                <a:gd name="T19" fmla="*/ 0 h 140"/>
                <a:gd name="T20" fmla="*/ 98 w 140"/>
                <a:gd name="T21" fmla="*/ 4 h 140"/>
                <a:gd name="T22" fmla="*/ 120 w 140"/>
                <a:gd name="T23" fmla="*/ 20 h 140"/>
                <a:gd name="T24" fmla="*/ 136 w 140"/>
                <a:gd name="T25" fmla="*/ 42 h 140"/>
                <a:gd name="T26" fmla="*/ 140 w 140"/>
                <a:gd name="T27" fmla="*/ 70 h 140"/>
                <a:gd name="T28" fmla="*/ 140 w 140"/>
                <a:gd name="T29" fmla="*/ 84 h 140"/>
                <a:gd name="T30" fmla="*/ 128 w 140"/>
                <a:gd name="T31" fmla="*/ 108 h 140"/>
                <a:gd name="T32" fmla="*/ 110 w 140"/>
                <a:gd name="T33" fmla="*/ 128 h 140"/>
                <a:gd name="T34" fmla="*/ 84 w 140"/>
                <a:gd name="T35" fmla="*/ 138 h 140"/>
                <a:gd name="T36" fmla="*/ 70 w 140"/>
                <a:gd name="T37" fmla="*/ 140 h 140"/>
                <a:gd name="T38" fmla="*/ 70 w 140"/>
                <a:gd name="T39" fmla="*/ 18 h 140"/>
                <a:gd name="T40" fmla="*/ 50 w 140"/>
                <a:gd name="T41" fmla="*/ 22 h 140"/>
                <a:gd name="T42" fmla="*/ 34 w 140"/>
                <a:gd name="T43" fmla="*/ 32 h 140"/>
                <a:gd name="T44" fmla="*/ 22 w 140"/>
                <a:gd name="T45" fmla="*/ 50 h 140"/>
                <a:gd name="T46" fmla="*/ 18 w 140"/>
                <a:gd name="T47" fmla="*/ 70 h 140"/>
                <a:gd name="T48" fmla="*/ 20 w 140"/>
                <a:gd name="T49" fmla="*/ 80 h 140"/>
                <a:gd name="T50" fmla="*/ 28 w 140"/>
                <a:gd name="T51" fmla="*/ 98 h 140"/>
                <a:gd name="T52" fmla="*/ 42 w 140"/>
                <a:gd name="T53" fmla="*/ 112 h 140"/>
                <a:gd name="T54" fmla="*/ 60 w 140"/>
                <a:gd name="T55" fmla="*/ 120 h 140"/>
                <a:gd name="T56" fmla="*/ 70 w 140"/>
                <a:gd name="T57" fmla="*/ 122 h 140"/>
                <a:gd name="T58" fmla="*/ 90 w 140"/>
                <a:gd name="T59" fmla="*/ 118 h 140"/>
                <a:gd name="T60" fmla="*/ 108 w 140"/>
                <a:gd name="T61" fmla="*/ 106 h 140"/>
                <a:gd name="T62" fmla="*/ 118 w 140"/>
                <a:gd name="T63" fmla="*/ 90 h 140"/>
                <a:gd name="T64" fmla="*/ 122 w 140"/>
                <a:gd name="T65" fmla="*/ 70 h 140"/>
                <a:gd name="T66" fmla="*/ 122 w 140"/>
                <a:gd name="T67" fmla="*/ 60 h 140"/>
                <a:gd name="T68" fmla="*/ 114 w 140"/>
                <a:gd name="T69" fmla="*/ 40 h 140"/>
                <a:gd name="T70" fmla="*/ 100 w 140"/>
                <a:gd name="T71" fmla="*/ 26 h 140"/>
                <a:gd name="T72" fmla="*/ 82 w 140"/>
                <a:gd name="T73" fmla="*/ 18 h 140"/>
                <a:gd name="T74" fmla="*/ 70 w 140"/>
                <a:gd name="T75"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70" y="140"/>
                  </a:moveTo>
                  <a:lnTo>
                    <a:pt x="70" y="140"/>
                  </a:lnTo>
                  <a:lnTo>
                    <a:pt x="56" y="138"/>
                  </a:lnTo>
                  <a:lnTo>
                    <a:pt x="44" y="134"/>
                  </a:lnTo>
                  <a:lnTo>
                    <a:pt x="32" y="128"/>
                  </a:lnTo>
                  <a:lnTo>
                    <a:pt x="22" y="120"/>
                  </a:lnTo>
                  <a:lnTo>
                    <a:pt x="12" y="108"/>
                  </a:lnTo>
                  <a:lnTo>
                    <a:pt x="6" y="96"/>
                  </a:lnTo>
                  <a:lnTo>
                    <a:pt x="2" y="84"/>
                  </a:lnTo>
                  <a:lnTo>
                    <a:pt x="0" y="70"/>
                  </a:lnTo>
                  <a:lnTo>
                    <a:pt x="0" y="70"/>
                  </a:lnTo>
                  <a:lnTo>
                    <a:pt x="2" y="56"/>
                  </a:lnTo>
                  <a:lnTo>
                    <a:pt x="6" y="42"/>
                  </a:lnTo>
                  <a:lnTo>
                    <a:pt x="12" y="30"/>
                  </a:lnTo>
                  <a:lnTo>
                    <a:pt x="22" y="20"/>
                  </a:lnTo>
                  <a:lnTo>
                    <a:pt x="32" y="12"/>
                  </a:lnTo>
                  <a:lnTo>
                    <a:pt x="44" y="4"/>
                  </a:lnTo>
                  <a:lnTo>
                    <a:pt x="56" y="0"/>
                  </a:lnTo>
                  <a:lnTo>
                    <a:pt x="70" y="0"/>
                  </a:lnTo>
                  <a:lnTo>
                    <a:pt x="70" y="0"/>
                  </a:lnTo>
                  <a:lnTo>
                    <a:pt x="84" y="0"/>
                  </a:lnTo>
                  <a:lnTo>
                    <a:pt x="98" y="4"/>
                  </a:lnTo>
                  <a:lnTo>
                    <a:pt x="110" y="12"/>
                  </a:lnTo>
                  <a:lnTo>
                    <a:pt x="120" y="20"/>
                  </a:lnTo>
                  <a:lnTo>
                    <a:pt x="128" y="30"/>
                  </a:lnTo>
                  <a:lnTo>
                    <a:pt x="136" y="42"/>
                  </a:lnTo>
                  <a:lnTo>
                    <a:pt x="140" y="56"/>
                  </a:lnTo>
                  <a:lnTo>
                    <a:pt x="140" y="70"/>
                  </a:lnTo>
                  <a:lnTo>
                    <a:pt x="140" y="70"/>
                  </a:lnTo>
                  <a:lnTo>
                    <a:pt x="140" y="84"/>
                  </a:lnTo>
                  <a:lnTo>
                    <a:pt x="136" y="96"/>
                  </a:lnTo>
                  <a:lnTo>
                    <a:pt x="128" y="108"/>
                  </a:lnTo>
                  <a:lnTo>
                    <a:pt x="120" y="120"/>
                  </a:lnTo>
                  <a:lnTo>
                    <a:pt x="110" y="128"/>
                  </a:lnTo>
                  <a:lnTo>
                    <a:pt x="98" y="134"/>
                  </a:lnTo>
                  <a:lnTo>
                    <a:pt x="84" y="138"/>
                  </a:lnTo>
                  <a:lnTo>
                    <a:pt x="70" y="140"/>
                  </a:lnTo>
                  <a:lnTo>
                    <a:pt x="70" y="140"/>
                  </a:lnTo>
                  <a:close/>
                  <a:moveTo>
                    <a:pt x="70" y="18"/>
                  </a:moveTo>
                  <a:lnTo>
                    <a:pt x="70" y="18"/>
                  </a:lnTo>
                  <a:lnTo>
                    <a:pt x="60" y="18"/>
                  </a:lnTo>
                  <a:lnTo>
                    <a:pt x="50" y="22"/>
                  </a:lnTo>
                  <a:lnTo>
                    <a:pt x="42" y="26"/>
                  </a:lnTo>
                  <a:lnTo>
                    <a:pt x="34" y="32"/>
                  </a:lnTo>
                  <a:lnTo>
                    <a:pt x="28" y="40"/>
                  </a:lnTo>
                  <a:lnTo>
                    <a:pt x="22" y="50"/>
                  </a:lnTo>
                  <a:lnTo>
                    <a:pt x="20" y="60"/>
                  </a:lnTo>
                  <a:lnTo>
                    <a:pt x="18" y="70"/>
                  </a:lnTo>
                  <a:lnTo>
                    <a:pt x="18" y="70"/>
                  </a:lnTo>
                  <a:lnTo>
                    <a:pt x="20" y="80"/>
                  </a:lnTo>
                  <a:lnTo>
                    <a:pt x="22" y="90"/>
                  </a:lnTo>
                  <a:lnTo>
                    <a:pt x="28" y="98"/>
                  </a:lnTo>
                  <a:lnTo>
                    <a:pt x="34" y="106"/>
                  </a:lnTo>
                  <a:lnTo>
                    <a:pt x="42" y="112"/>
                  </a:lnTo>
                  <a:lnTo>
                    <a:pt x="50" y="118"/>
                  </a:lnTo>
                  <a:lnTo>
                    <a:pt x="60" y="120"/>
                  </a:lnTo>
                  <a:lnTo>
                    <a:pt x="70" y="122"/>
                  </a:lnTo>
                  <a:lnTo>
                    <a:pt x="70" y="122"/>
                  </a:lnTo>
                  <a:lnTo>
                    <a:pt x="82" y="120"/>
                  </a:lnTo>
                  <a:lnTo>
                    <a:pt x="90" y="118"/>
                  </a:lnTo>
                  <a:lnTo>
                    <a:pt x="100" y="112"/>
                  </a:lnTo>
                  <a:lnTo>
                    <a:pt x="108" y="106"/>
                  </a:lnTo>
                  <a:lnTo>
                    <a:pt x="114" y="98"/>
                  </a:lnTo>
                  <a:lnTo>
                    <a:pt x="118" y="90"/>
                  </a:lnTo>
                  <a:lnTo>
                    <a:pt x="122" y="80"/>
                  </a:lnTo>
                  <a:lnTo>
                    <a:pt x="122" y="70"/>
                  </a:lnTo>
                  <a:lnTo>
                    <a:pt x="122" y="70"/>
                  </a:lnTo>
                  <a:lnTo>
                    <a:pt x="122" y="60"/>
                  </a:lnTo>
                  <a:lnTo>
                    <a:pt x="118" y="50"/>
                  </a:lnTo>
                  <a:lnTo>
                    <a:pt x="114" y="40"/>
                  </a:lnTo>
                  <a:lnTo>
                    <a:pt x="108" y="32"/>
                  </a:lnTo>
                  <a:lnTo>
                    <a:pt x="100" y="26"/>
                  </a:lnTo>
                  <a:lnTo>
                    <a:pt x="90" y="22"/>
                  </a:lnTo>
                  <a:lnTo>
                    <a:pt x="82" y="18"/>
                  </a:lnTo>
                  <a:lnTo>
                    <a:pt x="70" y="18"/>
                  </a:lnTo>
                  <a:lnTo>
                    <a:pt x="7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40" name="Freeform 52">
              <a:extLst>
                <a:ext uri="{FF2B5EF4-FFF2-40B4-BE49-F238E27FC236}">
                  <a16:creationId xmlns:a16="http://schemas.microsoft.com/office/drawing/2014/main" id="{D00E0EF7-5502-4190-9651-F21C1BFE4228}"/>
                </a:ext>
              </a:extLst>
            </p:cNvPr>
            <p:cNvSpPr>
              <a:spLocks noEditPoints="1"/>
            </p:cNvSpPr>
            <p:nvPr/>
          </p:nvSpPr>
          <p:spPr bwMode="auto">
            <a:xfrm>
              <a:off x="1894" y="2556"/>
              <a:ext cx="176" cy="174"/>
            </a:xfrm>
            <a:custGeom>
              <a:avLst/>
              <a:gdLst>
                <a:gd name="T0" fmla="*/ 88 w 176"/>
                <a:gd name="T1" fmla="*/ 174 h 174"/>
                <a:gd name="T2" fmla="*/ 54 w 176"/>
                <a:gd name="T3" fmla="*/ 166 h 174"/>
                <a:gd name="T4" fmla="*/ 26 w 176"/>
                <a:gd name="T5" fmla="*/ 148 h 174"/>
                <a:gd name="T6" fmla="*/ 8 w 176"/>
                <a:gd name="T7" fmla="*/ 120 h 174"/>
                <a:gd name="T8" fmla="*/ 0 w 176"/>
                <a:gd name="T9" fmla="*/ 86 h 174"/>
                <a:gd name="T10" fmla="*/ 2 w 176"/>
                <a:gd name="T11" fmla="*/ 68 h 174"/>
                <a:gd name="T12" fmla="*/ 16 w 176"/>
                <a:gd name="T13" fmla="*/ 38 h 174"/>
                <a:gd name="T14" fmla="*/ 38 w 176"/>
                <a:gd name="T15" fmla="*/ 14 h 174"/>
                <a:gd name="T16" fmla="*/ 70 w 176"/>
                <a:gd name="T17" fmla="*/ 0 h 174"/>
                <a:gd name="T18" fmla="*/ 88 w 176"/>
                <a:gd name="T19" fmla="*/ 0 h 174"/>
                <a:gd name="T20" fmla="*/ 122 w 176"/>
                <a:gd name="T21" fmla="*/ 6 h 174"/>
                <a:gd name="T22" fmla="*/ 150 w 176"/>
                <a:gd name="T23" fmla="*/ 24 h 174"/>
                <a:gd name="T24" fmla="*/ 168 w 176"/>
                <a:gd name="T25" fmla="*/ 52 h 174"/>
                <a:gd name="T26" fmla="*/ 176 w 176"/>
                <a:gd name="T27" fmla="*/ 86 h 174"/>
                <a:gd name="T28" fmla="*/ 174 w 176"/>
                <a:gd name="T29" fmla="*/ 104 h 174"/>
                <a:gd name="T30" fmla="*/ 160 w 176"/>
                <a:gd name="T31" fmla="*/ 136 h 174"/>
                <a:gd name="T32" fmla="*/ 136 w 176"/>
                <a:gd name="T33" fmla="*/ 158 h 174"/>
                <a:gd name="T34" fmla="*/ 106 w 176"/>
                <a:gd name="T35" fmla="*/ 172 h 174"/>
                <a:gd name="T36" fmla="*/ 88 w 176"/>
                <a:gd name="T37" fmla="*/ 174 h 174"/>
                <a:gd name="T38" fmla="*/ 88 w 176"/>
                <a:gd name="T39" fmla="*/ 18 h 174"/>
                <a:gd name="T40" fmla="*/ 60 w 176"/>
                <a:gd name="T41" fmla="*/ 22 h 174"/>
                <a:gd name="T42" fmla="*/ 38 w 176"/>
                <a:gd name="T43" fmla="*/ 38 h 174"/>
                <a:gd name="T44" fmla="*/ 24 w 176"/>
                <a:gd name="T45" fmla="*/ 60 h 174"/>
                <a:gd name="T46" fmla="*/ 18 w 176"/>
                <a:gd name="T47" fmla="*/ 86 h 174"/>
                <a:gd name="T48" fmla="*/ 20 w 176"/>
                <a:gd name="T49" fmla="*/ 100 h 174"/>
                <a:gd name="T50" fmla="*/ 30 w 176"/>
                <a:gd name="T51" fmla="*/ 126 h 174"/>
                <a:gd name="T52" fmla="*/ 50 w 176"/>
                <a:gd name="T53" fmla="*/ 144 h 174"/>
                <a:gd name="T54" fmla="*/ 74 w 176"/>
                <a:gd name="T55" fmla="*/ 154 h 174"/>
                <a:gd name="T56" fmla="*/ 88 w 176"/>
                <a:gd name="T57" fmla="*/ 156 h 174"/>
                <a:gd name="T58" fmla="*/ 114 w 176"/>
                <a:gd name="T59" fmla="*/ 150 h 174"/>
                <a:gd name="T60" fmla="*/ 136 w 176"/>
                <a:gd name="T61" fmla="*/ 136 h 174"/>
                <a:gd name="T62" fmla="*/ 152 w 176"/>
                <a:gd name="T63" fmla="*/ 114 h 174"/>
                <a:gd name="T64" fmla="*/ 158 w 176"/>
                <a:gd name="T65" fmla="*/ 86 h 174"/>
                <a:gd name="T66" fmla="*/ 156 w 176"/>
                <a:gd name="T67" fmla="*/ 72 h 174"/>
                <a:gd name="T68" fmla="*/ 146 w 176"/>
                <a:gd name="T69" fmla="*/ 48 h 174"/>
                <a:gd name="T70" fmla="*/ 126 w 176"/>
                <a:gd name="T71" fmla="*/ 28 h 174"/>
                <a:gd name="T72" fmla="*/ 102 w 176"/>
                <a:gd name="T73" fmla="*/ 18 h 174"/>
                <a:gd name="T74" fmla="*/ 88 w 176"/>
                <a:gd name="T75" fmla="*/ 1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4">
                  <a:moveTo>
                    <a:pt x="88" y="174"/>
                  </a:moveTo>
                  <a:lnTo>
                    <a:pt x="88" y="174"/>
                  </a:lnTo>
                  <a:lnTo>
                    <a:pt x="70" y="172"/>
                  </a:lnTo>
                  <a:lnTo>
                    <a:pt x="54" y="166"/>
                  </a:lnTo>
                  <a:lnTo>
                    <a:pt x="38" y="158"/>
                  </a:lnTo>
                  <a:lnTo>
                    <a:pt x="26" y="148"/>
                  </a:lnTo>
                  <a:lnTo>
                    <a:pt x="16" y="136"/>
                  </a:lnTo>
                  <a:lnTo>
                    <a:pt x="8" y="120"/>
                  </a:lnTo>
                  <a:lnTo>
                    <a:pt x="2" y="104"/>
                  </a:lnTo>
                  <a:lnTo>
                    <a:pt x="0" y="86"/>
                  </a:lnTo>
                  <a:lnTo>
                    <a:pt x="0" y="86"/>
                  </a:lnTo>
                  <a:lnTo>
                    <a:pt x="2" y="68"/>
                  </a:lnTo>
                  <a:lnTo>
                    <a:pt x="8" y="52"/>
                  </a:lnTo>
                  <a:lnTo>
                    <a:pt x="16" y="38"/>
                  </a:lnTo>
                  <a:lnTo>
                    <a:pt x="26" y="24"/>
                  </a:lnTo>
                  <a:lnTo>
                    <a:pt x="38" y="14"/>
                  </a:lnTo>
                  <a:lnTo>
                    <a:pt x="54" y="6"/>
                  </a:lnTo>
                  <a:lnTo>
                    <a:pt x="70" y="0"/>
                  </a:lnTo>
                  <a:lnTo>
                    <a:pt x="88" y="0"/>
                  </a:lnTo>
                  <a:lnTo>
                    <a:pt x="88" y="0"/>
                  </a:lnTo>
                  <a:lnTo>
                    <a:pt x="106" y="0"/>
                  </a:lnTo>
                  <a:lnTo>
                    <a:pt x="122" y="6"/>
                  </a:lnTo>
                  <a:lnTo>
                    <a:pt x="136" y="14"/>
                  </a:lnTo>
                  <a:lnTo>
                    <a:pt x="150" y="24"/>
                  </a:lnTo>
                  <a:lnTo>
                    <a:pt x="160" y="38"/>
                  </a:lnTo>
                  <a:lnTo>
                    <a:pt x="168" y="52"/>
                  </a:lnTo>
                  <a:lnTo>
                    <a:pt x="174" y="68"/>
                  </a:lnTo>
                  <a:lnTo>
                    <a:pt x="176" y="86"/>
                  </a:lnTo>
                  <a:lnTo>
                    <a:pt x="176" y="86"/>
                  </a:lnTo>
                  <a:lnTo>
                    <a:pt x="174" y="104"/>
                  </a:lnTo>
                  <a:lnTo>
                    <a:pt x="168" y="120"/>
                  </a:lnTo>
                  <a:lnTo>
                    <a:pt x="160" y="136"/>
                  </a:lnTo>
                  <a:lnTo>
                    <a:pt x="150" y="148"/>
                  </a:lnTo>
                  <a:lnTo>
                    <a:pt x="136" y="158"/>
                  </a:lnTo>
                  <a:lnTo>
                    <a:pt x="122" y="166"/>
                  </a:lnTo>
                  <a:lnTo>
                    <a:pt x="106" y="172"/>
                  </a:lnTo>
                  <a:lnTo>
                    <a:pt x="88" y="174"/>
                  </a:lnTo>
                  <a:lnTo>
                    <a:pt x="88" y="174"/>
                  </a:lnTo>
                  <a:close/>
                  <a:moveTo>
                    <a:pt x="88" y="18"/>
                  </a:moveTo>
                  <a:lnTo>
                    <a:pt x="88" y="18"/>
                  </a:lnTo>
                  <a:lnTo>
                    <a:pt x="74" y="18"/>
                  </a:lnTo>
                  <a:lnTo>
                    <a:pt x="60" y="22"/>
                  </a:lnTo>
                  <a:lnTo>
                    <a:pt x="50" y="28"/>
                  </a:lnTo>
                  <a:lnTo>
                    <a:pt x="38" y="38"/>
                  </a:lnTo>
                  <a:lnTo>
                    <a:pt x="30" y="48"/>
                  </a:lnTo>
                  <a:lnTo>
                    <a:pt x="24" y="60"/>
                  </a:lnTo>
                  <a:lnTo>
                    <a:pt x="20" y="72"/>
                  </a:lnTo>
                  <a:lnTo>
                    <a:pt x="18" y="86"/>
                  </a:lnTo>
                  <a:lnTo>
                    <a:pt x="18" y="86"/>
                  </a:lnTo>
                  <a:lnTo>
                    <a:pt x="20" y="100"/>
                  </a:lnTo>
                  <a:lnTo>
                    <a:pt x="24" y="114"/>
                  </a:lnTo>
                  <a:lnTo>
                    <a:pt x="30" y="126"/>
                  </a:lnTo>
                  <a:lnTo>
                    <a:pt x="38" y="136"/>
                  </a:lnTo>
                  <a:lnTo>
                    <a:pt x="50" y="144"/>
                  </a:lnTo>
                  <a:lnTo>
                    <a:pt x="60" y="150"/>
                  </a:lnTo>
                  <a:lnTo>
                    <a:pt x="74" y="154"/>
                  </a:lnTo>
                  <a:lnTo>
                    <a:pt x="88" y="156"/>
                  </a:lnTo>
                  <a:lnTo>
                    <a:pt x="88" y="156"/>
                  </a:lnTo>
                  <a:lnTo>
                    <a:pt x="102" y="154"/>
                  </a:lnTo>
                  <a:lnTo>
                    <a:pt x="114" y="150"/>
                  </a:lnTo>
                  <a:lnTo>
                    <a:pt x="126" y="144"/>
                  </a:lnTo>
                  <a:lnTo>
                    <a:pt x="136" y="136"/>
                  </a:lnTo>
                  <a:lnTo>
                    <a:pt x="146" y="126"/>
                  </a:lnTo>
                  <a:lnTo>
                    <a:pt x="152" y="114"/>
                  </a:lnTo>
                  <a:lnTo>
                    <a:pt x="156" y="100"/>
                  </a:lnTo>
                  <a:lnTo>
                    <a:pt x="158" y="86"/>
                  </a:lnTo>
                  <a:lnTo>
                    <a:pt x="158" y="86"/>
                  </a:lnTo>
                  <a:lnTo>
                    <a:pt x="156" y="72"/>
                  </a:lnTo>
                  <a:lnTo>
                    <a:pt x="152" y="60"/>
                  </a:lnTo>
                  <a:lnTo>
                    <a:pt x="146" y="48"/>
                  </a:lnTo>
                  <a:lnTo>
                    <a:pt x="136" y="38"/>
                  </a:lnTo>
                  <a:lnTo>
                    <a:pt x="126" y="28"/>
                  </a:lnTo>
                  <a:lnTo>
                    <a:pt x="114" y="22"/>
                  </a:lnTo>
                  <a:lnTo>
                    <a:pt x="102" y="18"/>
                  </a:lnTo>
                  <a:lnTo>
                    <a:pt x="88" y="18"/>
                  </a:lnTo>
                  <a:lnTo>
                    <a:pt x="8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41" name="Freeform 53">
              <a:extLst>
                <a:ext uri="{FF2B5EF4-FFF2-40B4-BE49-F238E27FC236}">
                  <a16:creationId xmlns:a16="http://schemas.microsoft.com/office/drawing/2014/main" id="{CD513BFF-CF77-40A5-9327-17AEE5FA94C0}"/>
                </a:ext>
              </a:extLst>
            </p:cNvPr>
            <p:cNvSpPr>
              <a:spLocks noEditPoints="1"/>
            </p:cNvSpPr>
            <p:nvPr/>
          </p:nvSpPr>
          <p:spPr bwMode="auto">
            <a:xfrm>
              <a:off x="1828" y="2086"/>
              <a:ext cx="140" cy="140"/>
            </a:xfrm>
            <a:custGeom>
              <a:avLst/>
              <a:gdLst>
                <a:gd name="T0" fmla="*/ 70 w 140"/>
                <a:gd name="T1" fmla="*/ 140 h 140"/>
                <a:gd name="T2" fmla="*/ 42 w 140"/>
                <a:gd name="T3" fmla="*/ 134 h 140"/>
                <a:gd name="T4" fmla="*/ 20 w 140"/>
                <a:gd name="T5" fmla="*/ 118 h 140"/>
                <a:gd name="T6" fmla="*/ 4 w 140"/>
                <a:gd name="T7" fmla="*/ 96 h 140"/>
                <a:gd name="T8" fmla="*/ 0 w 140"/>
                <a:gd name="T9" fmla="*/ 70 h 140"/>
                <a:gd name="T10" fmla="*/ 0 w 140"/>
                <a:gd name="T11" fmla="*/ 56 h 140"/>
                <a:gd name="T12" fmla="*/ 12 w 140"/>
                <a:gd name="T13" fmla="*/ 30 h 140"/>
                <a:gd name="T14" fmla="*/ 30 w 140"/>
                <a:gd name="T15" fmla="*/ 12 h 140"/>
                <a:gd name="T16" fmla="*/ 56 w 140"/>
                <a:gd name="T17" fmla="*/ 0 h 140"/>
                <a:gd name="T18" fmla="*/ 70 w 140"/>
                <a:gd name="T19" fmla="*/ 0 h 140"/>
                <a:gd name="T20" fmla="*/ 96 w 140"/>
                <a:gd name="T21" fmla="*/ 4 h 140"/>
                <a:gd name="T22" fmla="*/ 120 w 140"/>
                <a:gd name="T23" fmla="*/ 20 h 140"/>
                <a:gd name="T24" fmla="*/ 134 w 140"/>
                <a:gd name="T25" fmla="*/ 42 h 140"/>
                <a:gd name="T26" fmla="*/ 140 w 140"/>
                <a:gd name="T27" fmla="*/ 70 h 140"/>
                <a:gd name="T28" fmla="*/ 138 w 140"/>
                <a:gd name="T29" fmla="*/ 84 h 140"/>
                <a:gd name="T30" fmla="*/ 128 w 140"/>
                <a:gd name="T31" fmla="*/ 108 h 140"/>
                <a:gd name="T32" fmla="*/ 108 w 140"/>
                <a:gd name="T33" fmla="*/ 128 h 140"/>
                <a:gd name="T34" fmla="*/ 84 w 140"/>
                <a:gd name="T35" fmla="*/ 138 h 140"/>
                <a:gd name="T36" fmla="*/ 70 w 140"/>
                <a:gd name="T37" fmla="*/ 140 h 140"/>
                <a:gd name="T38" fmla="*/ 70 w 140"/>
                <a:gd name="T39" fmla="*/ 18 h 140"/>
                <a:gd name="T40" fmla="*/ 50 w 140"/>
                <a:gd name="T41" fmla="*/ 22 h 140"/>
                <a:gd name="T42" fmla="*/ 32 w 140"/>
                <a:gd name="T43" fmla="*/ 32 h 140"/>
                <a:gd name="T44" fmla="*/ 22 w 140"/>
                <a:gd name="T45" fmla="*/ 48 h 140"/>
                <a:gd name="T46" fmla="*/ 18 w 140"/>
                <a:gd name="T47" fmla="*/ 70 h 140"/>
                <a:gd name="T48" fmla="*/ 18 w 140"/>
                <a:gd name="T49" fmla="*/ 80 h 140"/>
                <a:gd name="T50" fmla="*/ 26 w 140"/>
                <a:gd name="T51" fmla="*/ 98 h 140"/>
                <a:gd name="T52" fmla="*/ 40 w 140"/>
                <a:gd name="T53" fmla="*/ 112 h 140"/>
                <a:gd name="T54" fmla="*/ 60 w 140"/>
                <a:gd name="T55" fmla="*/ 120 h 140"/>
                <a:gd name="T56" fmla="*/ 70 w 140"/>
                <a:gd name="T57" fmla="*/ 122 h 140"/>
                <a:gd name="T58" fmla="*/ 90 w 140"/>
                <a:gd name="T59" fmla="*/ 118 h 140"/>
                <a:gd name="T60" fmla="*/ 106 w 140"/>
                <a:gd name="T61" fmla="*/ 106 h 140"/>
                <a:gd name="T62" fmla="*/ 118 w 140"/>
                <a:gd name="T63" fmla="*/ 90 h 140"/>
                <a:gd name="T64" fmla="*/ 122 w 140"/>
                <a:gd name="T65" fmla="*/ 70 h 140"/>
                <a:gd name="T66" fmla="*/ 120 w 140"/>
                <a:gd name="T67" fmla="*/ 58 h 140"/>
                <a:gd name="T68" fmla="*/ 112 w 140"/>
                <a:gd name="T69" fmla="*/ 40 h 140"/>
                <a:gd name="T70" fmla="*/ 98 w 140"/>
                <a:gd name="T71" fmla="*/ 26 h 140"/>
                <a:gd name="T72" fmla="*/ 80 w 140"/>
                <a:gd name="T73" fmla="*/ 18 h 140"/>
                <a:gd name="T74" fmla="*/ 70 w 140"/>
                <a:gd name="T75"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0">
                  <a:moveTo>
                    <a:pt x="70" y="140"/>
                  </a:moveTo>
                  <a:lnTo>
                    <a:pt x="70" y="140"/>
                  </a:lnTo>
                  <a:lnTo>
                    <a:pt x="56" y="138"/>
                  </a:lnTo>
                  <a:lnTo>
                    <a:pt x="42" y="134"/>
                  </a:lnTo>
                  <a:lnTo>
                    <a:pt x="30" y="128"/>
                  </a:lnTo>
                  <a:lnTo>
                    <a:pt x="20" y="118"/>
                  </a:lnTo>
                  <a:lnTo>
                    <a:pt x="12" y="108"/>
                  </a:lnTo>
                  <a:lnTo>
                    <a:pt x="4" y="96"/>
                  </a:lnTo>
                  <a:lnTo>
                    <a:pt x="0" y="84"/>
                  </a:lnTo>
                  <a:lnTo>
                    <a:pt x="0" y="70"/>
                  </a:lnTo>
                  <a:lnTo>
                    <a:pt x="0" y="70"/>
                  </a:lnTo>
                  <a:lnTo>
                    <a:pt x="0" y="56"/>
                  </a:lnTo>
                  <a:lnTo>
                    <a:pt x="4" y="42"/>
                  </a:lnTo>
                  <a:lnTo>
                    <a:pt x="12" y="30"/>
                  </a:lnTo>
                  <a:lnTo>
                    <a:pt x="20" y="20"/>
                  </a:lnTo>
                  <a:lnTo>
                    <a:pt x="30" y="12"/>
                  </a:lnTo>
                  <a:lnTo>
                    <a:pt x="42" y="4"/>
                  </a:lnTo>
                  <a:lnTo>
                    <a:pt x="56" y="0"/>
                  </a:lnTo>
                  <a:lnTo>
                    <a:pt x="70" y="0"/>
                  </a:lnTo>
                  <a:lnTo>
                    <a:pt x="70" y="0"/>
                  </a:lnTo>
                  <a:lnTo>
                    <a:pt x="84" y="0"/>
                  </a:lnTo>
                  <a:lnTo>
                    <a:pt x="96" y="4"/>
                  </a:lnTo>
                  <a:lnTo>
                    <a:pt x="108" y="12"/>
                  </a:lnTo>
                  <a:lnTo>
                    <a:pt x="120" y="20"/>
                  </a:lnTo>
                  <a:lnTo>
                    <a:pt x="128" y="30"/>
                  </a:lnTo>
                  <a:lnTo>
                    <a:pt x="134" y="42"/>
                  </a:lnTo>
                  <a:lnTo>
                    <a:pt x="138" y="56"/>
                  </a:lnTo>
                  <a:lnTo>
                    <a:pt x="140" y="70"/>
                  </a:lnTo>
                  <a:lnTo>
                    <a:pt x="140" y="70"/>
                  </a:lnTo>
                  <a:lnTo>
                    <a:pt x="138" y="84"/>
                  </a:lnTo>
                  <a:lnTo>
                    <a:pt x="134" y="96"/>
                  </a:lnTo>
                  <a:lnTo>
                    <a:pt x="128" y="108"/>
                  </a:lnTo>
                  <a:lnTo>
                    <a:pt x="120" y="118"/>
                  </a:lnTo>
                  <a:lnTo>
                    <a:pt x="108" y="128"/>
                  </a:lnTo>
                  <a:lnTo>
                    <a:pt x="96" y="134"/>
                  </a:lnTo>
                  <a:lnTo>
                    <a:pt x="84" y="138"/>
                  </a:lnTo>
                  <a:lnTo>
                    <a:pt x="70" y="140"/>
                  </a:lnTo>
                  <a:lnTo>
                    <a:pt x="70" y="140"/>
                  </a:lnTo>
                  <a:close/>
                  <a:moveTo>
                    <a:pt x="70" y="18"/>
                  </a:moveTo>
                  <a:lnTo>
                    <a:pt x="70" y="18"/>
                  </a:lnTo>
                  <a:lnTo>
                    <a:pt x="60" y="18"/>
                  </a:lnTo>
                  <a:lnTo>
                    <a:pt x="50" y="22"/>
                  </a:lnTo>
                  <a:lnTo>
                    <a:pt x="40" y="26"/>
                  </a:lnTo>
                  <a:lnTo>
                    <a:pt x="32" y="32"/>
                  </a:lnTo>
                  <a:lnTo>
                    <a:pt x="26" y="40"/>
                  </a:lnTo>
                  <a:lnTo>
                    <a:pt x="22" y="48"/>
                  </a:lnTo>
                  <a:lnTo>
                    <a:pt x="18" y="58"/>
                  </a:lnTo>
                  <a:lnTo>
                    <a:pt x="18" y="70"/>
                  </a:lnTo>
                  <a:lnTo>
                    <a:pt x="18" y="70"/>
                  </a:lnTo>
                  <a:lnTo>
                    <a:pt x="18" y="80"/>
                  </a:lnTo>
                  <a:lnTo>
                    <a:pt x="22" y="90"/>
                  </a:lnTo>
                  <a:lnTo>
                    <a:pt x="26" y="98"/>
                  </a:lnTo>
                  <a:lnTo>
                    <a:pt x="32" y="106"/>
                  </a:lnTo>
                  <a:lnTo>
                    <a:pt x="40" y="112"/>
                  </a:lnTo>
                  <a:lnTo>
                    <a:pt x="50" y="118"/>
                  </a:lnTo>
                  <a:lnTo>
                    <a:pt x="60" y="120"/>
                  </a:lnTo>
                  <a:lnTo>
                    <a:pt x="70" y="122"/>
                  </a:lnTo>
                  <a:lnTo>
                    <a:pt x="70" y="122"/>
                  </a:lnTo>
                  <a:lnTo>
                    <a:pt x="80" y="120"/>
                  </a:lnTo>
                  <a:lnTo>
                    <a:pt x="90" y="118"/>
                  </a:lnTo>
                  <a:lnTo>
                    <a:pt x="98" y="112"/>
                  </a:lnTo>
                  <a:lnTo>
                    <a:pt x="106" y="106"/>
                  </a:lnTo>
                  <a:lnTo>
                    <a:pt x="112" y="98"/>
                  </a:lnTo>
                  <a:lnTo>
                    <a:pt x="118" y="90"/>
                  </a:lnTo>
                  <a:lnTo>
                    <a:pt x="120" y="80"/>
                  </a:lnTo>
                  <a:lnTo>
                    <a:pt x="122" y="70"/>
                  </a:lnTo>
                  <a:lnTo>
                    <a:pt x="122" y="70"/>
                  </a:lnTo>
                  <a:lnTo>
                    <a:pt x="120" y="58"/>
                  </a:lnTo>
                  <a:lnTo>
                    <a:pt x="118" y="48"/>
                  </a:lnTo>
                  <a:lnTo>
                    <a:pt x="112" y="40"/>
                  </a:lnTo>
                  <a:lnTo>
                    <a:pt x="106" y="32"/>
                  </a:lnTo>
                  <a:lnTo>
                    <a:pt x="98" y="26"/>
                  </a:lnTo>
                  <a:lnTo>
                    <a:pt x="90" y="22"/>
                  </a:lnTo>
                  <a:lnTo>
                    <a:pt x="80" y="18"/>
                  </a:lnTo>
                  <a:lnTo>
                    <a:pt x="70" y="18"/>
                  </a:lnTo>
                  <a:lnTo>
                    <a:pt x="7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42" name="Rectangle 54">
              <a:extLst>
                <a:ext uri="{FF2B5EF4-FFF2-40B4-BE49-F238E27FC236}">
                  <a16:creationId xmlns:a16="http://schemas.microsoft.com/office/drawing/2014/main" id="{5EDD0F1A-4C3D-47D7-9944-9EBE2C5814E5}"/>
                </a:ext>
              </a:extLst>
            </p:cNvPr>
            <p:cNvSpPr>
              <a:spLocks noChangeArrowheads="1"/>
            </p:cNvSpPr>
            <p:nvPr/>
          </p:nvSpPr>
          <p:spPr bwMode="auto">
            <a:xfrm>
              <a:off x="2348" y="2332"/>
              <a:ext cx="15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43" name="Freeform 55">
              <a:extLst>
                <a:ext uri="{FF2B5EF4-FFF2-40B4-BE49-F238E27FC236}">
                  <a16:creationId xmlns:a16="http://schemas.microsoft.com/office/drawing/2014/main" id="{4758863C-2C6E-41C0-859D-D66580154318}"/>
                </a:ext>
              </a:extLst>
            </p:cNvPr>
            <p:cNvSpPr>
              <a:spLocks/>
            </p:cNvSpPr>
            <p:nvPr/>
          </p:nvSpPr>
          <p:spPr bwMode="auto">
            <a:xfrm>
              <a:off x="2266" y="2032"/>
              <a:ext cx="134" cy="194"/>
            </a:xfrm>
            <a:custGeom>
              <a:avLst/>
              <a:gdLst>
                <a:gd name="T0" fmla="*/ 14 w 134"/>
                <a:gd name="T1" fmla="*/ 194 h 194"/>
                <a:gd name="T2" fmla="*/ 0 w 134"/>
                <a:gd name="T3" fmla="*/ 184 h 194"/>
                <a:gd name="T4" fmla="*/ 118 w 134"/>
                <a:gd name="T5" fmla="*/ 0 h 194"/>
                <a:gd name="T6" fmla="*/ 134 w 134"/>
                <a:gd name="T7" fmla="*/ 8 h 194"/>
                <a:gd name="T8" fmla="*/ 14 w 134"/>
                <a:gd name="T9" fmla="*/ 194 h 194"/>
              </a:gdLst>
              <a:ahLst/>
              <a:cxnLst>
                <a:cxn ang="0">
                  <a:pos x="T0" y="T1"/>
                </a:cxn>
                <a:cxn ang="0">
                  <a:pos x="T2" y="T3"/>
                </a:cxn>
                <a:cxn ang="0">
                  <a:pos x="T4" y="T5"/>
                </a:cxn>
                <a:cxn ang="0">
                  <a:pos x="T6" y="T7"/>
                </a:cxn>
                <a:cxn ang="0">
                  <a:pos x="T8" y="T9"/>
                </a:cxn>
              </a:cxnLst>
              <a:rect l="0" t="0" r="r" b="b"/>
              <a:pathLst>
                <a:path w="134" h="194">
                  <a:moveTo>
                    <a:pt x="14" y="194"/>
                  </a:moveTo>
                  <a:lnTo>
                    <a:pt x="0" y="184"/>
                  </a:lnTo>
                  <a:lnTo>
                    <a:pt x="118" y="0"/>
                  </a:lnTo>
                  <a:lnTo>
                    <a:pt x="134" y="8"/>
                  </a:lnTo>
                  <a:lnTo>
                    <a:pt x="14"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44" name="Freeform 56">
              <a:extLst>
                <a:ext uri="{FF2B5EF4-FFF2-40B4-BE49-F238E27FC236}">
                  <a16:creationId xmlns:a16="http://schemas.microsoft.com/office/drawing/2014/main" id="{75C0C519-9D62-437E-8462-3A5B8A7F9404}"/>
                </a:ext>
              </a:extLst>
            </p:cNvPr>
            <p:cNvSpPr>
              <a:spLocks/>
            </p:cNvSpPr>
            <p:nvPr/>
          </p:nvSpPr>
          <p:spPr bwMode="auto">
            <a:xfrm>
              <a:off x="1946" y="2178"/>
              <a:ext cx="168" cy="108"/>
            </a:xfrm>
            <a:custGeom>
              <a:avLst/>
              <a:gdLst>
                <a:gd name="T0" fmla="*/ 158 w 168"/>
                <a:gd name="T1" fmla="*/ 108 h 108"/>
                <a:gd name="T2" fmla="*/ 0 w 168"/>
                <a:gd name="T3" fmla="*/ 14 h 108"/>
                <a:gd name="T4" fmla="*/ 10 w 168"/>
                <a:gd name="T5" fmla="*/ 0 h 108"/>
                <a:gd name="T6" fmla="*/ 168 w 168"/>
                <a:gd name="T7" fmla="*/ 92 h 108"/>
                <a:gd name="T8" fmla="*/ 158 w 168"/>
                <a:gd name="T9" fmla="*/ 108 h 108"/>
              </a:gdLst>
              <a:ahLst/>
              <a:cxnLst>
                <a:cxn ang="0">
                  <a:pos x="T0" y="T1"/>
                </a:cxn>
                <a:cxn ang="0">
                  <a:pos x="T2" y="T3"/>
                </a:cxn>
                <a:cxn ang="0">
                  <a:pos x="T4" y="T5"/>
                </a:cxn>
                <a:cxn ang="0">
                  <a:pos x="T6" y="T7"/>
                </a:cxn>
                <a:cxn ang="0">
                  <a:pos x="T8" y="T9"/>
                </a:cxn>
              </a:cxnLst>
              <a:rect l="0" t="0" r="r" b="b"/>
              <a:pathLst>
                <a:path w="168" h="108">
                  <a:moveTo>
                    <a:pt x="158" y="108"/>
                  </a:moveTo>
                  <a:lnTo>
                    <a:pt x="0" y="14"/>
                  </a:lnTo>
                  <a:lnTo>
                    <a:pt x="10" y="0"/>
                  </a:lnTo>
                  <a:lnTo>
                    <a:pt x="168" y="92"/>
                  </a:lnTo>
                  <a:lnTo>
                    <a:pt x="15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45" name="Freeform 57">
              <a:extLst>
                <a:ext uri="{FF2B5EF4-FFF2-40B4-BE49-F238E27FC236}">
                  <a16:creationId xmlns:a16="http://schemas.microsoft.com/office/drawing/2014/main" id="{400017E5-34A8-4E3C-AFF3-AE38975C639C}"/>
                </a:ext>
              </a:extLst>
            </p:cNvPr>
            <p:cNvSpPr>
              <a:spLocks/>
            </p:cNvSpPr>
            <p:nvPr/>
          </p:nvSpPr>
          <p:spPr bwMode="auto">
            <a:xfrm>
              <a:off x="2014" y="2442"/>
              <a:ext cx="126" cy="150"/>
            </a:xfrm>
            <a:custGeom>
              <a:avLst/>
              <a:gdLst>
                <a:gd name="T0" fmla="*/ 14 w 126"/>
                <a:gd name="T1" fmla="*/ 150 h 150"/>
                <a:gd name="T2" fmla="*/ 0 w 126"/>
                <a:gd name="T3" fmla="*/ 138 h 150"/>
                <a:gd name="T4" fmla="*/ 112 w 126"/>
                <a:gd name="T5" fmla="*/ 0 h 150"/>
                <a:gd name="T6" fmla="*/ 126 w 126"/>
                <a:gd name="T7" fmla="*/ 12 h 150"/>
                <a:gd name="T8" fmla="*/ 14 w 126"/>
                <a:gd name="T9" fmla="*/ 150 h 150"/>
              </a:gdLst>
              <a:ahLst/>
              <a:cxnLst>
                <a:cxn ang="0">
                  <a:pos x="T0" y="T1"/>
                </a:cxn>
                <a:cxn ang="0">
                  <a:pos x="T2" y="T3"/>
                </a:cxn>
                <a:cxn ang="0">
                  <a:pos x="T4" y="T5"/>
                </a:cxn>
                <a:cxn ang="0">
                  <a:pos x="T6" y="T7"/>
                </a:cxn>
                <a:cxn ang="0">
                  <a:pos x="T8" y="T9"/>
                </a:cxn>
              </a:cxnLst>
              <a:rect l="0" t="0" r="r" b="b"/>
              <a:pathLst>
                <a:path w="126" h="150">
                  <a:moveTo>
                    <a:pt x="14" y="150"/>
                  </a:moveTo>
                  <a:lnTo>
                    <a:pt x="0" y="138"/>
                  </a:lnTo>
                  <a:lnTo>
                    <a:pt x="112" y="0"/>
                  </a:lnTo>
                  <a:lnTo>
                    <a:pt x="126" y="12"/>
                  </a:lnTo>
                  <a:lnTo>
                    <a:pt x="14"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46" name="Freeform 58">
              <a:extLst>
                <a:ext uri="{FF2B5EF4-FFF2-40B4-BE49-F238E27FC236}">
                  <a16:creationId xmlns:a16="http://schemas.microsoft.com/office/drawing/2014/main" id="{1CA5103D-4963-4B03-92E8-81ED952E0867}"/>
                </a:ext>
              </a:extLst>
            </p:cNvPr>
            <p:cNvSpPr>
              <a:spLocks noEditPoints="1"/>
            </p:cNvSpPr>
            <p:nvPr/>
          </p:nvSpPr>
          <p:spPr bwMode="auto">
            <a:xfrm>
              <a:off x="2322" y="2586"/>
              <a:ext cx="124" cy="126"/>
            </a:xfrm>
            <a:custGeom>
              <a:avLst/>
              <a:gdLst>
                <a:gd name="T0" fmla="*/ 62 w 124"/>
                <a:gd name="T1" fmla="*/ 126 h 126"/>
                <a:gd name="T2" fmla="*/ 38 w 124"/>
                <a:gd name="T3" fmla="*/ 122 h 126"/>
                <a:gd name="T4" fmla="*/ 18 w 124"/>
                <a:gd name="T5" fmla="*/ 108 h 126"/>
                <a:gd name="T6" fmla="*/ 4 w 124"/>
                <a:gd name="T7" fmla="*/ 88 h 126"/>
                <a:gd name="T8" fmla="*/ 0 w 124"/>
                <a:gd name="T9" fmla="*/ 64 h 126"/>
                <a:gd name="T10" fmla="*/ 0 w 124"/>
                <a:gd name="T11" fmla="*/ 50 h 126"/>
                <a:gd name="T12" fmla="*/ 10 w 124"/>
                <a:gd name="T13" fmla="*/ 28 h 126"/>
                <a:gd name="T14" fmla="*/ 26 w 124"/>
                <a:gd name="T15" fmla="*/ 12 h 126"/>
                <a:gd name="T16" fmla="*/ 50 w 124"/>
                <a:gd name="T17" fmla="*/ 2 h 126"/>
                <a:gd name="T18" fmla="*/ 62 w 124"/>
                <a:gd name="T19" fmla="*/ 0 h 126"/>
                <a:gd name="T20" fmla="*/ 86 w 124"/>
                <a:gd name="T21" fmla="*/ 6 h 126"/>
                <a:gd name="T22" fmla="*/ 106 w 124"/>
                <a:gd name="T23" fmla="*/ 20 h 126"/>
                <a:gd name="T24" fmla="*/ 120 w 124"/>
                <a:gd name="T25" fmla="*/ 40 h 126"/>
                <a:gd name="T26" fmla="*/ 124 w 124"/>
                <a:gd name="T27" fmla="*/ 64 h 126"/>
                <a:gd name="T28" fmla="*/ 122 w 124"/>
                <a:gd name="T29" fmla="*/ 76 h 126"/>
                <a:gd name="T30" fmla="*/ 114 w 124"/>
                <a:gd name="T31" fmla="*/ 98 h 126"/>
                <a:gd name="T32" fmla="*/ 96 w 124"/>
                <a:gd name="T33" fmla="*/ 116 h 126"/>
                <a:gd name="T34" fmla="*/ 74 w 124"/>
                <a:gd name="T35" fmla="*/ 124 h 126"/>
                <a:gd name="T36" fmla="*/ 62 w 124"/>
                <a:gd name="T37" fmla="*/ 126 h 126"/>
                <a:gd name="T38" fmla="*/ 62 w 124"/>
                <a:gd name="T39" fmla="*/ 18 h 126"/>
                <a:gd name="T40" fmla="*/ 44 w 124"/>
                <a:gd name="T41" fmla="*/ 22 h 126"/>
                <a:gd name="T42" fmla="*/ 30 w 124"/>
                <a:gd name="T43" fmla="*/ 32 h 126"/>
                <a:gd name="T44" fmla="*/ 20 w 124"/>
                <a:gd name="T45" fmla="*/ 46 h 126"/>
                <a:gd name="T46" fmla="*/ 18 w 124"/>
                <a:gd name="T47" fmla="*/ 64 h 126"/>
                <a:gd name="T48" fmla="*/ 18 w 124"/>
                <a:gd name="T49" fmla="*/ 72 h 126"/>
                <a:gd name="T50" fmla="*/ 24 w 124"/>
                <a:gd name="T51" fmla="*/ 88 h 126"/>
                <a:gd name="T52" fmla="*/ 36 w 124"/>
                <a:gd name="T53" fmla="*/ 100 h 126"/>
                <a:gd name="T54" fmla="*/ 52 w 124"/>
                <a:gd name="T55" fmla="*/ 108 h 126"/>
                <a:gd name="T56" fmla="*/ 62 w 124"/>
                <a:gd name="T57" fmla="*/ 108 h 126"/>
                <a:gd name="T58" fmla="*/ 80 w 124"/>
                <a:gd name="T59" fmla="*/ 104 h 126"/>
                <a:gd name="T60" fmla="*/ 94 w 124"/>
                <a:gd name="T61" fmla="*/ 96 h 126"/>
                <a:gd name="T62" fmla="*/ 102 w 124"/>
                <a:gd name="T63" fmla="*/ 80 h 126"/>
                <a:gd name="T64" fmla="*/ 106 w 124"/>
                <a:gd name="T65" fmla="*/ 64 h 126"/>
                <a:gd name="T66" fmla="*/ 106 w 124"/>
                <a:gd name="T67" fmla="*/ 54 h 126"/>
                <a:gd name="T68" fmla="*/ 98 w 124"/>
                <a:gd name="T69" fmla="*/ 38 h 126"/>
                <a:gd name="T70" fmla="*/ 86 w 124"/>
                <a:gd name="T71" fmla="*/ 26 h 126"/>
                <a:gd name="T72" fmla="*/ 70 w 124"/>
                <a:gd name="T73" fmla="*/ 20 h 126"/>
                <a:gd name="T74" fmla="*/ 62 w 124"/>
                <a:gd name="T75"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6">
                  <a:moveTo>
                    <a:pt x="62" y="126"/>
                  </a:moveTo>
                  <a:lnTo>
                    <a:pt x="62" y="126"/>
                  </a:lnTo>
                  <a:lnTo>
                    <a:pt x="50" y="124"/>
                  </a:lnTo>
                  <a:lnTo>
                    <a:pt x="38" y="122"/>
                  </a:lnTo>
                  <a:lnTo>
                    <a:pt x="26" y="116"/>
                  </a:lnTo>
                  <a:lnTo>
                    <a:pt x="18" y="108"/>
                  </a:lnTo>
                  <a:lnTo>
                    <a:pt x="10" y="98"/>
                  </a:lnTo>
                  <a:lnTo>
                    <a:pt x="4" y="88"/>
                  </a:lnTo>
                  <a:lnTo>
                    <a:pt x="0" y="76"/>
                  </a:lnTo>
                  <a:lnTo>
                    <a:pt x="0" y="64"/>
                  </a:lnTo>
                  <a:lnTo>
                    <a:pt x="0" y="64"/>
                  </a:lnTo>
                  <a:lnTo>
                    <a:pt x="0" y="50"/>
                  </a:lnTo>
                  <a:lnTo>
                    <a:pt x="4" y="40"/>
                  </a:lnTo>
                  <a:lnTo>
                    <a:pt x="10" y="28"/>
                  </a:lnTo>
                  <a:lnTo>
                    <a:pt x="18" y="20"/>
                  </a:lnTo>
                  <a:lnTo>
                    <a:pt x="26" y="12"/>
                  </a:lnTo>
                  <a:lnTo>
                    <a:pt x="38" y="6"/>
                  </a:lnTo>
                  <a:lnTo>
                    <a:pt x="50" y="2"/>
                  </a:lnTo>
                  <a:lnTo>
                    <a:pt x="62" y="0"/>
                  </a:lnTo>
                  <a:lnTo>
                    <a:pt x="62" y="0"/>
                  </a:lnTo>
                  <a:lnTo>
                    <a:pt x="74" y="2"/>
                  </a:lnTo>
                  <a:lnTo>
                    <a:pt x="86" y="6"/>
                  </a:lnTo>
                  <a:lnTo>
                    <a:pt x="96" y="12"/>
                  </a:lnTo>
                  <a:lnTo>
                    <a:pt x="106" y="20"/>
                  </a:lnTo>
                  <a:lnTo>
                    <a:pt x="114" y="28"/>
                  </a:lnTo>
                  <a:lnTo>
                    <a:pt x="120" y="40"/>
                  </a:lnTo>
                  <a:lnTo>
                    <a:pt x="122" y="50"/>
                  </a:lnTo>
                  <a:lnTo>
                    <a:pt x="124" y="64"/>
                  </a:lnTo>
                  <a:lnTo>
                    <a:pt x="124" y="64"/>
                  </a:lnTo>
                  <a:lnTo>
                    <a:pt x="122" y="76"/>
                  </a:lnTo>
                  <a:lnTo>
                    <a:pt x="120" y="88"/>
                  </a:lnTo>
                  <a:lnTo>
                    <a:pt x="114" y="98"/>
                  </a:lnTo>
                  <a:lnTo>
                    <a:pt x="106" y="108"/>
                  </a:lnTo>
                  <a:lnTo>
                    <a:pt x="96" y="116"/>
                  </a:lnTo>
                  <a:lnTo>
                    <a:pt x="86" y="122"/>
                  </a:lnTo>
                  <a:lnTo>
                    <a:pt x="74" y="124"/>
                  </a:lnTo>
                  <a:lnTo>
                    <a:pt x="62" y="126"/>
                  </a:lnTo>
                  <a:lnTo>
                    <a:pt x="62" y="126"/>
                  </a:lnTo>
                  <a:close/>
                  <a:moveTo>
                    <a:pt x="62" y="18"/>
                  </a:moveTo>
                  <a:lnTo>
                    <a:pt x="62" y="18"/>
                  </a:lnTo>
                  <a:lnTo>
                    <a:pt x="52" y="20"/>
                  </a:lnTo>
                  <a:lnTo>
                    <a:pt x="44" y="22"/>
                  </a:lnTo>
                  <a:lnTo>
                    <a:pt x="36" y="26"/>
                  </a:lnTo>
                  <a:lnTo>
                    <a:pt x="30" y="32"/>
                  </a:lnTo>
                  <a:lnTo>
                    <a:pt x="24" y="38"/>
                  </a:lnTo>
                  <a:lnTo>
                    <a:pt x="20" y="46"/>
                  </a:lnTo>
                  <a:lnTo>
                    <a:pt x="18" y="54"/>
                  </a:lnTo>
                  <a:lnTo>
                    <a:pt x="18" y="64"/>
                  </a:lnTo>
                  <a:lnTo>
                    <a:pt x="18" y="64"/>
                  </a:lnTo>
                  <a:lnTo>
                    <a:pt x="18" y="72"/>
                  </a:lnTo>
                  <a:lnTo>
                    <a:pt x="20" y="80"/>
                  </a:lnTo>
                  <a:lnTo>
                    <a:pt x="24" y="88"/>
                  </a:lnTo>
                  <a:lnTo>
                    <a:pt x="30" y="96"/>
                  </a:lnTo>
                  <a:lnTo>
                    <a:pt x="36" y="100"/>
                  </a:lnTo>
                  <a:lnTo>
                    <a:pt x="44" y="104"/>
                  </a:lnTo>
                  <a:lnTo>
                    <a:pt x="52" y="108"/>
                  </a:lnTo>
                  <a:lnTo>
                    <a:pt x="62" y="108"/>
                  </a:lnTo>
                  <a:lnTo>
                    <a:pt x="62" y="108"/>
                  </a:lnTo>
                  <a:lnTo>
                    <a:pt x="70" y="108"/>
                  </a:lnTo>
                  <a:lnTo>
                    <a:pt x="80" y="104"/>
                  </a:lnTo>
                  <a:lnTo>
                    <a:pt x="86" y="100"/>
                  </a:lnTo>
                  <a:lnTo>
                    <a:pt x="94" y="96"/>
                  </a:lnTo>
                  <a:lnTo>
                    <a:pt x="98" y="88"/>
                  </a:lnTo>
                  <a:lnTo>
                    <a:pt x="102" y="80"/>
                  </a:lnTo>
                  <a:lnTo>
                    <a:pt x="106" y="72"/>
                  </a:lnTo>
                  <a:lnTo>
                    <a:pt x="106" y="64"/>
                  </a:lnTo>
                  <a:lnTo>
                    <a:pt x="106" y="64"/>
                  </a:lnTo>
                  <a:lnTo>
                    <a:pt x="106" y="54"/>
                  </a:lnTo>
                  <a:lnTo>
                    <a:pt x="102" y="46"/>
                  </a:lnTo>
                  <a:lnTo>
                    <a:pt x="98" y="38"/>
                  </a:lnTo>
                  <a:lnTo>
                    <a:pt x="94" y="32"/>
                  </a:lnTo>
                  <a:lnTo>
                    <a:pt x="86" y="26"/>
                  </a:lnTo>
                  <a:lnTo>
                    <a:pt x="80"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47" name="Freeform 59">
              <a:extLst>
                <a:ext uri="{FF2B5EF4-FFF2-40B4-BE49-F238E27FC236}">
                  <a16:creationId xmlns:a16="http://schemas.microsoft.com/office/drawing/2014/main" id="{3D21DC2B-3E83-4BDE-B418-E527326E80D5}"/>
                </a:ext>
              </a:extLst>
            </p:cNvPr>
            <p:cNvSpPr>
              <a:spLocks/>
            </p:cNvSpPr>
            <p:nvPr/>
          </p:nvSpPr>
          <p:spPr bwMode="auto">
            <a:xfrm>
              <a:off x="2270" y="2452"/>
              <a:ext cx="98" cy="164"/>
            </a:xfrm>
            <a:custGeom>
              <a:avLst/>
              <a:gdLst>
                <a:gd name="T0" fmla="*/ 82 w 98"/>
                <a:gd name="T1" fmla="*/ 164 h 164"/>
                <a:gd name="T2" fmla="*/ 0 w 98"/>
                <a:gd name="T3" fmla="*/ 8 h 164"/>
                <a:gd name="T4" fmla="*/ 16 w 98"/>
                <a:gd name="T5" fmla="*/ 0 h 164"/>
                <a:gd name="T6" fmla="*/ 98 w 98"/>
                <a:gd name="T7" fmla="*/ 156 h 164"/>
                <a:gd name="T8" fmla="*/ 82 w 98"/>
                <a:gd name="T9" fmla="*/ 164 h 164"/>
              </a:gdLst>
              <a:ahLst/>
              <a:cxnLst>
                <a:cxn ang="0">
                  <a:pos x="T0" y="T1"/>
                </a:cxn>
                <a:cxn ang="0">
                  <a:pos x="T2" y="T3"/>
                </a:cxn>
                <a:cxn ang="0">
                  <a:pos x="T4" y="T5"/>
                </a:cxn>
                <a:cxn ang="0">
                  <a:pos x="T6" y="T7"/>
                </a:cxn>
                <a:cxn ang="0">
                  <a:pos x="T8" y="T9"/>
                </a:cxn>
              </a:cxnLst>
              <a:rect l="0" t="0" r="r" b="b"/>
              <a:pathLst>
                <a:path w="98" h="164">
                  <a:moveTo>
                    <a:pt x="82" y="164"/>
                  </a:moveTo>
                  <a:lnTo>
                    <a:pt x="0" y="8"/>
                  </a:lnTo>
                  <a:lnTo>
                    <a:pt x="16" y="0"/>
                  </a:lnTo>
                  <a:lnTo>
                    <a:pt x="98" y="156"/>
                  </a:lnTo>
                  <a:lnTo>
                    <a:pt x="82"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grpSp>
      <p:grpSp>
        <p:nvGrpSpPr>
          <p:cNvPr id="128" name="Group 127">
            <a:extLst>
              <a:ext uri="{FF2B5EF4-FFF2-40B4-BE49-F238E27FC236}">
                <a16:creationId xmlns:a16="http://schemas.microsoft.com/office/drawing/2014/main" id="{3A6E599F-A6F4-4F5E-9B8A-FE96C2EE5E7E}"/>
              </a:ext>
            </a:extLst>
          </p:cNvPr>
          <p:cNvGrpSpPr>
            <a:grpSpLocks noChangeAspect="1"/>
          </p:cNvGrpSpPr>
          <p:nvPr/>
        </p:nvGrpSpPr>
        <p:grpSpPr>
          <a:xfrm>
            <a:off x="3315005" y="3433259"/>
            <a:ext cx="203578" cy="179905"/>
            <a:chOff x="7140575" y="3171825"/>
            <a:chExt cx="1092200" cy="965200"/>
          </a:xfrm>
          <a:solidFill>
            <a:schemeClr val="accent1"/>
          </a:solidFill>
        </p:grpSpPr>
        <p:sp>
          <p:nvSpPr>
            <p:cNvPr id="231" name="Freeform 15">
              <a:extLst>
                <a:ext uri="{FF2B5EF4-FFF2-40B4-BE49-F238E27FC236}">
                  <a16:creationId xmlns:a16="http://schemas.microsoft.com/office/drawing/2014/main" id="{E79492BE-804B-4FC1-9E31-4686DDA066F3}"/>
                </a:ext>
              </a:extLst>
            </p:cNvPr>
            <p:cNvSpPr>
              <a:spLocks noEditPoints="1"/>
            </p:cNvSpPr>
            <p:nvPr/>
          </p:nvSpPr>
          <p:spPr bwMode="auto">
            <a:xfrm>
              <a:off x="7400925" y="3368675"/>
              <a:ext cx="571500" cy="571500"/>
            </a:xfrm>
            <a:custGeom>
              <a:avLst/>
              <a:gdLst>
                <a:gd name="T0" fmla="*/ 146 w 360"/>
                <a:gd name="T1" fmla="*/ 360 h 360"/>
                <a:gd name="T2" fmla="*/ 142 w 360"/>
                <a:gd name="T3" fmla="*/ 312 h 360"/>
                <a:gd name="T4" fmla="*/ 114 w 360"/>
                <a:gd name="T5" fmla="*/ 300 h 360"/>
                <a:gd name="T6" fmla="*/ 28 w 360"/>
                <a:gd name="T7" fmla="*/ 284 h 360"/>
                <a:gd name="T8" fmla="*/ 60 w 360"/>
                <a:gd name="T9" fmla="*/ 246 h 360"/>
                <a:gd name="T10" fmla="*/ 48 w 360"/>
                <a:gd name="T11" fmla="*/ 218 h 360"/>
                <a:gd name="T12" fmla="*/ 0 w 360"/>
                <a:gd name="T13" fmla="*/ 146 h 360"/>
                <a:gd name="T14" fmla="*/ 48 w 360"/>
                <a:gd name="T15" fmla="*/ 142 h 360"/>
                <a:gd name="T16" fmla="*/ 60 w 360"/>
                <a:gd name="T17" fmla="*/ 114 h 360"/>
                <a:gd name="T18" fmla="*/ 76 w 360"/>
                <a:gd name="T19" fmla="*/ 28 h 360"/>
                <a:gd name="T20" fmla="*/ 114 w 360"/>
                <a:gd name="T21" fmla="*/ 60 h 360"/>
                <a:gd name="T22" fmla="*/ 142 w 360"/>
                <a:gd name="T23" fmla="*/ 48 h 360"/>
                <a:gd name="T24" fmla="*/ 214 w 360"/>
                <a:gd name="T25" fmla="*/ 0 h 360"/>
                <a:gd name="T26" fmla="*/ 218 w 360"/>
                <a:gd name="T27" fmla="*/ 48 h 360"/>
                <a:gd name="T28" fmla="*/ 246 w 360"/>
                <a:gd name="T29" fmla="*/ 60 h 360"/>
                <a:gd name="T30" fmla="*/ 330 w 360"/>
                <a:gd name="T31" fmla="*/ 76 h 360"/>
                <a:gd name="T32" fmla="*/ 300 w 360"/>
                <a:gd name="T33" fmla="*/ 114 h 360"/>
                <a:gd name="T34" fmla="*/ 312 w 360"/>
                <a:gd name="T35" fmla="*/ 142 h 360"/>
                <a:gd name="T36" fmla="*/ 360 w 360"/>
                <a:gd name="T37" fmla="*/ 212 h 360"/>
                <a:gd name="T38" fmla="*/ 312 w 360"/>
                <a:gd name="T39" fmla="*/ 218 h 360"/>
                <a:gd name="T40" fmla="*/ 300 w 360"/>
                <a:gd name="T41" fmla="*/ 246 h 360"/>
                <a:gd name="T42" fmla="*/ 284 w 360"/>
                <a:gd name="T43" fmla="*/ 330 h 360"/>
                <a:gd name="T44" fmla="*/ 246 w 360"/>
                <a:gd name="T45" fmla="*/ 300 h 360"/>
                <a:gd name="T46" fmla="*/ 218 w 360"/>
                <a:gd name="T47" fmla="*/ 312 h 360"/>
                <a:gd name="T48" fmla="*/ 162 w 360"/>
                <a:gd name="T49" fmla="*/ 342 h 360"/>
                <a:gd name="T50" fmla="*/ 202 w 360"/>
                <a:gd name="T51" fmla="*/ 298 h 360"/>
                <a:gd name="T52" fmla="*/ 208 w 360"/>
                <a:gd name="T53" fmla="*/ 296 h 360"/>
                <a:gd name="T54" fmla="*/ 242 w 360"/>
                <a:gd name="T55" fmla="*/ 282 h 360"/>
                <a:gd name="T56" fmla="*/ 282 w 360"/>
                <a:gd name="T57" fmla="*/ 306 h 360"/>
                <a:gd name="T58" fmla="*/ 278 w 360"/>
                <a:gd name="T59" fmla="*/ 248 h 360"/>
                <a:gd name="T60" fmla="*/ 282 w 360"/>
                <a:gd name="T61" fmla="*/ 242 h 360"/>
                <a:gd name="T62" fmla="*/ 296 w 360"/>
                <a:gd name="T63" fmla="*/ 208 h 360"/>
                <a:gd name="T64" fmla="*/ 342 w 360"/>
                <a:gd name="T65" fmla="*/ 196 h 360"/>
                <a:gd name="T66" fmla="*/ 298 w 360"/>
                <a:gd name="T67" fmla="*/ 158 h 360"/>
                <a:gd name="T68" fmla="*/ 296 w 360"/>
                <a:gd name="T69" fmla="*/ 152 h 360"/>
                <a:gd name="T70" fmla="*/ 282 w 360"/>
                <a:gd name="T71" fmla="*/ 118 h 360"/>
                <a:gd name="T72" fmla="*/ 306 w 360"/>
                <a:gd name="T73" fmla="*/ 78 h 360"/>
                <a:gd name="T74" fmla="*/ 248 w 360"/>
                <a:gd name="T75" fmla="*/ 82 h 360"/>
                <a:gd name="T76" fmla="*/ 242 w 360"/>
                <a:gd name="T77" fmla="*/ 78 h 360"/>
                <a:gd name="T78" fmla="*/ 208 w 360"/>
                <a:gd name="T79" fmla="*/ 64 h 360"/>
                <a:gd name="T80" fmla="*/ 196 w 360"/>
                <a:gd name="T81" fmla="*/ 18 h 360"/>
                <a:gd name="T82" fmla="*/ 158 w 360"/>
                <a:gd name="T83" fmla="*/ 62 h 360"/>
                <a:gd name="T84" fmla="*/ 152 w 360"/>
                <a:gd name="T85" fmla="*/ 64 h 360"/>
                <a:gd name="T86" fmla="*/ 118 w 360"/>
                <a:gd name="T87" fmla="*/ 78 h 360"/>
                <a:gd name="T88" fmla="*/ 78 w 360"/>
                <a:gd name="T89" fmla="*/ 54 h 360"/>
                <a:gd name="T90" fmla="*/ 82 w 360"/>
                <a:gd name="T91" fmla="*/ 112 h 360"/>
                <a:gd name="T92" fmla="*/ 78 w 360"/>
                <a:gd name="T93" fmla="*/ 118 h 360"/>
                <a:gd name="T94" fmla="*/ 64 w 360"/>
                <a:gd name="T95" fmla="*/ 152 h 360"/>
                <a:gd name="T96" fmla="*/ 18 w 360"/>
                <a:gd name="T97" fmla="*/ 162 h 360"/>
                <a:gd name="T98" fmla="*/ 62 w 360"/>
                <a:gd name="T99" fmla="*/ 202 h 360"/>
                <a:gd name="T100" fmla="*/ 64 w 360"/>
                <a:gd name="T101" fmla="*/ 208 h 360"/>
                <a:gd name="T102" fmla="*/ 78 w 360"/>
                <a:gd name="T103" fmla="*/ 242 h 360"/>
                <a:gd name="T104" fmla="*/ 54 w 360"/>
                <a:gd name="T105" fmla="*/ 282 h 360"/>
                <a:gd name="T106" fmla="*/ 112 w 360"/>
                <a:gd name="T107" fmla="*/ 278 h 360"/>
                <a:gd name="T108" fmla="*/ 118 w 360"/>
                <a:gd name="T109" fmla="*/ 282 h 360"/>
                <a:gd name="T110" fmla="*/ 152 w 360"/>
                <a:gd name="T111" fmla="*/ 296 h 360"/>
                <a:gd name="T112" fmla="*/ 162 w 360"/>
                <a:gd name="T113" fmla="*/ 342 h 360"/>
                <a:gd name="T114" fmla="*/ 350 w 360"/>
                <a:gd name="T115" fmla="*/ 20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0" h="360">
                  <a:moveTo>
                    <a:pt x="214" y="360"/>
                  </a:moveTo>
                  <a:lnTo>
                    <a:pt x="146" y="360"/>
                  </a:lnTo>
                  <a:lnTo>
                    <a:pt x="142" y="312"/>
                  </a:lnTo>
                  <a:lnTo>
                    <a:pt x="142" y="312"/>
                  </a:lnTo>
                  <a:lnTo>
                    <a:pt x="128" y="306"/>
                  </a:lnTo>
                  <a:lnTo>
                    <a:pt x="114" y="300"/>
                  </a:lnTo>
                  <a:lnTo>
                    <a:pt x="76" y="330"/>
                  </a:lnTo>
                  <a:lnTo>
                    <a:pt x="28" y="284"/>
                  </a:lnTo>
                  <a:lnTo>
                    <a:pt x="60" y="246"/>
                  </a:lnTo>
                  <a:lnTo>
                    <a:pt x="60" y="246"/>
                  </a:lnTo>
                  <a:lnTo>
                    <a:pt x="52" y="232"/>
                  </a:lnTo>
                  <a:lnTo>
                    <a:pt x="48" y="218"/>
                  </a:lnTo>
                  <a:lnTo>
                    <a:pt x="0" y="212"/>
                  </a:lnTo>
                  <a:lnTo>
                    <a:pt x="0" y="146"/>
                  </a:lnTo>
                  <a:lnTo>
                    <a:pt x="48" y="142"/>
                  </a:lnTo>
                  <a:lnTo>
                    <a:pt x="48" y="142"/>
                  </a:lnTo>
                  <a:lnTo>
                    <a:pt x="52" y="128"/>
                  </a:lnTo>
                  <a:lnTo>
                    <a:pt x="60" y="114"/>
                  </a:lnTo>
                  <a:lnTo>
                    <a:pt x="28" y="76"/>
                  </a:lnTo>
                  <a:lnTo>
                    <a:pt x="76" y="28"/>
                  </a:lnTo>
                  <a:lnTo>
                    <a:pt x="114" y="60"/>
                  </a:lnTo>
                  <a:lnTo>
                    <a:pt x="114" y="60"/>
                  </a:lnTo>
                  <a:lnTo>
                    <a:pt x="128" y="52"/>
                  </a:lnTo>
                  <a:lnTo>
                    <a:pt x="142" y="48"/>
                  </a:lnTo>
                  <a:lnTo>
                    <a:pt x="146" y="0"/>
                  </a:lnTo>
                  <a:lnTo>
                    <a:pt x="214" y="0"/>
                  </a:lnTo>
                  <a:lnTo>
                    <a:pt x="218" y="48"/>
                  </a:lnTo>
                  <a:lnTo>
                    <a:pt x="218" y="48"/>
                  </a:lnTo>
                  <a:lnTo>
                    <a:pt x="232" y="52"/>
                  </a:lnTo>
                  <a:lnTo>
                    <a:pt x="246" y="60"/>
                  </a:lnTo>
                  <a:lnTo>
                    <a:pt x="284" y="28"/>
                  </a:lnTo>
                  <a:lnTo>
                    <a:pt x="330" y="76"/>
                  </a:lnTo>
                  <a:lnTo>
                    <a:pt x="300" y="114"/>
                  </a:lnTo>
                  <a:lnTo>
                    <a:pt x="300" y="114"/>
                  </a:lnTo>
                  <a:lnTo>
                    <a:pt x="306" y="128"/>
                  </a:lnTo>
                  <a:lnTo>
                    <a:pt x="312" y="142"/>
                  </a:lnTo>
                  <a:lnTo>
                    <a:pt x="360" y="146"/>
                  </a:lnTo>
                  <a:lnTo>
                    <a:pt x="360" y="212"/>
                  </a:lnTo>
                  <a:lnTo>
                    <a:pt x="312" y="218"/>
                  </a:lnTo>
                  <a:lnTo>
                    <a:pt x="312" y="218"/>
                  </a:lnTo>
                  <a:lnTo>
                    <a:pt x="306" y="232"/>
                  </a:lnTo>
                  <a:lnTo>
                    <a:pt x="300" y="246"/>
                  </a:lnTo>
                  <a:lnTo>
                    <a:pt x="330" y="284"/>
                  </a:lnTo>
                  <a:lnTo>
                    <a:pt x="284" y="330"/>
                  </a:lnTo>
                  <a:lnTo>
                    <a:pt x="246" y="300"/>
                  </a:lnTo>
                  <a:lnTo>
                    <a:pt x="246" y="300"/>
                  </a:lnTo>
                  <a:lnTo>
                    <a:pt x="232" y="306"/>
                  </a:lnTo>
                  <a:lnTo>
                    <a:pt x="218" y="312"/>
                  </a:lnTo>
                  <a:lnTo>
                    <a:pt x="214" y="360"/>
                  </a:lnTo>
                  <a:close/>
                  <a:moveTo>
                    <a:pt x="162" y="342"/>
                  </a:moveTo>
                  <a:lnTo>
                    <a:pt x="196" y="342"/>
                  </a:lnTo>
                  <a:lnTo>
                    <a:pt x="202" y="298"/>
                  </a:lnTo>
                  <a:lnTo>
                    <a:pt x="208" y="296"/>
                  </a:lnTo>
                  <a:lnTo>
                    <a:pt x="208" y="296"/>
                  </a:lnTo>
                  <a:lnTo>
                    <a:pt x="226" y="290"/>
                  </a:lnTo>
                  <a:lnTo>
                    <a:pt x="242" y="282"/>
                  </a:lnTo>
                  <a:lnTo>
                    <a:pt x="248" y="278"/>
                  </a:lnTo>
                  <a:lnTo>
                    <a:pt x="282" y="306"/>
                  </a:lnTo>
                  <a:lnTo>
                    <a:pt x="306" y="282"/>
                  </a:lnTo>
                  <a:lnTo>
                    <a:pt x="278" y="248"/>
                  </a:lnTo>
                  <a:lnTo>
                    <a:pt x="282" y="242"/>
                  </a:lnTo>
                  <a:lnTo>
                    <a:pt x="282" y="242"/>
                  </a:lnTo>
                  <a:lnTo>
                    <a:pt x="290" y="226"/>
                  </a:lnTo>
                  <a:lnTo>
                    <a:pt x="296" y="208"/>
                  </a:lnTo>
                  <a:lnTo>
                    <a:pt x="298" y="202"/>
                  </a:lnTo>
                  <a:lnTo>
                    <a:pt x="342" y="196"/>
                  </a:lnTo>
                  <a:lnTo>
                    <a:pt x="342" y="162"/>
                  </a:lnTo>
                  <a:lnTo>
                    <a:pt x="298" y="158"/>
                  </a:lnTo>
                  <a:lnTo>
                    <a:pt x="296" y="152"/>
                  </a:lnTo>
                  <a:lnTo>
                    <a:pt x="296" y="152"/>
                  </a:lnTo>
                  <a:lnTo>
                    <a:pt x="290" y="134"/>
                  </a:lnTo>
                  <a:lnTo>
                    <a:pt x="282" y="118"/>
                  </a:lnTo>
                  <a:lnTo>
                    <a:pt x="278" y="112"/>
                  </a:lnTo>
                  <a:lnTo>
                    <a:pt x="306" y="78"/>
                  </a:lnTo>
                  <a:lnTo>
                    <a:pt x="282" y="54"/>
                  </a:lnTo>
                  <a:lnTo>
                    <a:pt x="248" y="82"/>
                  </a:lnTo>
                  <a:lnTo>
                    <a:pt x="242" y="78"/>
                  </a:lnTo>
                  <a:lnTo>
                    <a:pt x="242" y="78"/>
                  </a:lnTo>
                  <a:lnTo>
                    <a:pt x="226" y="70"/>
                  </a:lnTo>
                  <a:lnTo>
                    <a:pt x="208" y="64"/>
                  </a:lnTo>
                  <a:lnTo>
                    <a:pt x="202" y="62"/>
                  </a:lnTo>
                  <a:lnTo>
                    <a:pt x="196" y="18"/>
                  </a:lnTo>
                  <a:lnTo>
                    <a:pt x="162" y="18"/>
                  </a:lnTo>
                  <a:lnTo>
                    <a:pt x="158" y="62"/>
                  </a:lnTo>
                  <a:lnTo>
                    <a:pt x="152" y="64"/>
                  </a:lnTo>
                  <a:lnTo>
                    <a:pt x="152" y="64"/>
                  </a:lnTo>
                  <a:lnTo>
                    <a:pt x="134" y="70"/>
                  </a:lnTo>
                  <a:lnTo>
                    <a:pt x="118" y="78"/>
                  </a:lnTo>
                  <a:lnTo>
                    <a:pt x="112" y="82"/>
                  </a:lnTo>
                  <a:lnTo>
                    <a:pt x="78" y="54"/>
                  </a:lnTo>
                  <a:lnTo>
                    <a:pt x="54" y="78"/>
                  </a:lnTo>
                  <a:lnTo>
                    <a:pt x="82" y="112"/>
                  </a:lnTo>
                  <a:lnTo>
                    <a:pt x="78" y="118"/>
                  </a:lnTo>
                  <a:lnTo>
                    <a:pt x="78" y="118"/>
                  </a:lnTo>
                  <a:lnTo>
                    <a:pt x="70" y="134"/>
                  </a:lnTo>
                  <a:lnTo>
                    <a:pt x="64" y="152"/>
                  </a:lnTo>
                  <a:lnTo>
                    <a:pt x="62" y="158"/>
                  </a:lnTo>
                  <a:lnTo>
                    <a:pt x="18" y="162"/>
                  </a:lnTo>
                  <a:lnTo>
                    <a:pt x="18" y="196"/>
                  </a:lnTo>
                  <a:lnTo>
                    <a:pt x="62" y="202"/>
                  </a:lnTo>
                  <a:lnTo>
                    <a:pt x="64" y="208"/>
                  </a:lnTo>
                  <a:lnTo>
                    <a:pt x="64" y="208"/>
                  </a:lnTo>
                  <a:lnTo>
                    <a:pt x="70" y="226"/>
                  </a:lnTo>
                  <a:lnTo>
                    <a:pt x="78" y="242"/>
                  </a:lnTo>
                  <a:lnTo>
                    <a:pt x="82" y="248"/>
                  </a:lnTo>
                  <a:lnTo>
                    <a:pt x="54" y="282"/>
                  </a:lnTo>
                  <a:lnTo>
                    <a:pt x="78" y="306"/>
                  </a:lnTo>
                  <a:lnTo>
                    <a:pt x="112" y="278"/>
                  </a:lnTo>
                  <a:lnTo>
                    <a:pt x="118" y="282"/>
                  </a:lnTo>
                  <a:lnTo>
                    <a:pt x="118" y="282"/>
                  </a:lnTo>
                  <a:lnTo>
                    <a:pt x="134" y="290"/>
                  </a:lnTo>
                  <a:lnTo>
                    <a:pt x="152" y="296"/>
                  </a:lnTo>
                  <a:lnTo>
                    <a:pt x="158" y="298"/>
                  </a:lnTo>
                  <a:lnTo>
                    <a:pt x="162" y="342"/>
                  </a:lnTo>
                  <a:close/>
                  <a:moveTo>
                    <a:pt x="350" y="204"/>
                  </a:moveTo>
                  <a:lnTo>
                    <a:pt x="350" y="204"/>
                  </a:lnTo>
                  <a:lnTo>
                    <a:pt x="350" y="204"/>
                  </a:lnTo>
                  <a:close/>
                </a:path>
              </a:pathLst>
            </a:custGeom>
            <a:grpFill/>
            <a:ln>
              <a:noFill/>
            </a:ln>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232" name="Freeform 16">
              <a:extLst>
                <a:ext uri="{FF2B5EF4-FFF2-40B4-BE49-F238E27FC236}">
                  <a16:creationId xmlns:a16="http://schemas.microsoft.com/office/drawing/2014/main" id="{93F066E3-1A41-480F-95DA-83200962F4B6}"/>
                </a:ext>
              </a:extLst>
            </p:cNvPr>
            <p:cNvSpPr>
              <a:spLocks noEditPoints="1"/>
            </p:cNvSpPr>
            <p:nvPr/>
          </p:nvSpPr>
          <p:spPr bwMode="auto">
            <a:xfrm>
              <a:off x="7562850" y="3530600"/>
              <a:ext cx="247650" cy="247650"/>
            </a:xfrm>
            <a:custGeom>
              <a:avLst/>
              <a:gdLst>
                <a:gd name="T0" fmla="*/ 78 w 156"/>
                <a:gd name="T1" fmla="*/ 156 h 156"/>
                <a:gd name="T2" fmla="*/ 48 w 156"/>
                <a:gd name="T3" fmla="*/ 148 h 156"/>
                <a:gd name="T4" fmla="*/ 24 w 156"/>
                <a:gd name="T5" fmla="*/ 132 h 156"/>
                <a:gd name="T6" fmla="*/ 6 w 156"/>
                <a:gd name="T7" fmla="*/ 108 h 156"/>
                <a:gd name="T8" fmla="*/ 0 w 156"/>
                <a:gd name="T9" fmla="*/ 78 h 156"/>
                <a:gd name="T10" fmla="*/ 2 w 156"/>
                <a:gd name="T11" fmla="*/ 62 h 156"/>
                <a:gd name="T12" fmla="*/ 14 w 156"/>
                <a:gd name="T13" fmla="*/ 34 h 156"/>
                <a:gd name="T14" fmla="*/ 34 w 156"/>
                <a:gd name="T15" fmla="*/ 14 h 156"/>
                <a:gd name="T16" fmla="*/ 62 w 156"/>
                <a:gd name="T17" fmla="*/ 2 h 156"/>
                <a:gd name="T18" fmla="*/ 78 w 156"/>
                <a:gd name="T19" fmla="*/ 0 h 156"/>
                <a:gd name="T20" fmla="*/ 108 w 156"/>
                <a:gd name="T21" fmla="*/ 6 h 156"/>
                <a:gd name="T22" fmla="*/ 132 w 156"/>
                <a:gd name="T23" fmla="*/ 22 h 156"/>
                <a:gd name="T24" fmla="*/ 150 w 156"/>
                <a:gd name="T25" fmla="*/ 48 h 156"/>
                <a:gd name="T26" fmla="*/ 156 w 156"/>
                <a:gd name="T27" fmla="*/ 78 h 156"/>
                <a:gd name="T28" fmla="*/ 154 w 156"/>
                <a:gd name="T29" fmla="*/ 94 h 156"/>
                <a:gd name="T30" fmla="*/ 142 w 156"/>
                <a:gd name="T31" fmla="*/ 120 h 156"/>
                <a:gd name="T32" fmla="*/ 122 w 156"/>
                <a:gd name="T33" fmla="*/ 142 h 156"/>
                <a:gd name="T34" fmla="*/ 94 w 156"/>
                <a:gd name="T35" fmla="*/ 154 h 156"/>
                <a:gd name="T36" fmla="*/ 78 w 156"/>
                <a:gd name="T37" fmla="*/ 156 h 156"/>
                <a:gd name="T38" fmla="*/ 78 w 156"/>
                <a:gd name="T39" fmla="*/ 18 h 156"/>
                <a:gd name="T40" fmla="*/ 54 w 156"/>
                <a:gd name="T41" fmla="*/ 22 h 156"/>
                <a:gd name="T42" fmla="*/ 36 w 156"/>
                <a:gd name="T43" fmla="*/ 36 h 156"/>
                <a:gd name="T44" fmla="*/ 24 w 156"/>
                <a:gd name="T45" fmla="*/ 54 h 156"/>
                <a:gd name="T46" fmla="*/ 18 w 156"/>
                <a:gd name="T47" fmla="*/ 78 h 156"/>
                <a:gd name="T48" fmla="*/ 20 w 156"/>
                <a:gd name="T49" fmla="*/ 90 h 156"/>
                <a:gd name="T50" fmla="*/ 28 w 156"/>
                <a:gd name="T51" fmla="*/ 110 h 156"/>
                <a:gd name="T52" fmla="*/ 44 w 156"/>
                <a:gd name="T53" fmla="*/ 126 h 156"/>
                <a:gd name="T54" fmla="*/ 66 w 156"/>
                <a:gd name="T55" fmla="*/ 136 h 156"/>
                <a:gd name="T56" fmla="*/ 78 w 156"/>
                <a:gd name="T57" fmla="*/ 138 h 156"/>
                <a:gd name="T58" fmla="*/ 100 w 156"/>
                <a:gd name="T59" fmla="*/ 132 h 156"/>
                <a:gd name="T60" fmla="*/ 120 w 156"/>
                <a:gd name="T61" fmla="*/ 120 h 156"/>
                <a:gd name="T62" fmla="*/ 132 w 156"/>
                <a:gd name="T63" fmla="*/ 100 h 156"/>
                <a:gd name="T64" fmla="*/ 138 w 156"/>
                <a:gd name="T65" fmla="*/ 78 h 156"/>
                <a:gd name="T66" fmla="*/ 136 w 156"/>
                <a:gd name="T67" fmla="*/ 66 h 156"/>
                <a:gd name="T68" fmla="*/ 126 w 156"/>
                <a:gd name="T69" fmla="*/ 44 h 156"/>
                <a:gd name="T70" fmla="*/ 110 w 156"/>
                <a:gd name="T71" fmla="*/ 28 h 156"/>
                <a:gd name="T72" fmla="*/ 90 w 156"/>
                <a:gd name="T73" fmla="*/ 20 h 156"/>
                <a:gd name="T74" fmla="*/ 78 w 156"/>
                <a:gd name="T75" fmla="*/ 1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56">
                  <a:moveTo>
                    <a:pt x="78" y="156"/>
                  </a:moveTo>
                  <a:lnTo>
                    <a:pt x="78" y="156"/>
                  </a:lnTo>
                  <a:lnTo>
                    <a:pt x="62" y="154"/>
                  </a:lnTo>
                  <a:lnTo>
                    <a:pt x="48" y="148"/>
                  </a:lnTo>
                  <a:lnTo>
                    <a:pt x="34" y="142"/>
                  </a:lnTo>
                  <a:lnTo>
                    <a:pt x="24" y="132"/>
                  </a:lnTo>
                  <a:lnTo>
                    <a:pt x="14" y="120"/>
                  </a:lnTo>
                  <a:lnTo>
                    <a:pt x="6" y="108"/>
                  </a:lnTo>
                  <a:lnTo>
                    <a:pt x="2" y="94"/>
                  </a:lnTo>
                  <a:lnTo>
                    <a:pt x="0" y="78"/>
                  </a:lnTo>
                  <a:lnTo>
                    <a:pt x="0" y="78"/>
                  </a:lnTo>
                  <a:lnTo>
                    <a:pt x="2" y="62"/>
                  </a:lnTo>
                  <a:lnTo>
                    <a:pt x="6" y="48"/>
                  </a:lnTo>
                  <a:lnTo>
                    <a:pt x="14" y="34"/>
                  </a:lnTo>
                  <a:lnTo>
                    <a:pt x="24" y="22"/>
                  </a:lnTo>
                  <a:lnTo>
                    <a:pt x="34" y="14"/>
                  </a:lnTo>
                  <a:lnTo>
                    <a:pt x="48" y="6"/>
                  </a:lnTo>
                  <a:lnTo>
                    <a:pt x="62" y="2"/>
                  </a:lnTo>
                  <a:lnTo>
                    <a:pt x="78" y="0"/>
                  </a:lnTo>
                  <a:lnTo>
                    <a:pt x="78" y="0"/>
                  </a:lnTo>
                  <a:lnTo>
                    <a:pt x="94" y="2"/>
                  </a:lnTo>
                  <a:lnTo>
                    <a:pt x="108" y="6"/>
                  </a:lnTo>
                  <a:lnTo>
                    <a:pt x="122" y="14"/>
                  </a:lnTo>
                  <a:lnTo>
                    <a:pt x="132" y="22"/>
                  </a:lnTo>
                  <a:lnTo>
                    <a:pt x="142" y="34"/>
                  </a:lnTo>
                  <a:lnTo>
                    <a:pt x="150" y="48"/>
                  </a:lnTo>
                  <a:lnTo>
                    <a:pt x="154" y="62"/>
                  </a:lnTo>
                  <a:lnTo>
                    <a:pt x="156" y="78"/>
                  </a:lnTo>
                  <a:lnTo>
                    <a:pt x="156" y="78"/>
                  </a:lnTo>
                  <a:lnTo>
                    <a:pt x="154" y="94"/>
                  </a:lnTo>
                  <a:lnTo>
                    <a:pt x="150" y="108"/>
                  </a:lnTo>
                  <a:lnTo>
                    <a:pt x="142" y="120"/>
                  </a:lnTo>
                  <a:lnTo>
                    <a:pt x="132" y="132"/>
                  </a:lnTo>
                  <a:lnTo>
                    <a:pt x="122" y="142"/>
                  </a:lnTo>
                  <a:lnTo>
                    <a:pt x="108" y="148"/>
                  </a:lnTo>
                  <a:lnTo>
                    <a:pt x="94" y="154"/>
                  </a:lnTo>
                  <a:lnTo>
                    <a:pt x="78" y="156"/>
                  </a:lnTo>
                  <a:lnTo>
                    <a:pt x="78" y="156"/>
                  </a:lnTo>
                  <a:close/>
                  <a:moveTo>
                    <a:pt x="78" y="18"/>
                  </a:moveTo>
                  <a:lnTo>
                    <a:pt x="78" y="18"/>
                  </a:lnTo>
                  <a:lnTo>
                    <a:pt x="66" y="20"/>
                  </a:lnTo>
                  <a:lnTo>
                    <a:pt x="54" y="22"/>
                  </a:lnTo>
                  <a:lnTo>
                    <a:pt x="44" y="28"/>
                  </a:lnTo>
                  <a:lnTo>
                    <a:pt x="36" y="36"/>
                  </a:lnTo>
                  <a:lnTo>
                    <a:pt x="28" y="44"/>
                  </a:lnTo>
                  <a:lnTo>
                    <a:pt x="24" y="54"/>
                  </a:lnTo>
                  <a:lnTo>
                    <a:pt x="20" y="66"/>
                  </a:lnTo>
                  <a:lnTo>
                    <a:pt x="18" y="78"/>
                  </a:lnTo>
                  <a:lnTo>
                    <a:pt x="18" y="78"/>
                  </a:lnTo>
                  <a:lnTo>
                    <a:pt x="20" y="90"/>
                  </a:lnTo>
                  <a:lnTo>
                    <a:pt x="24" y="100"/>
                  </a:lnTo>
                  <a:lnTo>
                    <a:pt x="28" y="110"/>
                  </a:lnTo>
                  <a:lnTo>
                    <a:pt x="36" y="120"/>
                  </a:lnTo>
                  <a:lnTo>
                    <a:pt x="44" y="126"/>
                  </a:lnTo>
                  <a:lnTo>
                    <a:pt x="54" y="132"/>
                  </a:lnTo>
                  <a:lnTo>
                    <a:pt x="66" y="136"/>
                  </a:lnTo>
                  <a:lnTo>
                    <a:pt x="78" y="138"/>
                  </a:lnTo>
                  <a:lnTo>
                    <a:pt x="78" y="138"/>
                  </a:lnTo>
                  <a:lnTo>
                    <a:pt x="90" y="136"/>
                  </a:lnTo>
                  <a:lnTo>
                    <a:pt x="100" y="132"/>
                  </a:lnTo>
                  <a:lnTo>
                    <a:pt x="110" y="126"/>
                  </a:lnTo>
                  <a:lnTo>
                    <a:pt x="120" y="120"/>
                  </a:lnTo>
                  <a:lnTo>
                    <a:pt x="126" y="110"/>
                  </a:lnTo>
                  <a:lnTo>
                    <a:pt x="132" y="100"/>
                  </a:lnTo>
                  <a:lnTo>
                    <a:pt x="136" y="90"/>
                  </a:lnTo>
                  <a:lnTo>
                    <a:pt x="138" y="78"/>
                  </a:lnTo>
                  <a:lnTo>
                    <a:pt x="138" y="78"/>
                  </a:lnTo>
                  <a:lnTo>
                    <a:pt x="136" y="66"/>
                  </a:lnTo>
                  <a:lnTo>
                    <a:pt x="132" y="54"/>
                  </a:lnTo>
                  <a:lnTo>
                    <a:pt x="126" y="44"/>
                  </a:lnTo>
                  <a:lnTo>
                    <a:pt x="120" y="36"/>
                  </a:lnTo>
                  <a:lnTo>
                    <a:pt x="110" y="28"/>
                  </a:lnTo>
                  <a:lnTo>
                    <a:pt x="100" y="22"/>
                  </a:lnTo>
                  <a:lnTo>
                    <a:pt x="90" y="20"/>
                  </a:lnTo>
                  <a:lnTo>
                    <a:pt x="78" y="18"/>
                  </a:lnTo>
                  <a:lnTo>
                    <a:pt x="78" y="18"/>
                  </a:lnTo>
                  <a:close/>
                </a:path>
              </a:pathLst>
            </a:custGeom>
            <a:grpFill/>
            <a:ln>
              <a:noFill/>
            </a:ln>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233" name="Freeform 17">
              <a:extLst>
                <a:ext uri="{FF2B5EF4-FFF2-40B4-BE49-F238E27FC236}">
                  <a16:creationId xmlns:a16="http://schemas.microsoft.com/office/drawing/2014/main" id="{670B4388-4A3B-4703-BC6F-DB40D1106202}"/>
                </a:ext>
              </a:extLst>
            </p:cNvPr>
            <p:cNvSpPr>
              <a:spLocks/>
            </p:cNvSpPr>
            <p:nvPr/>
          </p:nvSpPr>
          <p:spPr bwMode="auto">
            <a:xfrm>
              <a:off x="7204075" y="3171825"/>
              <a:ext cx="927100" cy="530225"/>
            </a:xfrm>
            <a:custGeom>
              <a:avLst/>
              <a:gdLst>
                <a:gd name="T0" fmla="*/ 0 w 584"/>
                <a:gd name="T1" fmla="*/ 326 h 334"/>
                <a:gd name="T2" fmla="*/ 0 w 584"/>
                <a:gd name="T3" fmla="*/ 304 h 334"/>
                <a:gd name="T4" fmla="*/ 2 w 584"/>
                <a:gd name="T5" fmla="*/ 272 h 334"/>
                <a:gd name="T6" fmla="*/ 14 w 584"/>
                <a:gd name="T7" fmla="*/ 214 h 334"/>
                <a:gd name="T8" fmla="*/ 36 w 584"/>
                <a:gd name="T9" fmla="*/ 158 h 334"/>
                <a:gd name="T10" fmla="*/ 70 w 584"/>
                <a:gd name="T11" fmla="*/ 110 h 334"/>
                <a:gd name="T12" fmla="*/ 110 w 584"/>
                <a:gd name="T13" fmla="*/ 68 h 334"/>
                <a:gd name="T14" fmla="*/ 158 w 584"/>
                <a:gd name="T15" fmla="*/ 36 h 334"/>
                <a:gd name="T16" fmla="*/ 214 w 584"/>
                <a:gd name="T17" fmla="*/ 14 h 334"/>
                <a:gd name="T18" fmla="*/ 272 w 584"/>
                <a:gd name="T19" fmla="*/ 0 h 334"/>
                <a:gd name="T20" fmla="*/ 304 w 584"/>
                <a:gd name="T21" fmla="*/ 0 h 334"/>
                <a:gd name="T22" fmla="*/ 348 w 584"/>
                <a:gd name="T23" fmla="*/ 2 h 334"/>
                <a:gd name="T24" fmla="*/ 390 w 584"/>
                <a:gd name="T25" fmla="*/ 12 h 334"/>
                <a:gd name="T26" fmla="*/ 430 w 584"/>
                <a:gd name="T27" fmla="*/ 26 h 334"/>
                <a:gd name="T28" fmla="*/ 468 w 584"/>
                <a:gd name="T29" fmla="*/ 48 h 334"/>
                <a:gd name="T30" fmla="*/ 502 w 584"/>
                <a:gd name="T31" fmla="*/ 72 h 334"/>
                <a:gd name="T32" fmla="*/ 532 w 584"/>
                <a:gd name="T33" fmla="*/ 102 h 334"/>
                <a:gd name="T34" fmla="*/ 558 w 584"/>
                <a:gd name="T35" fmla="*/ 138 h 334"/>
                <a:gd name="T36" fmla="*/ 580 w 584"/>
                <a:gd name="T37" fmla="*/ 176 h 334"/>
                <a:gd name="T38" fmla="*/ 568 w 584"/>
                <a:gd name="T39" fmla="*/ 192 h 334"/>
                <a:gd name="T40" fmla="*/ 564 w 584"/>
                <a:gd name="T41" fmla="*/ 184 h 334"/>
                <a:gd name="T42" fmla="*/ 544 w 584"/>
                <a:gd name="T43" fmla="*/ 148 h 334"/>
                <a:gd name="T44" fmla="*/ 518 w 584"/>
                <a:gd name="T45" fmla="*/ 114 h 334"/>
                <a:gd name="T46" fmla="*/ 490 w 584"/>
                <a:gd name="T47" fmla="*/ 86 h 334"/>
                <a:gd name="T48" fmla="*/ 458 w 584"/>
                <a:gd name="T49" fmla="*/ 62 h 334"/>
                <a:gd name="T50" fmla="*/ 422 w 584"/>
                <a:gd name="T51" fmla="*/ 44 h 334"/>
                <a:gd name="T52" fmla="*/ 384 w 584"/>
                <a:gd name="T53" fmla="*/ 30 h 334"/>
                <a:gd name="T54" fmla="*/ 344 w 584"/>
                <a:gd name="T55" fmla="*/ 20 h 334"/>
                <a:gd name="T56" fmla="*/ 304 w 584"/>
                <a:gd name="T57" fmla="*/ 18 h 334"/>
                <a:gd name="T58" fmla="*/ 274 w 584"/>
                <a:gd name="T59" fmla="*/ 18 h 334"/>
                <a:gd name="T60" fmla="*/ 218 w 584"/>
                <a:gd name="T61" fmla="*/ 30 h 334"/>
                <a:gd name="T62" fmla="*/ 168 w 584"/>
                <a:gd name="T63" fmla="*/ 52 h 334"/>
                <a:gd name="T64" fmla="*/ 122 w 584"/>
                <a:gd name="T65" fmla="*/ 82 h 334"/>
                <a:gd name="T66" fmla="*/ 82 w 584"/>
                <a:gd name="T67" fmla="*/ 122 h 334"/>
                <a:gd name="T68" fmla="*/ 52 w 584"/>
                <a:gd name="T69" fmla="*/ 168 h 334"/>
                <a:gd name="T70" fmla="*/ 30 w 584"/>
                <a:gd name="T71" fmla="*/ 218 h 334"/>
                <a:gd name="T72" fmla="*/ 18 w 584"/>
                <a:gd name="T73" fmla="*/ 274 h 334"/>
                <a:gd name="T74" fmla="*/ 18 w 584"/>
                <a:gd name="T75" fmla="*/ 304 h 334"/>
                <a:gd name="T76" fmla="*/ 18 w 584"/>
                <a:gd name="T77" fmla="*/ 33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4" h="334">
                  <a:moveTo>
                    <a:pt x="0" y="334"/>
                  </a:moveTo>
                  <a:lnTo>
                    <a:pt x="0" y="326"/>
                  </a:lnTo>
                  <a:lnTo>
                    <a:pt x="0" y="326"/>
                  </a:lnTo>
                  <a:lnTo>
                    <a:pt x="0" y="304"/>
                  </a:lnTo>
                  <a:lnTo>
                    <a:pt x="0" y="304"/>
                  </a:lnTo>
                  <a:lnTo>
                    <a:pt x="2" y="272"/>
                  </a:lnTo>
                  <a:lnTo>
                    <a:pt x="6" y="242"/>
                  </a:lnTo>
                  <a:lnTo>
                    <a:pt x="14" y="214"/>
                  </a:lnTo>
                  <a:lnTo>
                    <a:pt x="24" y="186"/>
                  </a:lnTo>
                  <a:lnTo>
                    <a:pt x="36" y="158"/>
                  </a:lnTo>
                  <a:lnTo>
                    <a:pt x="52" y="134"/>
                  </a:lnTo>
                  <a:lnTo>
                    <a:pt x="70" y="110"/>
                  </a:lnTo>
                  <a:lnTo>
                    <a:pt x="88" y="88"/>
                  </a:lnTo>
                  <a:lnTo>
                    <a:pt x="110" y="68"/>
                  </a:lnTo>
                  <a:lnTo>
                    <a:pt x="134" y="52"/>
                  </a:lnTo>
                  <a:lnTo>
                    <a:pt x="158" y="36"/>
                  </a:lnTo>
                  <a:lnTo>
                    <a:pt x="186" y="24"/>
                  </a:lnTo>
                  <a:lnTo>
                    <a:pt x="214" y="14"/>
                  </a:lnTo>
                  <a:lnTo>
                    <a:pt x="242" y="6"/>
                  </a:lnTo>
                  <a:lnTo>
                    <a:pt x="272" y="0"/>
                  </a:lnTo>
                  <a:lnTo>
                    <a:pt x="304" y="0"/>
                  </a:lnTo>
                  <a:lnTo>
                    <a:pt x="304" y="0"/>
                  </a:lnTo>
                  <a:lnTo>
                    <a:pt x="326" y="0"/>
                  </a:lnTo>
                  <a:lnTo>
                    <a:pt x="348" y="2"/>
                  </a:lnTo>
                  <a:lnTo>
                    <a:pt x="368" y="6"/>
                  </a:lnTo>
                  <a:lnTo>
                    <a:pt x="390" y="12"/>
                  </a:lnTo>
                  <a:lnTo>
                    <a:pt x="410" y="18"/>
                  </a:lnTo>
                  <a:lnTo>
                    <a:pt x="430" y="26"/>
                  </a:lnTo>
                  <a:lnTo>
                    <a:pt x="448" y="36"/>
                  </a:lnTo>
                  <a:lnTo>
                    <a:pt x="468" y="48"/>
                  </a:lnTo>
                  <a:lnTo>
                    <a:pt x="484" y="60"/>
                  </a:lnTo>
                  <a:lnTo>
                    <a:pt x="502" y="72"/>
                  </a:lnTo>
                  <a:lnTo>
                    <a:pt x="518" y="88"/>
                  </a:lnTo>
                  <a:lnTo>
                    <a:pt x="532" y="102"/>
                  </a:lnTo>
                  <a:lnTo>
                    <a:pt x="546" y="120"/>
                  </a:lnTo>
                  <a:lnTo>
                    <a:pt x="558" y="138"/>
                  </a:lnTo>
                  <a:lnTo>
                    <a:pt x="570" y="156"/>
                  </a:lnTo>
                  <a:lnTo>
                    <a:pt x="580" y="176"/>
                  </a:lnTo>
                  <a:lnTo>
                    <a:pt x="584" y="184"/>
                  </a:lnTo>
                  <a:lnTo>
                    <a:pt x="568" y="192"/>
                  </a:lnTo>
                  <a:lnTo>
                    <a:pt x="564" y="184"/>
                  </a:lnTo>
                  <a:lnTo>
                    <a:pt x="564" y="184"/>
                  </a:lnTo>
                  <a:lnTo>
                    <a:pt x="554" y="164"/>
                  </a:lnTo>
                  <a:lnTo>
                    <a:pt x="544" y="148"/>
                  </a:lnTo>
                  <a:lnTo>
                    <a:pt x="532" y="130"/>
                  </a:lnTo>
                  <a:lnTo>
                    <a:pt x="518" y="114"/>
                  </a:lnTo>
                  <a:lnTo>
                    <a:pt x="504" y="100"/>
                  </a:lnTo>
                  <a:lnTo>
                    <a:pt x="490" y="86"/>
                  </a:lnTo>
                  <a:lnTo>
                    <a:pt x="474" y="74"/>
                  </a:lnTo>
                  <a:lnTo>
                    <a:pt x="458" y="62"/>
                  </a:lnTo>
                  <a:lnTo>
                    <a:pt x="440" y="52"/>
                  </a:lnTo>
                  <a:lnTo>
                    <a:pt x="422" y="44"/>
                  </a:lnTo>
                  <a:lnTo>
                    <a:pt x="404" y="36"/>
                  </a:lnTo>
                  <a:lnTo>
                    <a:pt x="384" y="30"/>
                  </a:lnTo>
                  <a:lnTo>
                    <a:pt x="364" y="24"/>
                  </a:lnTo>
                  <a:lnTo>
                    <a:pt x="344" y="20"/>
                  </a:lnTo>
                  <a:lnTo>
                    <a:pt x="324" y="18"/>
                  </a:lnTo>
                  <a:lnTo>
                    <a:pt x="304" y="18"/>
                  </a:lnTo>
                  <a:lnTo>
                    <a:pt x="304" y="18"/>
                  </a:lnTo>
                  <a:lnTo>
                    <a:pt x="274" y="18"/>
                  </a:lnTo>
                  <a:lnTo>
                    <a:pt x="246" y="24"/>
                  </a:lnTo>
                  <a:lnTo>
                    <a:pt x="218" y="30"/>
                  </a:lnTo>
                  <a:lnTo>
                    <a:pt x="192" y="40"/>
                  </a:lnTo>
                  <a:lnTo>
                    <a:pt x="168" y="52"/>
                  </a:lnTo>
                  <a:lnTo>
                    <a:pt x="144" y="66"/>
                  </a:lnTo>
                  <a:lnTo>
                    <a:pt x="122" y="82"/>
                  </a:lnTo>
                  <a:lnTo>
                    <a:pt x="102" y="102"/>
                  </a:lnTo>
                  <a:lnTo>
                    <a:pt x="82" y="122"/>
                  </a:lnTo>
                  <a:lnTo>
                    <a:pt x="66" y="144"/>
                  </a:lnTo>
                  <a:lnTo>
                    <a:pt x="52" y="168"/>
                  </a:lnTo>
                  <a:lnTo>
                    <a:pt x="40" y="192"/>
                  </a:lnTo>
                  <a:lnTo>
                    <a:pt x="30" y="218"/>
                  </a:lnTo>
                  <a:lnTo>
                    <a:pt x="24" y="246"/>
                  </a:lnTo>
                  <a:lnTo>
                    <a:pt x="18" y="274"/>
                  </a:lnTo>
                  <a:lnTo>
                    <a:pt x="18" y="304"/>
                  </a:lnTo>
                  <a:lnTo>
                    <a:pt x="18" y="304"/>
                  </a:lnTo>
                  <a:lnTo>
                    <a:pt x="18" y="324"/>
                  </a:lnTo>
                  <a:lnTo>
                    <a:pt x="18" y="332"/>
                  </a:lnTo>
                  <a:lnTo>
                    <a:pt x="0" y="334"/>
                  </a:lnTo>
                  <a:close/>
                </a:path>
              </a:pathLst>
            </a:custGeom>
            <a:grpFill/>
            <a:ln>
              <a:noFill/>
            </a:ln>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234" name="Freeform 18">
              <a:extLst>
                <a:ext uri="{FF2B5EF4-FFF2-40B4-BE49-F238E27FC236}">
                  <a16:creationId xmlns:a16="http://schemas.microsoft.com/office/drawing/2014/main" id="{4F796EB5-3659-4901-B3CA-F42D00FD0027}"/>
                </a:ext>
              </a:extLst>
            </p:cNvPr>
            <p:cNvSpPr>
              <a:spLocks/>
            </p:cNvSpPr>
            <p:nvPr/>
          </p:nvSpPr>
          <p:spPr bwMode="auto">
            <a:xfrm>
              <a:off x="7242175" y="3606800"/>
              <a:ext cx="927100" cy="530225"/>
            </a:xfrm>
            <a:custGeom>
              <a:avLst/>
              <a:gdLst>
                <a:gd name="T0" fmla="*/ 280 w 584"/>
                <a:gd name="T1" fmla="*/ 334 h 334"/>
                <a:gd name="T2" fmla="*/ 236 w 584"/>
                <a:gd name="T3" fmla="*/ 330 h 334"/>
                <a:gd name="T4" fmla="*/ 194 w 584"/>
                <a:gd name="T5" fmla="*/ 322 h 334"/>
                <a:gd name="T6" fmla="*/ 154 w 584"/>
                <a:gd name="T7" fmla="*/ 306 h 334"/>
                <a:gd name="T8" fmla="*/ 116 w 584"/>
                <a:gd name="T9" fmla="*/ 286 h 334"/>
                <a:gd name="T10" fmla="*/ 82 w 584"/>
                <a:gd name="T11" fmla="*/ 260 h 334"/>
                <a:gd name="T12" fmla="*/ 52 w 584"/>
                <a:gd name="T13" fmla="*/ 230 h 334"/>
                <a:gd name="T14" fmla="*/ 24 w 584"/>
                <a:gd name="T15" fmla="*/ 196 h 334"/>
                <a:gd name="T16" fmla="*/ 4 w 584"/>
                <a:gd name="T17" fmla="*/ 158 h 334"/>
                <a:gd name="T18" fmla="*/ 16 w 584"/>
                <a:gd name="T19" fmla="*/ 142 h 334"/>
                <a:gd name="T20" fmla="*/ 20 w 584"/>
                <a:gd name="T21" fmla="*/ 150 h 334"/>
                <a:gd name="T22" fmla="*/ 40 w 584"/>
                <a:gd name="T23" fmla="*/ 186 h 334"/>
                <a:gd name="T24" fmla="*/ 64 w 584"/>
                <a:gd name="T25" fmla="*/ 218 h 334"/>
                <a:gd name="T26" fmla="*/ 94 w 584"/>
                <a:gd name="T27" fmla="*/ 246 h 334"/>
                <a:gd name="T28" fmla="*/ 126 w 584"/>
                <a:gd name="T29" fmla="*/ 270 h 334"/>
                <a:gd name="T30" fmla="*/ 162 w 584"/>
                <a:gd name="T31" fmla="*/ 290 h 334"/>
                <a:gd name="T32" fmla="*/ 198 w 584"/>
                <a:gd name="T33" fmla="*/ 304 h 334"/>
                <a:gd name="T34" fmla="*/ 238 w 584"/>
                <a:gd name="T35" fmla="*/ 312 h 334"/>
                <a:gd name="T36" fmla="*/ 280 w 584"/>
                <a:gd name="T37" fmla="*/ 316 h 334"/>
                <a:gd name="T38" fmla="*/ 308 w 584"/>
                <a:gd name="T39" fmla="*/ 314 h 334"/>
                <a:gd name="T40" fmla="*/ 364 w 584"/>
                <a:gd name="T41" fmla="*/ 304 h 334"/>
                <a:gd name="T42" fmla="*/ 416 w 584"/>
                <a:gd name="T43" fmla="*/ 282 h 334"/>
                <a:gd name="T44" fmla="*/ 462 w 584"/>
                <a:gd name="T45" fmla="*/ 250 h 334"/>
                <a:gd name="T46" fmla="*/ 500 w 584"/>
                <a:gd name="T47" fmla="*/ 212 h 334"/>
                <a:gd name="T48" fmla="*/ 532 w 584"/>
                <a:gd name="T49" fmla="*/ 166 h 334"/>
                <a:gd name="T50" fmla="*/ 554 w 584"/>
                <a:gd name="T51" fmla="*/ 114 h 334"/>
                <a:gd name="T52" fmla="*/ 564 w 584"/>
                <a:gd name="T53" fmla="*/ 58 h 334"/>
                <a:gd name="T54" fmla="*/ 566 w 584"/>
                <a:gd name="T55" fmla="*/ 30 h 334"/>
                <a:gd name="T56" fmla="*/ 564 w 584"/>
                <a:gd name="T57" fmla="*/ 0 h 334"/>
                <a:gd name="T58" fmla="*/ 584 w 584"/>
                <a:gd name="T59" fmla="*/ 8 h 334"/>
                <a:gd name="T60" fmla="*/ 584 w 584"/>
                <a:gd name="T61" fmla="*/ 30 h 334"/>
                <a:gd name="T62" fmla="*/ 582 w 584"/>
                <a:gd name="T63" fmla="*/ 60 h 334"/>
                <a:gd name="T64" fmla="*/ 570 w 584"/>
                <a:gd name="T65" fmla="*/ 120 h 334"/>
                <a:gd name="T66" fmla="*/ 548 w 584"/>
                <a:gd name="T67" fmla="*/ 174 h 334"/>
                <a:gd name="T68" fmla="*/ 514 w 584"/>
                <a:gd name="T69" fmla="*/ 224 h 334"/>
                <a:gd name="T70" fmla="*/ 474 w 584"/>
                <a:gd name="T71" fmla="*/ 264 h 334"/>
                <a:gd name="T72" fmla="*/ 424 w 584"/>
                <a:gd name="T73" fmla="*/ 298 h 334"/>
                <a:gd name="T74" fmla="*/ 370 w 584"/>
                <a:gd name="T75" fmla="*/ 320 h 334"/>
                <a:gd name="T76" fmla="*/ 310 w 584"/>
                <a:gd name="T77" fmla="*/ 332 h 334"/>
                <a:gd name="T78" fmla="*/ 280 w 584"/>
                <a:gd name="T79"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4" h="334">
                  <a:moveTo>
                    <a:pt x="280" y="334"/>
                  </a:moveTo>
                  <a:lnTo>
                    <a:pt x="280" y="334"/>
                  </a:lnTo>
                  <a:lnTo>
                    <a:pt x="258" y="334"/>
                  </a:lnTo>
                  <a:lnTo>
                    <a:pt x="236" y="330"/>
                  </a:lnTo>
                  <a:lnTo>
                    <a:pt x="214" y="326"/>
                  </a:lnTo>
                  <a:lnTo>
                    <a:pt x="194" y="322"/>
                  </a:lnTo>
                  <a:lnTo>
                    <a:pt x="174" y="314"/>
                  </a:lnTo>
                  <a:lnTo>
                    <a:pt x="154" y="306"/>
                  </a:lnTo>
                  <a:lnTo>
                    <a:pt x="134" y="296"/>
                  </a:lnTo>
                  <a:lnTo>
                    <a:pt x="116" y="286"/>
                  </a:lnTo>
                  <a:lnTo>
                    <a:pt x="98" y="274"/>
                  </a:lnTo>
                  <a:lnTo>
                    <a:pt x="82" y="260"/>
                  </a:lnTo>
                  <a:lnTo>
                    <a:pt x="66" y="246"/>
                  </a:lnTo>
                  <a:lnTo>
                    <a:pt x="52" y="230"/>
                  </a:lnTo>
                  <a:lnTo>
                    <a:pt x="38" y="214"/>
                  </a:lnTo>
                  <a:lnTo>
                    <a:pt x="24" y="196"/>
                  </a:lnTo>
                  <a:lnTo>
                    <a:pt x="14" y="178"/>
                  </a:lnTo>
                  <a:lnTo>
                    <a:pt x="4" y="158"/>
                  </a:lnTo>
                  <a:lnTo>
                    <a:pt x="0" y="150"/>
                  </a:lnTo>
                  <a:lnTo>
                    <a:pt x="16" y="142"/>
                  </a:lnTo>
                  <a:lnTo>
                    <a:pt x="20" y="150"/>
                  </a:lnTo>
                  <a:lnTo>
                    <a:pt x="20" y="150"/>
                  </a:lnTo>
                  <a:lnTo>
                    <a:pt x="30" y="168"/>
                  </a:lnTo>
                  <a:lnTo>
                    <a:pt x="40" y="186"/>
                  </a:lnTo>
                  <a:lnTo>
                    <a:pt x="52" y="202"/>
                  </a:lnTo>
                  <a:lnTo>
                    <a:pt x="64" y="218"/>
                  </a:lnTo>
                  <a:lnTo>
                    <a:pt x="78" y="234"/>
                  </a:lnTo>
                  <a:lnTo>
                    <a:pt x="94" y="246"/>
                  </a:lnTo>
                  <a:lnTo>
                    <a:pt x="110" y="260"/>
                  </a:lnTo>
                  <a:lnTo>
                    <a:pt x="126" y="270"/>
                  </a:lnTo>
                  <a:lnTo>
                    <a:pt x="144" y="282"/>
                  </a:lnTo>
                  <a:lnTo>
                    <a:pt x="162" y="290"/>
                  </a:lnTo>
                  <a:lnTo>
                    <a:pt x="180" y="298"/>
                  </a:lnTo>
                  <a:lnTo>
                    <a:pt x="198" y="304"/>
                  </a:lnTo>
                  <a:lnTo>
                    <a:pt x="218" y="310"/>
                  </a:lnTo>
                  <a:lnTo>
                    <a:pt x="238" y="312"/>
                  </a:lnTo>
                  <a:lnTo>
                    <a:pt x="260" y="316"/>
                  </a:lnTo>
                  <a:lnTo>
                    <a:pt x="280" y="316"/>
                  </a:lnTo>
                  <a:lnTo>
                    <a:pt x="280" y="316"/>
                  </a:lnTo>
                  <a:lnTo>
                    <a:pt x="308" y="314"/>
                  </a:lnTo>
                  <a:lnTo>
                    <a:pt x="338" y="310"/>
                  </a:lnTo>
                  <a:lnTo>
                    <a:pt x="364" y="304"/>
                  </a:lnTo>
                  <a:lnTo>
                    <a:pt x="392" y="294"/>
                  </a:lnTo>
                  <a:lnTo>
                    <a:pt x="416" y="282"/>
                  </a:lnTo>
                  <a:lnTo>
                    <a:pt x="440" y="266"/>
                  </a:lnTo>
                  <a:lnTo>
                    <a:pt x="462" y="250"/>
                  </a:lnTo>
                  <a:lnTo>
                    <a:pt x="482" y="232"/>
                  </a:lnTo>
                  <a:lnTo>
                    <a:pt x="500" y="212"/>
                  </a:lnTo>
                  <a:lnTo>
                    <a:pt x="518" y="190"/>
                  </a:lnTo>
                  <a:lnTo>
                    <a:pt x="532" y="166"/>
                  </a:lnTo>
                  <a:lnTo>
                    <a:pt x="544" y="140"/>
                  </a:lnTo>
                  <a:lnTo>
                    <a:pt x="554" y="114"/>
                  </a:lnTo>
                  <a:lnTo>
                    <a:pt x="560" y="88"/>
                  </a:lnTo>
                  <a:lnTo>
                    <a:pt x="564" y="58"/>
                  </a:lnTo>
                  <a:lnTo>
                    <a:pt x="566" y="30"/>
                  </a:lnTo>
                  <a:lnTo>
                    <a:pt x="566" y="30"/>
                  </a:lnTo>
                  <a:lnTo>
                    <a:pt x="566" y="10"/>
                  </a:lnTo>
                  <a:lnTo>
                    <a:pt x="564" y="0"/>
                  </a:lnTo>
                  <a:lnTo>
                    <a:pt x="582" y="0"/>
                  </a:lnTo>
                  <a:lnTo>
                    <a:pt x="584" y="8"/>
                  </a:lnTo>
                  <a:lnTo>
                    <a:pt x="584" y="8"/>
                  </a:lnTo>
                  <a:lnTo>
                    <a:pt x="584" y="30"/>
                  </a:lnTo>
                  <a:lnTo>
                    <a:pt x="584" y="30"/>
                  </a:lnTo>
                  <a:lnTo>
                    <a:pt x="582" y="60"/>
                  </a:lnTo>
                  <a:lnTo>
                    <a:pt x="578" y="90"/>
                  </a:lnTo>
                  <a:lnTo>
                    <a:pt x="570" y="120"/>
                  </a:lnTo>
                  <a:lnTo>
                    <a:pt x="560" y="148"/>
                  </a:lnTo>
                  <a:lnTo>
                    <a:pt x="548" y="174"/>
                  </a:lnTo>
                  <a:lnTo>
                    <a:pt x="532" y="200"/>
                  </a:lnTo>
                  <a:lnTo>
                    <a:pt x="514" y="224"/>
                  </a:lnTo>
                  <a:lnTo>
                    <a:pt x="494" y="244"/>
                  </a:lnTo>
                  <a:lnTo>
                    <a:pt x="474" y="264"/>
                  </a:lnTo>
                  <a:lnTo>
                    <a:pt x="450" y="282"/>
                  </a:lnTo>
                  <a:lnTo>
                    <a:pt x="424" y="298"/>
                  </a:lnTo>
                  <a:lnTo>
                    <a:pt x="398" y="310"/>
                  </a:lnTo>
                  <a:lnTo>
                    <a:pt x="370" y="320"/>
                  </a:lnTo>
                  <a:lnTo>
                    <a:pt x="342" y="328"/>
                  </a:lnTo>
                  <a:lnTo>
                    <a:pt x="310" y="332"/>
                  </a:lnTo>
                  <a:lnTo>
                    <a:pt x="280" y="334"/>
                  </a:lnTo>
                  <a:lnTo>
                    <a:pt x="280" y="334"/>
                  </a:lnTo>
                  <a:close/>
                </a:path>
              </a:pathLst>
            </a:custGeom>
            <a:grpFill/>
            <a:ln>
              <a:noFill/>
            </a:ln>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235" name="Freeform 19">
              <a:extLst>
                <a:ext uri="{FF2B5EF4-FFF2-40B4-BE49-F238E27FC236}">
                  <a16:creationId xmlns:a16="http://schemas.microsoft.com/office/drawing/2014/main" id="{7A1C0ED4-85A7-4D32-9D79-A02B87379952}"/>
                </a:ext>
              </a:extLst>
            </p:cNvPr>
            <p:cNvSpPr>
              <a:spLocks/>
            </p:cNvSpPr>
            <p:nvPr/>
          </p:nvSpPr>
          <p:spPr bwMode="auto">
            <a:xfrm>
              <a:off x="7140575" y="3632200"/>
              <a:ext cx="152400" cy="98425"/>
            </a:xfrm>
            <a:custGeom>
              <a:avLst/>
              <a:gdLst>
                <a:gd name="T0" fmla="*/ 48 w 96"/>
                <a:gd name="T1" fmla="*/ 62 h 62"/>
                <a:gd name="T2" fmla="*/ 0 w 96"/>
                <a:gd name="T3" fmla="*/ 14 h 62"/>
                <a:gd name="T4" fmla="*/ 14 w 96"/>
                <a:gd name="T5" fmla="*/ 0 h 62"/>
                <a:gd name="T6" fmla="*/ 48 w 96"/>
                <a:gd name="T7" fmla="*/ 36 h 62"/>
                <a:gd name="T8" fmla="*/ 84 w 96"/>
                <a:gd name="T9" fmla="*/ 0 h 62"/>
                <a:gd name="T10" fmla="*/ 96 w 96"/>
                <a:gd name="T11" fmla="*/ 14 h 62"/>
                <a:gd name="T12" fmla="*/ 48 w 96"/>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96" h="62">
                  <a:moveTo>
                    <a:pt x="48" y="62"/>
                  </a:moveTo>
                  <a:lnTo>
                    <a:pt x="0" y="14"/>
                  </a:lnTo>
                  <a:lnTo>
                    <a:pt x="14" y="0"/>
                  </a:lnTo>
                  <a:lnTo>
                    <a:pt x="48" y="36"/>
                  </a:lnTo>
                  <a:lnTo>
                    <a:pt x="84" y="0"/>
                  </a:lnTo>
                  <a:lnTo>
                    <a:pt x="96" y="14"/>
                  </a:lnTo>
                  <a:lnTo>
                    <a:pt x="48" y="62"/>
                  </a:lnTo>
                  <a:close/>
                </a:path>
              </a:pathLst>
            </a:custGeom>
            <a:grpFill/>
            <a:ln>
              <a:noFill/>
            </a:ln>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236" name="Freeform 20">
              <a:extLst>
                <a:ext uri="{FF2B5EF4-FFF2-40B4-BE49-F238E27FC236}">
                  <a16:creationId xmlns:a16="http://schemas.microsoft.com/office/drawing/2014/main" id="{628EBC80-078B-4D83-8383-DDA622AB2F41}"/>
                </a:ext>
              </a:extLst>
            </p:cNvPr>
            <p:cNvSpPr>
              <a:spLocks/>
            </p:cNvSpPr>
            <p:nvPr/>
          </p:nvSpPr>
          <p:spPr bwMode="auto">
            <a:xfrm>
              <a:off x="8077200" y="3571875"/>
              <a:ext cx="155575" cy="98425"/>
            </a:xfrm>
            <a:custGeom>
              <a:avLst/>
              <a:gdLst>
                <a:gd name="T0" fmla="*/ 84 w 98"/>
                <a:gd name="T1" fmla="*/ 62 h 62"/>
                <a:gd name="T2" fmla="*/ 50 w 98"/>
                <a:gd name="T3" fmla="*/ 26 h 62"/>
                <a:gd name="T4" fmla="*/ 14 w 98"/>
                <a:gd name="T5" fmla="*/ 62 h 62"/>
                <a:gd name="T6" fmla="*/ 0 w 98"/>
                <a:gd name="T7" fmla="*/ 48 h 62"/>
                <a:gd name="T8" fmla="*/ 50 w 98"/>
                <a:gd name="T9" fmla="*/ 0 h 62"/>
                <a:gd name="T10" fmla="*/ 98 w 98"/>
                <a:gd name="T11" fmla="*/ 48 h 62"/>
                <a:gd name="T12" fmla="*/ 84 w 98"/>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98" h="62">
                  <a:moveTo>
                    <a:pt x="84" y="62"/>
                  </a:moveTo>
                  <a:lnTo>
                    <a:pt x="50" y="26"/>
                  </a:lnTo>
                  <a:lnTo>
                    <a:pt x="14" y="62"/>
                  </a:lnTo>
                  <a:lnTo>
                    <a:pt x="0" y="48"/>
                  </a:lnTo>
                  <a:lnTo>
                    <a:pt x="50" y="0"/>
                  </a:lnTo>
                  <a:lnTo>
                    <a:pt x="98" y="48"/>
                  </a:lnTo>
                  <a:lnTo>
                    <a:pt x="84" y="62"/>
                  </a:lnTo>
                  <a:close/>
                </a:path>
              </a:pathLst>
            </a:custGeom>
            <a:grpFill/>
            <a:ln>
              <a:noFill/>
            </a:ln>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grpSp>
      <p:grpSp>
        <p:nvGrpSpPr>
          <p:cNvPr id="129" name="Group 4">
            <a:extLst>
              <a:ext uri="{FF2B5EF4-FFF2-40B4-BE49-F238E27FC236}">
                <a16:creationId xmlns:a16="http://schemas.microsoft.com/office/drawing/2014/main" id="{0F0ECA49-23DA-40C0-9FDB-02808D7EEB77}"/>
              </a:ext>
            </a:extLst>
          </p:cNvPr>
          <p:cNvGrpSpPr>
            <a:grpSpLocks noChangeAspect="1"/>
          </p:cNvGrpSpPr>
          <p:nvPr/>
        </p:nvGrpSpPr>
        <p:grpSpPr bwMode="auto">
          <a:xfrm>
            <a:off x="2352092" y="3692731"/>
            <a:ext cx="172543" cy="179906"/>
            <a:chOff x="565" y="883"/>
            <a:chExt cx="656" cy="684"/>
          </a:xfrm>
          <a:solidFill>
            <a:schemeClr val="accent1"/>
          </a:solidFill>
        </p:grpSpPr>
        <p:sp>
          <p:nvSpPr>
            <p:cNvPr id="220" name="Freeform 5">
              <a:extLst>
                <a:ext uri="{FF2B5EF4-FFF2-40B4-BE49-F238E27FC236}">
                  <a16:creationId xmlns:a16="http://schemas.microsoft.com/office/drawing/2014/main" id="{9F79CE3B-F30E-4337-8430-97EA5D10E625}"/>
                </a:ext>
              </a:extLst>
            </p:cNvPr>
            <p:cNvSpPr>
              <a:spLocks/>
            </p:cNvSpPr>
            <p:nvPr/>
          </p:nvSpPr>
          <p:spPr bwMode="auto">
            <a:xfrm>
              <a:off x="883" y="983"/>
              <a:ext cx="338" cy="582"/>
            </a:xfrm>
            <a:custGeom>
              <a:avLst/>
              <a:gdLst>
                <a:gd name="T0" fmla="*/ 312 w 338"/>
                <a:gd name="T1" fmla="*/ 582 h 582"/>
                <a:gd name="T2" fmla="*/ 24 w 338"/>
                <a:gd name="T3" fmla="*/ 582 h 582"/>
                <a:gd name="T4" fmla="*/ 24 w 338"/>
                <a:gd name="T5" fmla="*/ 582 h 582"/>
                <a:gd name="T6" fmla="*/ 14 w 338"/>
                <a:gd name="T7" fmla="*/ 580 h 582"/>
                <a:gd name="T8" fmla="*/ 6 w 338"/>
                <a:gd name="T9" fmla="*/ 576 h 582"/>
                <a:gd name="T10" fmla="*/ 2 w 338"/>
                <a:gd name="T11" fmla="*/ 568 h 582"/>
                <a:gd name="T12" fmla="*/ 0 w 338"/>
                <a:gd name="T13" fmla="*/ 558 h 582"/>
                <a:gd name="T14" fmla="*/ 0 w 338"/>
                <a:gd name="T15" fmla="*/ 388 h 582"/>
                <a:gd name="T16" fmla="*/ 18 w 338"/>
                <a:gd name="T17" fmla="*/ 388 h 582"/>
                <a:gd name="T18" fmla="*/ 18 w 338"/>
                <a:gd name="T19" fmla="*/ 558 h 582"/>
                <a:gd name="T20" fmla="*/ 18 w 338"/>
                <a:gd name="T21" fmla="*/ 558 h 582"/>
                <a:gd name="T22" fmla="*/ 20 w 338"/>
                <a:gd name="T23" fmla="*/ 562 h 582"/>
                <a:gd name="T24" fmla="*/ 24 w 338"/>
                <a:gd name="T25" fmla="*/ 564 h 582"/>
                <a:gd name="T26" fmla="*/ 312 w 338"/>
                <a:gd name="T27" fmla="*/ 564 h 582"/>
                <a:gd name="T28" fmla="*/ 312 w 338"/>
                <a:gd name="T29" fmla="*/ 564 h 582"/>
                <a:gd name="T30" fmla="*/ 318 w 338"/>
                <a:gd name="T31" fmla="*/ 562 h 582"/>
                <a:gd name="T32" fmla="*/ 320 w 338"/>
                <a:gd name="T33" fmla="*/ 558 h 582"/>
                <a:gd name="T34" fmla="*/ 320 w 338"/>
                <a:gd name="T35" fmla="*/ 24 h 582"/>
                <a:gd name="T36" fmla="*/ 320 w 338"/>
                <a:gd name="T37" fmla="*/ 24 h 582"/>
                <a:gd name="T38" fmla="*/ 318 w 338"/>
                <a:gd name="T39" fmla="*/ 20 h 582"/>
                <a:gd name="T40" fmla="*/ 312 w 338"/>
                <a:gd name="T41" fmla="*/ 18 h 582"/>
                <a:gd name="T42" fmla="*/ 24 w 338"/>
                <a:gd name="T43" fmla="*/ 18 h 582"/>
                <a:gd name="T44" fmla="*/ 24 w 338"/>
                <a:gd name="T45" fmla="*/ 18 h 582"/>
                <a:gd name="T46" fmla="*/ 20 w 338"/>
                <a:gd name="T47" fmla="*/ 20 h 582"/>
                <a:gd name="T48" fmla="*/ 18 w 338"/>
                <a:gd name="T49" fmla="*/ 24 h 582"/>
                <a:gd name="T50" fmla="*/ 18 w 338"/>
                <a:gd name="T51" fmla="*/ 168 h 582"/>
                <a:gd name="T52" fmla="*/ 0 w 338"/>
                <a:gd name="T53" fmla="*/ 168 h 582"/>
                <a:gd name="T54" fmla="*/ 0 w 338"/>
                <a:gd name="T55" fmla="*/ 24 h 582"/>
                <a:gd name="T56" fmla="*/ 0 w 338"/>
                <a:gd name="T57" fmla="*/ 24 h 582"/>
                <a:gd name="T58" fmla="*/ 2 w 338"/>
                <a:gd name="T59" fmla="*/ 14 h 582"/>
                <a:gd name="T60" fmla="*/ 6 w 338"/>
                <a:gd name="T61" fmla="*/ 6 h 582"/>
                <a:gd name="T62" fmla="*/ 14 w 338"/>
                <a:gd name="T63" fmla="*/ 2 h 582"/>
                <a:gd name="T64" fmla="*/ 24 w 338"/>
                <a:gd name="T65" fmla="*/ 0 h 582"/>
                <a:gd name="T66" fmla="*/ 312 w 338"/>
                <a:gd name="T67" fmla="*/ 0 h 582"/>
                <a:gd name="T68" fmla="*/ 312 w 338"/>
                <a:gd name="T69" fmla="*/ 0 h 582"/>
                <a:gd name="T70" fmla="*/ 322 w 338"/>
                <a:gd name="T71" fmla="*/ 2 h 582"/>
                <a:gd name="T72" fmla="*/ 330 w 338"/>
                <a:gd name="T73" fmla="*/ 6 h 582"/>
                <a:gd name="T74" fmla="*/ 336 w 338"/>
                <a:gd name="T75" fmla="*/ 14 h 582"/>
                <a:gd name="T76" fmla="*/ 338 w 338"/>
                <a:gd name="T77" fmla="*/ 24 h 582"/>
                <a:gd name="T78" fmla="*/ 338 w 338"/>
                <a:gd name="T79" fmla="*/ 558 h 582"/>
                <a:gd name="T80" fmla="*/ 338 w 338"/>
                <a:gd name="T81" fmla="*/ 558 h 582"/>
                <a:gd name="T82" fmla="*/ 336 w 338"/>
                <a:gd name="T83" fmla="*/ 568 h 582"/>
                <a:gd name="T84" fmla="*/ 330 w 338"/>
                <a:gd name="T85" fmla="*/ 576 h 582"/>
                <a:gd name="T86" fmla="*/ 322 w 338"/>
                <a:gd name="T87" fmla="*/ 580 h 582"/>
                <a:gd name="T88" fmla="*/ 312 w 338"/>
                <a:gd name="T89" fmla="*/ 582 h 582"/>
                <a:gd name="T90" fmla="*/ 312 w 338"/>
                <a:gd name="T91" fmla="*/ 58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8" h="582">
                  <a:moveTo>
                    <a:pt x="312" y="582"/>
                  </a:moveTo>
                  <a:lnTo>
                    <a:pt x="24" y="582"/>
                  </a:lnTo>
                  <a:lnTo>
                    <a:pt x="24" y="582"/>
                  </a:lnTo>
                  <a:lnTo>
                    <a:pt x="14" y="580"/>
                  </a:lnTo>
                  <a:lnTo>
                    <a:pt x="6" y="576"/>
                  </a:lnTo>
                  <a:lnTo>
                    <a:pt x="2" y="568"/>
                  </a:lnTo>
                  <a:lnTo>
                    <a:pt x="0" y="558"/>
                  </a:lnTo>
                  <a:lnTo>
                    <a:pt x="0" y="388"/>
                  </a:lnTo>
                  <a:lnTo>
                    <a:pt x="18" y="388"/>
                  </a:lnTo>
                  <a:lnTo>
                    <a:pt x="18" y="558"/>
                  </a:lnTo>
                  <a:lnTo>
                    <a:pt x="18" y="558"/>
                  </a:lnTo>
                  <a:lnTo>
                    <a:pt x="20" y="562"/>
                  </a:lnTo>
                  <a:lnTo>
                    <a:pt x="24" y="564"/>
                  </a:lnTo>
                  <a:lnTo>
                    <a:pt x="312" y="564"/>
                  </a:lnTo>
                  <a:lnTo>
                    <a:pt x="312" y="564"/>
                  </a:lnTo>
                  <a:lnTo>
                    <a:pt x="318" y="562"/>
                  </a:lnTo>
                  <a:lnTo>
                    <a:pt x="320" y="558"/>
                  </a:lnTo>
                  <a:lnTo>
                    <a:pt x="320" y="24"/>
                  </a:lnTo>
                  <a:lnTo>
                    <a:pt x="320" y="24"/>
                  </a:lnTo>
                  <a:lnTo>
                    <a:pt x="318" y="20"/>
                  </a:lnTo>
                  <a:lnTo>
                    <a:pt x="312" y="18"/>
                  </a:lnTo>
                  <a:lnTo>
                    <a:pt x="24" y="18"/>
                  </a:lnTo>
                  <a:lnTo>
                    <a:pt x="24" y="18"/>
                  </a:lnTo>
                  <a:lnTo>
                    <a:pt x="20" y="20"/>
                  </a:lnTo>
                  <a:lnTo>
                    <a:pt x="18" y="24"/>
                  </a:lnTo>
                  <a:lnTo>
                    <a:pt x="18" y="168"/>
                  </a:lnTo>
                  <a:lnTo>
                    <a:pt x="0" y="168"/>
                  </a:lnTo>
                  <a:lnTo>
                    <a:pt x="0" y="24"/>
                  </a:lnTo>
                  <a:lnTo>
                    <a:pt x="0" y="24"/>
                  </a:lnTo>
                  <a:lnTo>
                    <a:pt x="2" y="14"/>
                  </a:lnTo>
                  <a:lnTo>
                    <a:pt x="6" y="6"/>
                  </a:lnTo>
                  <a:lnTo>
                    <a:pt x="14" y="2"/>
                  </a:lnTo>
                  <a:lnTo>
                    <a:pt x="24" y="0"/>
                  </a:lnTo>
                  <a:lnTo>
                    <a:pt x="312" y="0"/>
                  </a:lnTo>
                  <a:lnTo>
                    <a:pt x="312" y="0"/>
                  </a:lnTo>
                  <a:lnTo>
                    <a:pt x="322" y="2"/>
                  </a:lnTo>
                  <a:lnTo>
                    <a:pt x="330" y="6"/>
                  </a:lnTo>
                  <a:lnTo>
                    <a:pt x="336" y="14"/>
                  </a:lnTo>
                  <a:lnTo>
                    <a:pt x="338" y="24"/>
                  </a:lnTo>
                  <a:lnTo>
                    <a:pt x="338" y="558"/>
                  </a:lnTo>
                  <a:lnTo>
                    <a:pt x="338" y="558"/>
                  </a:lnTo>
                  <a:lnTo>
                    <a:pt x="336" y="568"/>
                  </a:lnTo>
                  <a:lnTo>
                    <a:pt x="330" y="576"/>
                  </a:lnTo>
                  <a:lnTo>
                    <a:pt x="322" y="580"/>
                  </a:lnTo>
                  <a:lnTo>
                    <a:pt x="312" y="582"/>
                  </a:lnTo>
                  <a:lnTo>
                    <a:pt x="312" y="5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21" name="Rectangle 6">
              <a:extLst>
                <a:ext uri="{FF2B5EF4-FFF2-40B4-BE49-F238E27FC236}">
                  <a16:creationId xmlns:a16="http://schemas.microsoft.com/office/drawing/2014/main" id="{FF6F9A87-A9C3-455A-B6BE-EB233DE34C23}"/>
                </a:ext>
              </a:extLst>
            </p:cNvPr>
            <p:cNvSpPr>
              <a:spLocks noChangeArrowheads="1"/>
            </p:cNvSpPr>
            <p:nvPr/>
          </p:nvSpPr>
          <p:spPr bwMode="auto">
            <a:xfrm>
              <a:off x="1009" y="1029"/>
              <a:ext cx="8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22" name="Rectangle 7">
              <a:extLst>
                <a:ext uri="{FF2B5EF4-FFF2-40B4-BE49-F238E27FC236}">
                  <a16:creationId xmlns:a16="http://schemas.microsoft.com/office/drawing/2014/main" id="{D8345543-F637-4D30-894A-D1D21DFCC8E8}"/>
                </a:ext>
              </a:extLst>
            </p:cNvPr>
            <p:cNvSpPr>
              <a:spLocks noChangeArrowheads="1"/>
            </p:cNvSpPr>
            <p:nvPr/>
          </p:nvSpPr>
          <p:spPr bwMode="auto">
            <a:xfrm>
              <a:off x="779" y="931"/>
              <a:ext cx="5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23" name="Rectangle 8">
              <a:extLst>
                <a:ext uri="{FF2B5EF4-FFF2-40B4-BE49-F238E27FC236}">
                  <a16:creationId xmlns:a16="http://schemas.microsoft.com/office/drawing/2014/main" id="{F354EACA-B760-4AAD-9833-B074104A5686}"/>
                </a:ext>
              </a:extLst>
            </p:cNvPr>
            <p:cNvSpPr>
              <a:spLocks noChangeArrowheads="1"/>
            </p:cNvSpPr>
            <p:nvPr/>
          </p:nvSpPr>
          <p:spPr bwMode="auto">
            <a:xfrm>
              <a:off x="731" y="1491"/>
              <a:ext cx="8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24" name="Rectangle 9">
              <a:extLst>
                <a:ext uri="{FF2B5EF4-FFF2-40B4-BE49-F238E27FC236}">
                  <a16:creationId xmlns:a16="http://schemas.microsoft.com/office/drawing/2014/main" id="{61080271-B476-4C9B-9756-532B9DA7DAFB}"/>
                </a:ext>
              </a:extLst>
            </p:cNvPr>
            <p:cNvSpPr>
              <a:spLocks noChangeArrowheads="1"/>
            </p:cNvSpPr>
            <p:nvPr/>
          </p:nvSpPr>
          <p:spPr bwMode="auto">
            <a:xfrm>
              <a:off x="1025" y="1503"/>
              <a:ext cx="5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25" name="Rectangle 10">
              <a:extLst>
                <a:ext uri="{FF2B5EF4-FFF2-40B4-BE49-F238E27FC236}">
                  <a16:creationId xmlns:a16="http://schemas.microsoft.com/office/drawing/2014/main" id="{9CBAF1AC-5E27-4822-946E-2F4CEE9001E9}"/>
                </a:ext>
              </a:extLst>
            </p:cNvPr>
            <p:cNvSpPr>
              <a:spLocks noChangeArrowheads="1"/>
            </p:cNvSpPr>
            <p:nvPr/>
          </p:nvSpPr>
          <p:spPr bwMode="auto">
            <a:xfrm>
              <a:off x="883" y="1081"/>
              <a:ext cx="33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26" name="Rectangle 11">
              <a:extLst>
                <a:ext uri="{FF2B5EF4-FFF2-40B4-BE49-F238E27FC236}">
                  <a16:creationId xmlns:a16="http://schemas.microsoft.com/office/drawing/2014/main" id="{C99715EB-115E-4FCC-B266-E6F96A0424E8}"/>
                </a:ext>
              </a:extLst>
            </p:cNvPr>
            <p:cNvSpPr>
              <a:spLocks noChangeArrowheads="1"/>
            </p:cNvSpPr>
            <p:nvPr/>
          </p:nvSpPr>
          <p:spPr bwMode="auto">
            <a:xfrm>
              <a:off x="883" y="1453"/>
              <a:ext cx="33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27" name="Freeform 12">
              <a:extLst>
                <a:ext uri="{FF2B5EF4-FFF2-40B4-BE49-F238E27FC236}">
                  <a16:creationId xmlns:a16="http://schemas.microsoft.com/office/drawing/2014/main" id="{FF482FEC-3A40-4F74-9754-16A1F579ADA3}"/>
                </a:ext>
              </a:extLst>
            </p:cNvPr>
            <p:cNvSpPr>
              <a:spLocks/>
            </p:cNvSpPr>
            <p:nvPr/>
          </p:nvSpPr>
          <p:spPr bwMode="auto">
            <a:xfrm>
              <a:off x="565" y="883"/>
              <a:ext cx="480" cy="684"/>
            </a:xfrm>
            <a:custGeom>
              <a:avLst/>
              <a:gdLst>
                <a:gd name="T0" fmla="*/ 294 w 480"/>
                <a:gd name="T1" fmla="*/ 684 h 684"/>
                <a:gd name="T2" fmla="*/ 32 w 480"/>
                <a:gd name="T3" fmla="*/ 684 h 684"/>
                <a:gd name="T4" fmla="*/ 32 w 480"/>
                <a:gd name="T5" fmla="*/ 684 h 684"/>
                <a:gd name="T6" fmla="*/ 26 w 480"/>
                <a:gd name="T7" fmla="*/ 682 h 684"/>
                <a:gd name="T8" fmla="*/ 20 w 480"/>
                <a:gd name="T9" fmla="*/ 682 h 684"/>
                <a:gd name="T10" fmla="*/ 10 w 480"/>
                <a:gd name="T11" fmla="*/ 674 h 684"/>
                <a:gd name="T12" fmla="*/ 2 w 480"/>
                <a:gd name="T13" fmla="*/ 664 h 684"/>
                <a:gd name="T14" fmla="*/ 2 w 480"/>
                <a:gd name="T15" fmla="*/ 658 h 684"/>
                <a:gd name="T16" fmla="*/ 0 w 480"/>
                <a:gd name="T17" fmla="*/ 652 h 684"/>
                <a:gd name="T18" fmla="*/ 0 w 480"/>
                <a:gd name="T19" fmla="*/ 30 h 684"/>
                <a:gd name="T20" fmla="*/ 0 w 480"/>
                <a:gd name="T21" fmla="*/ 30 h 684"/>
                <a:gd name="T22" fmla="*/ 2 w 480"/>
                <a:gd name="T23" fmla="*/ 24 h 684"/>
                <a:gd name="T24" fmla="*/ 2 w 480"/>
                <a:gd name="T25" fmla="*/ 18 h 684"/>
                <a:gd name="T26" fmla="*/ 10 w 480"/>
                <a:gd name="T27" fmla="*/ 8 h 684"/>
                <a:gd name="T28" fmla="*/ 20 w 480"/>
                <a:gd name="T29" fmla="*/ 2 h 684"/>
                <a:gd name="T30" fmla="*/ 26 w 480"/>
                <a:gd name="T31" fmla="*/ 0 h 684"/>
                <a:gd name="T32" fmla="*/ 32 w 480"/>
                <a:gd name="T33" fmla="*/ 0 h 684"/>
                <a:gd name="T34" fmla="*/ 450 w 480"/>
                <a:gd name="T35" fmla="*/ 0 h 684"/>
                <a:gd name="T36" fmla="*/ 450 w 480"/>
                <a:gd name="T37" fmla="*/ 0 h 684"/>
                <a:gd name="T38" fmla="*/ 456 w 480"/>
                <a:gd name="T39" fmla="*/ 0 h 684"/>
                <a:gd name="T40" fmla="*/ 462 w 480"/>
                <a:gd name="T41" fmla="*/ 2 h 684"/>
                <a:gd name="T42" fmla="*/ 472 w 480"/>
                <a:gd name="T43" fmla="*/ 8 h 684"/>
                <a:gd name="T44" fmla="*/ 478 w 480"/>
                <a:gd name="T45" fmla="*/ 18 h 684"/>
                <a:gd name="T46" fmla="*/ 480 w 480"/>
                <a:gd name="T47" fmla="*/ 24 h 684"/>
                <a:gd name="T48" fmla="*/ 480 w 480"/>
                <a:gd name="T49" fmla="*/ 30 h 684"/>
                <a:gd name="T50" fmla="*/ 480 w 480"/>
                <a:gd name="T51" fmla="*/ 80 h 684"/>
                <a:gd name="T52" fmla="*/ 462 w 480"/>
                <a:gd name="T53" fmla="*/ 80 h 684"/>
                <a:gd name="T54" fmla="*/ 462 w 480"/>
                <a:gd name="T55" fmla="*/ 30 h 684"/>
                <a:gd name="T56" fmla="*/ 462 w 480"/>
                <a:gd name="T57" fmla="*/ 30 h 684"/>
                <a:gd name="T58" fmla="*/ 462 w 480"/>
                <a:gd name="T59" fmla="*/ 26 h 684"/>
                <a:gd name="T60" fmla="*/ 458 w 480"/>
                <a:gd name="T61" fmla="*/ 22 h 684"/>
                <a:gd name="T62" fmla="*/ 454 w 480"/>
                <a:gd name="T63" fmla="*/ 18 h 684"/>
                <a:gd name="T64" fmla="*/ 450 w 480"/>
                <a:gd name="T65" fmla="*/ 18 h 684"/>
                <a:gd name="T66" fmla="*/ 32 w 480"/>
                <a:gd name="T67" fmla="*/ 18 h 684"/>
                <a:gd name="T68" fmla="*/ 32 w 480"/>
                <a:gd name="T69" fmla="*/ 18 h 684"/>
                <a:gd name="T70" fmla="*/ 26 w 480"/>
                <a:gd name="T71" fmla="*/ 18 h 684"/>
                <a:gd name="T72" fmla="*/ 22 w 480"/>
                <a:gd name="T73" fmla="*/ 22 h 684"/>
                <a:gd name="T74" fmla="*/ 20 w 480"/>
                <a:gd name="T75" fmla="*/ 26 h 684"/>
                <a:gd name="T76" fmla="*/ 18 w 480"/>
                <a:gd name="T77" fmla="*/ 30 h 684"/>
                <a:gd name="T78" fmla="*/ 18 w 480"/>
                <a:gd name="T79" fmla="*/ 652 h 684"/>
                <a:gd name="T80" fmla="*/ 18 w 480"/>
                <a:gd name="T81" fmla="*/ 652 h 684"/>
                <a:gd name="T82" fmla="*/ 20 w 480"/>
                <a:gd name="T83" fmla="*/ 658 h 684"/>
                <a:gd name="T84" fmla="*/ 22 w 480"/>
                <a:gd name="T85" fmla="*/ 662 h 684"/>
                <a:gd name="T86" fmla="*/ 26 w 480"/>
                <a:gd name="T87" fmla="*/ 664 h 684"/>
                <a:gd name="T88" fmla="*/ 32 w 480"/>
                <a:gd name="T89" fmla="*/ 666 h 684"/>
                <a:gd name="T90" fmla="*/ 294 w 480"/>
                <a:gd name="T91" fmla="*/ 666 h 684"/>
                <a:gd name="T92" fmla="*/ 294 w 480"/>
                <a:gd name="T93" fmla="*/ 68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0" h="684">
                  <a:moveTo>
                    <a:pt x="294" y="684"/>
                  </a:moveTo>
                  <a:lnTo>
                    <a:pt x="32" y="684"/>
                  </a:lnTo>
                  <a:lnTo>
                    <a:pt x="32" y="684"/>
                  </a:lnTo>
                  <a:lnTo>
                    <a:pt x="26" y="682"/>
                  </a:lnTo>
                  <a:lnTo>
                    <a:pt x="20" y="682"/>
                  </a:lnTo>
                  <a:lnTo>
                    <a:pt x="10" y="674"/>
                  </a:lnTo>
                  <a:lnTo>
                    <a:pt x="2" y="664"/>
                  </a:lnTo>
                  <a:lnTo>
                    <a:pt x="2" y="658"/>
                  </a:lnTo>
                  <a:lnTo>
                    <a:pt x="0" y="652"/>
                  </a:lnTo>
                  <a:lnTo>
                    <a:pt x="0" y="30"/>
                  </a:lnTo>
                  <a:lnTo>
                    <a:pt x="0" y="30"/>
                  </a:lnTo>
                  <a:lnTo>
                    <a:pt x="2" y="24"/>
                  </a:lnTo>
                  <a:lnTo>
                    <a:pt x="2" y="18"/>
                  </a:lnTo>
                  <a:lnTo>
                    <a:pt x="10" y="8"/>
                  </a:lnTo>
                  <a:lnTo>
                    <a:pt x="20" y="2"/>
                  </a:lnTo>
                  <a:lnTo>
                    <a:pt x="26" y="0"/>
                  </a:lnTo>
                  <a:lnTo>
                    <a:pt x="32" y="0"/>
                  </a:lnTo>
                  <a:lnTo>
                    <a:pt x="450" y="0"/>
                  </a:lnTo>
                  <a:lnTo>
                    <a:pt x="450" y="0"/>
                  </a:lnTo>
                  <a:lnTo>
                    <a:pt x="456" y="0"/>
                  </a:lnTo>
                  <a:lnTo>
                    <a:pt x="462" y="2"/>
                  </a:lnTo>
                  <a:lnTo>
                    <a:pt x="472" y="8"/>
                  </a:lnTo>
                  <a:lnTo>
                    <a:pt x="478" y="18"/>
                  </a:lnTo>
                  <a:lnTo>
                    <a:pt x="480" y="24"/>
                  </a:lnTo>
                  <a:lnTo>
                    <a:pt x="480" y="30"/>
                  </a:lnTo>
                  <a:lnTo>
                    <a:pt x="480" y="80"/>
                  </a:lnTo>
                  <a:lnTo>
                    <a:pt x="462" y="80"/>
                  </a:lnTo>
                  <a:lnTo>
                    <a:pt x="462" y="30"/>
                  </a:lnTo>
                  <a:lnTo>
                    <a:pt x="462" y="30"/>
                  </a:lnTo>
                  <a:lnTo>
                    <a:pt x="462" y="26"/>
                  </a:lnTo>
                  <a:lnTo>
                    <a:pt x="458" y="22"/>
                  </a:lnTo>
                  <a:lnTo>
                    <a:pt x="454" y="18"/>
                  </a:lnTo>
                  <a:lnTo>
                    <a:pt x="450" y="18"/>
                  </a:lnTo>
                  <a:lnTo>
                    <a:pt x="32" y="18"/>
                  </a:lnTo>
                  <a:lnTo>
                    <a:pt x="32" y="18"/>
                  </a:lnTo>
                  <a:lnTo>
                    <a:pt x="26" y="18"/>
                  </a:lnTo>
                  <a:lnTo>
                    <a:pt x="22" y="22"/>
                  </a:lnTo>
                  <a:lnTo>
                    <a:pt x="20" y="26"/>
                  </a:lnTo>
                  <a:lnTo>
                    <a:pt x="18" y="30"/>
                  </a:lnTo>
                  <a:lnTo>
                    <a:pt x="18" y="652"/>
                  </a:lnTo>
                  <a:lnTo>
                    <a:pt x="18" y="652"/>
                  </a:lnTo>
                  <a:lnTo>
                    <a:pt x="20" y="658"/>
                  </a:lnTo>
                  <a:lnTo>
                    <a:pt x="22" y="662"/>
                  </a:lnTo>
                  <a:lnTo>
                    <a:pt x="26" y="664"/>
                  </a:lnTo>
                  <a:lnTo>
                    <a:pt x="32" y="666"/>
                  </a:lnTo>
                  <a:lnTo>
                    <a:pt x="294" y="666"/>
                  </a:lnTo>
                  <a:lnTo>
                    <a:pt x="294" y="6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28" name="Rectangle 13">
              <a:extLst>
                <a:ext uri="{FF2B5EF4-FFF2-40B4-BE49-F238E27FC236}">
                  <a16:creationId xmlns:a16="http://schemas.microsoft.com/office/drawing/2014/main" id="{BDA4E954-C529-4F3C-B0D4-382267C3B9DD}"/>
                </a:ext>
              </a:extLst>
            </p:cNvPr>
            <p:cNvSpPr>
              <a:spLocks noChangeArrowheads="1"/>
            </p:cNvSpPr>
            <p:nvPr/>
          </p:nvSpPr>
          <p:spPr bwMode="auto">
            <a:xfrm>
              <a:off x="565" y="983"/>
              <a:ext cx="26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29" name="Freeform 14">
              <a:extLst>
                <a:ext uri="{FF2B5EF4-FFF2-40B4-BE49-F238E27FC236}">
                  <a16:creationId xmlns:a16="http://schemas.microsoft.com/office/drawing/2014/main" id="{4674030E-5F70-4B2C-8825-31B5324A5F2B}"/>
                </a:ext>
              </a:extLst>
            </p:cNvPr>
            <p:cNvSpPr>
              <a:spLocks/>
            </p:cNvSpPr>
            <p:nvPr/>
          </p:nvSpPr>
          <p:spPr bwMode="auto">
            <a:xfrm>
              <a:off x="839" y="1145"/>
              <a:ext cx="256" cy="208"/>
            </a:xfrm>
            <a:custGeom>
              <a:avLst/>
              <a:gdLst>
                <a:gd name="T0" fmla="*/ 140 w 256"/>
                <a:gd name="T1" fmla="*/ 208 h 208"/>
                <a:gd name="T2" fmla="*/ 136 w 256"/>
                <a:gd name="T3" fmla="*/ 208 h 208"/>
                <a:gd name="T4" fmla="*/ 132 w 256"/>
                <a:gd name="T5" fmla="*/ 200 h 208"/>
                <a:gd name="T6" fmla="*/ 74 w 256"/>
                <a:gd name="T7" fmla="*/ 148 h 208"/>
                <a:gd name="T8" fmla="*/ 70 w 256"/>
                <a:gd name="T9" fmla="*/ 146 h 208"/>
                <a:gd name="T10" fmla="*/ 66 w 256"/>
                <a:gd name="T11" fmla="*/ 142 h 208"/>
                <a:gd name="T12" fmla="*/ 66 w 256"/>
                <a:gd name="T13" fmla="*/ 138 h 208"/>
                <a:gd name="T14" fmla="*/ 68 w 256"/>
                <a:gd name="T15" fmla="*/ 132 h 208"/>
                <a:gd name="T16" fmla="*/ 74 w 256"/>
                <a:gd name="T17" fmla="*/ 130 h 208"/>
                <a:gd name="T18" fmla="*/ 140 w 256"/>
                <a:gd name="T19" fmla="*/ 130 h 208"/>
                <a:gd name="T20" fmla="*/ 146 w 256"/>
                <a:gd name="T21" fmla="*/ 132 h 208"/>
                <a:gd name="T22" fmla="*/ 150 w 256"/>
                <a:gd name="T23" fmla="*/ 138 h 208"/>
                <a:gd name="T24" fmla="*/ 234 w 256"/>
                <a:gd name="T25" fmla="*/ 104 h 208"/>
                <a:gd name="T26" fmla="*/ 150 w 256"/>
                <a:gd name="T27" fmla="*/ 70 h 208"/>
                <a:gd name="T28" fmla="*/ 148 w 256"/>
                <a:gd name="T29" fmla="*/ 74 h 208"/>
                <a:gd name="T30" fmla="*/ 144 w 256"/>
                <a:gd name="T31" fmla="*/ 78 h 208"/>
                <a:gd name="T32" fmla="*/ 8 w 256"/>
                <a:gd name="T33" fmla="*/ 80 h 208"/>
                <a:gd name="T34" fmla="*/ 4 w 256"/>
                <a:gd name="T35" fmla="*/ 78 h 208"/>
                <a:gd name="T36" fmla="*/ 0 w 256"/>
                <a:gd name="T37" fmla="*/ 74 h 208"/>
                <a:gd name="T38" fmla="*/ 0 w 256"/>
                <a:gd name="T39" fmla="*/ 70 h 208"/>
                <a:gd name="T40" fmla="*/ 2 w 256"/>
                <a:gd name="T41" fmla="*/ 64 h 208"/>
                <a:gd name="T42" fmla="*/ 8 w 256"/>
                <a:gd name="T43" fmla="*/ 62 h 208"/>
                <a:gd name="T44" fmla="*/ 132 w 256"/>
                <a:gd name="T45" fmla="*/ 10 h 208"/>
                <a:gd name="T46" fmla="*/ 134 w 256"/>
                <a:gd name="T47" fmla="*/ 4 h 208"/>
                <a:gd name="T48" fmla="*/ 136 w 256"/>
                <a:gd name="T49" fmla="*/ 2 h 208"/>
                <a:gd name="T50" fmla="*/ 146 w 256"/>
                <a:gd name="T51" fmla="*/ 2 h 208"/>
                <a:gd name="T52" fmla="*/ 254 w 256"/>
                <a:gd name="T53" fmla="*/ 98 h 208"/>
                <a:gd name="T54" fmla="*/ 256 w 256"/>
                <a:gd name="T55" fmla="*/ 104 h 208"/>
                <a:gd name="T56" fmla="*/ 256 w 256"/>
                <a:gd name="T57" fmla="*/ 108 h 208"/>
                <a:gd name="T58" fmla="*/ 146 w 256"/>
                <a:gd name="T59" fmla="*/ 206 h 208"/>
                <a:gd name="T60" fmla="*/ 144 w 256"/>
                <a:gd name="T61" fmla="*/ 208 h 208"/>
                <a:gd name="T62" fmla="*/ 140 w 256"/>
                <a:gd name="T6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208">
                  <a:moveTo>
                    <a:pt x="140" y="208"/>
                  </a:moveTo>
                  <a:lnTo>
                    <a:pt x="140" y="208"/>
                  </a:lnTo>
                  <a:lnTo>
                    <a:pt x="136" y="208"/>
                  </a:lnTo>
                  <a:lnTo>
                    <a:pt x="136" y="208"/>
                  </a:lnTo>
                  <a:lnTo>
                    <a:pt x="134" y="204"/>
                  </a:lnTo>
                  <a:lnTo>
                    <a:pt x="132" y="200"/>
                  </a:lnTo>
                  <a:lnTo>
                    <a:pt x="132" y="148"/>
                  </a:lnTo>
                  <a:lnTo>
                    <a:pt x="74" y="148"/>
                  </a:lnTo>
                  <a:lnTo>
                    <a:pt x="74" y="148"/>
                  </a:lnTo>
                  <a:lnTo>
                    <a:pt x="70" y="146"/>
                  </a:lnTo>
                  <a:lnTo>
                    <a:pt x="68" y="144"/>
                  </a:lnTo>
                  <a:lnTo>
                    <a:pt x="66" y="142"/>
                  </a:lnTo>
                  <a:lnTo>
                    <a:pt x="66" y="138"/>
                  </a:lnTo>
                  <a:lnTo>
                    <a:pt x="66" y="138"/>
                  </a:lnTo>
                  <a:lnTo>
                    <a:pt x="66" y="134"/>
                  </a:lnTo>
                  <a:lnTo>
                    <a:pt x="68" y="132"/>
                  </a:lnTo>
                  <a:lnTo>
                    <a:pt x="70" y="130"/>
                  </a:lnTo>
                  <a:lnTo>
                    <a:pt x="74" y="130"/>
                  </a:lnTo>
                  <a:lnTo>
                    <a:pt x="140" y="130"/>
                  </a:lnTo>
                  <a:lnTo>
                    <a:pt x="140" y="130"/>
                  </a:lnTo>
                  <a:lnTo>
                    <a:pt x="144" y="130"/>
                  </a:lnTo>
                  <a:lnTo>
                    <a:pt x="146" y="132"/>
                  </a:lnTo>
                  <a:lnTo>
                    <a:pt x="148" y="134"/>
                  </a:lnTo>
                  <a:lnTo>
                    <a:pt x="150" y="138"/>
                  </a:lnTo>
                  <a:lnTo>
                    <a:pt x="150" y="180"/>
                  </a:lnTo>
                  <a:lnTo>
                    <a:pt x="234" y="104"/>
                  </a:lnTo>
                  <a:lnTo>
                    <a:pt x="150" y="30"/>
                  </a:lnTo>
                  <a:lnTo>
                    <a:pt x="150" y="70"/>
                  </a:lnTo>
                  <a:lnTo>
                    <a:pt x="150" y="70"/>
                  </a:lnTo>
                  <a:lnTo>
                    <a:pt x="148" y="74"/>
                  </a:lnTo>
                  <a:lnTo>
                    <a:pt x="146" y="76"/>
                  </a:lnTo>
                  <a:lnTo>
                    <a:pt x="144" y="78"/>
                  </a:lnTo>
                  <a:lnTo>
                    <a:pt x="140" y="80"/>
                  </a:lnTo>
                  <a:lnTo>
                    <a:pt x="8" y="80"/>
                  </a:lnTo>
                  <a:lnTo>
                    <a:pt x="8" y="80"/>
                  </a:lnTo>
                  <a:lnTo>
                    <a:pt x="4" y="78"/>
                  </a:lnTo>
                  <a:lnTo>
                    <a:pt x="2" y="76"/>
                  </a:lnTo>
                  <a:lnTo>
                    <a:pt x="0" y="74"/>
                  </a:lnTo>
                  <a:lnTo>
                    <a:pt x="0" y="70"/>
                  </a:lnTo>
                  <a:lnTo>
                    <a:pt x="0" y="70"/>
                  </a:lnTo>
                  <a:lnTo>
                    <a:pt x="0" y="66"/>
                  </a:lnTo>
                  <a:lnTo>
                    <a:pt x="2" y="64"/>
                  </a:lnTo>
                  <a:lnTo>
                    <a:pt x="4" y="62"/>
                  </a:lnTo>
                  <a:lnTo>
                    <a:pt x="8" y="62"/>
                  </a:lnTo>
                  <a:lnTo>
                    <a:pt x="132" y="62"/>
                  </a:lnTo>
                  <a:lnTo>
                    <a:pt x="132" y="10"/>
                  </a:lnTo>
                  <a:lnTo>
                    <a:pt x="132" y="10"/>
                  </a:lnTo>
                  <a:lnTo>
                    <a:pt x="134" y="4"/>
                  </a:lnTo>
                  <a:lnTo>
                    <a:pt x="136" y="2"/>
                  </a:lnTo>
                  <a:lnTo>
                    <a:pt x="136" y="2"/>
                  </a:lnTo>
                  <a:lnTo>
                    <a:pt x="142" y="0"/>
                  </a:lnTo>
                  <a:lnTo>
                    <a:pt x="146" y="2"/>
                  </a:lnTo>
                  <a:lnTo>
                    <a:pt x="254" y="98"/>
                  </a:lnTo>
                  <a:lnTo>
                    <a:pt x="254" y="98"/>
                  </a:lnTo>
                  <a:lnTo>
                    <a:pt x="256" y="100"/>
                  </a:lnTo>
                  <a:lnTo>
                    <a:pt x="256" y="104"/>
                  </a:lnTo>
                  <a:lnTo>
                    <a:pt x="256" y="104"/>
                  </a:lnTo>
                  <a:lnTo>
                    <a:pt x="256" y="108"/>
                  </a:lnTo>
                  <a:lnTo>
                    <a:pt x="254" y="112"/>
                  </a:lnTo>
                  <a:lnTo>
                    <a:pt x="146" y="206"/>
                  </a:lnTo>
                  <a:lnTo>
                    <a:pt x="146" y="206"/>
                  </a:lnTo>
                  <a:lnTo>
                    <a:pt x="144" y="208"/>
                  </a:lnTo>
                  <a:lnTo>
                    <a:pt x="140" y="208"/>
                  </a:lnTo>
                  <a:lnTo>
                    <a:pt x="140"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30" name="Freeform 15">
              <a:extLst>
                <a:ext uri="{FF2B5EF4-FFF2-40B4-BE49-F238E27FC236}">
                  <a16:creationId xmlns:a16="http://schemas.microsoft.com/office/drawing/2014/main" id="{F9BD825B-F42B-48E9-A4F1-9067EACD2508}"/>
                </a:ext>
              </a:extLst>
            </p:cNvPr>
            <p:cNvSpPr>
              <a:spLocks/>
            </p:cNvSpPr>
            <p:nvPr/>
          </p:nvSpPr>
          <p:spPr bwMode="auto">
            <a:xfrm>
              <a:off x="691" y="1181"/>
              <a:ext cx="256" cy="208"/>
            </a:xfrm>
            <a:custGeom>
              <a:avLst/>
              <a:gdLst>
                <a:gd name="T0" fmla="*/ 114 w 256"/>
                <a:gd name="T1" fmla="*/ 208 h 208"/>
                <a:gd name="T2" fmla="*/ 108 w 256"/>
                <a:gd name="T3" fmla="*/ 204 h 208"/>
                <a:gd name="T4" fmla="*/ 2 w 256"/>
                <a:gd name="T5" fmla="*/ 110 h 208"/>
                <a:gd name="T6" fmla="*/ 0 w 256"/>
                <a:gd name="T7" fmla="*/ 102 h 208"/>
                <a:gd name="T8" fmla="*/ 0 w 256"/>
                <a:gd name="T9" fmla="*/ 100 h 208"/>
                <a:gd name="T10" fmla="*/ 108 w 256"/>
                <a:gd name="T11" fmla="*/ 2 h 208"/>
                <a:gd name="T12" fmla="*/ 114 w 256"/>
                <a:gd name="T13" fmla="*/ 0 h 208"/>
                <a:gd name="T14" fmla="*/ 118 w 256"/>
                <a:gd name="T15" fmla="*/ 0 h 208"/>
                <a:gd name="T16" fmla="*/ 124 w 256"/>
                <a:gd name="T17" fmla="*/ 8 h 208"/>
                <a:gd name="T18" fmla="*/ 206 w 256"/>
                <a:gd name="T19" fmla="*/ 60 h 208"/>
                <a:gd name="T20" fmla="*/ 208 w 256"/>
                <a:gd name="T21" fmla="*/ 60 h 208"/>
                <a:gd name="T22" fmla="*/ 214 w 256"/>
                <a:gd name="T23" fmla="*/ 66 h 208"/>
                <a:gd name="T24" fmla="*/ 214 w 256"/>
                <a:gd name="T25" fmla="*/ 68 h 208"/>
                <a:gd name="T26" fmla="*/ 212 w 256"/>
                <a:gd name="T27" fmla="*/ 76 h 208"/>
                <a:gd name="T28" fmla="*/ 206 w 256"/>
                <a:gd name="T29" fmla="*/ 78 h 208"/>
                <a:gd name="T30" fmla="*/ 114 w 256"/>
                <a:gd name="T31" fmla="*/ 78 h 208"/>
                <a:gd name="T32" fmla="*/ 108 w 256"/>
                <a:gd name="T33" fmla="*/ 76 h 208"/>
                <a:gd name="T34" fmla="*/ 106 w 256"/>
                <a:gd name="T35" fmla="*/ 68 h 208"/>
                <a:gd name="T36" fmla="*/ 22 w 256"/>
                <a:gd name="T37" fmla="*/ 102 h 208"/>
                <a:gd name="T38" fmla="*/ 106 w 256"/>
                <a:gd name="T39" fmla="*/ 138 h 208"/>
                <a:gd name="T40" fmla="*/ 106 w 256"/>
                <a:gd name="T41" fmla="*/ 134 h 208"/>
                <a:gd name="T42" fmla="*/ 112 w 256"/>
                <a:gd name="T43" fmla="*/ 128 h 208"/>
                <a:gd name="T44" fmla="*/ 248 w 256"/>
                <a:gd name="T45" fmla="*/ 128 h 208"/>
                <a:gd name="T46" fmla="*/ 250 w 256"/>
                <a:gd name="T47" fmla="*/ 128 h 208"/>
                <a:gd name="T48" fmla="*/ 256 w 256"/>
                <a:gd name="T49" fmla="*/ 134 h 208"/>
                <a:gd name="T50" fmla="*/ 256 w 256"/>
                <a:gd name="T51" fmla="*/ 138 h 208"/>
                <a:gd name="T52" fmla="*/ 254 w 256"/>
                <a:gd name="T53" fmla="*/ 144 h 208"/>
                <a:gd name="T54" fmla="*/ 248 w 256"/>
                <a:gd name="T55" fmla="*/ 146 h 208"/>
                <a:gd name="T56" fmla="*/ 124 w 256"/>
                <a:gd name="T57" fmla="*/ 198 h 208"/>
                <a:gd name="T58" fmla="*/ 122 w 256"/>
                <a:gd name="T59" fmla="*/ 202 h 208"/>
                <a:gd name="T60" fmla="*/ 118 w 256"/>
                <a:gd name="T61" fmla="*/ 206 h 208"/>
                <a:gd name="T62" fmla="*/ 114 w 256"/>
                <a:gd name="T6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208">
                  <a:moveTo>
                    <a:pt x="114" y="208"/>
                  </a:moveTo>
                  <a:lnTo>
                    <a:pt x="114" y="208"/>
                  </a:lnTo>
                  <a:lnTo>
                    <a:pt x="112" y="206"/>
                  </a:lnTo>
                  <a:lnTo>
                    <a:pt x="108" y="204"/>
                  </a:lnTo>
                  <a:lnTo>
                    <a:pt x="2" y="110"/>
                  </a:lnTo>
                  <a:lnTo>
                    <a:pt x="2" y="110"/>
                  </a:lnTo>
                  <a:lnTo>
                    <a:pt x="0" y="106"/>
                  </a:lnTo>
                  <a:lnTo>
                    <a:pt x="0" y="102"/>
                  </a:lnTo>
                  <a:lnTo>
                    <a:pt x="0" y="102"/>
                  </a:lnTo>
                  <a:lnTo>
                    <a:pt x="0" y="100"/>
                  </a:lnTo>
                  <a:lnTo>
                    <a:pt x="2" y="96"/>
                  </a:lnTo>
                  <a:lnTo>
                    <a:pt x="108" y="2"/>
                  </a:lnTo>
                  <a:lnTo>
                    <a:pt x="108" y="2"/>
                  </a:lnTo>
                  <a:lnTo>
                    <a:pt x="114" y="0"/>
                  </a:lnTo>
                  <a:lnTo>
                    <a:pt x="118" y="0"/>
                  </a:lnTo>
                  <a:lnTo>
                    <a:pt x="118" y="0"/>
                  </a:lnTo>
                  <a:lnTo>
                    <a:pt x="122" y="4"/>
                  </a:lnTo>
                  <a:lnTo>
                    <a:pt x="124" y="8"/>
                  </a:lnTo>
                  <a:lnTo>
                    <a:pt x="124" y="60"/>
                  </a:lnTo>
                  <a:lnTo>
                    <a:pt x="206" y="60"/>
                  </a:lnTo>
                  <a:lnTo>
                    <a:pt x="206" y="60"/>
                  </a:lnTo>
                  <a:lnTo>
                    <a:pt x="208" y="60"/>
                  </a:lnTo>
                  <a:lnTo>
                    <a:pt x="212" y="62"/>
                  </a:lnTo>
                  <a:lnTo>
                    <a:pt x="214" y="66"/>
                  </a:lnTo>
                  <a:lnTo>
                    <a:pt x="214" y="68"/>
                  </a:lnTo>
                  <a:lnTo>
                    <a:pt x="214" y="68"/>
                  </a:lnTo>
                  <a:lnTo>
                    <a:pt x="214" y="72"/>
                  </a:lnTo>
                  <a:lnTo>
                    <a:pt x="212" y="76"/>
                  </a:lnTo>
                  <a:lnTo>
                    <a:pt x="208" y="78"/>
                  </a:lnTo>
                  <a:lnTo>
                    <a:pt x="206" y="78"/>
                  </a:lnTo>
                  <a:lnTo>
                    <a:pt x="114" y="78"/>
                  </a:lnTo>
                  <a:lnTo>
                    <a:pt x="114" y="78"/>
                  </a:lnTo>
                  <a:lnTo>
                    <a:pt x="112" y="78"/>
                  </a:lnTo>
                  <a:lnTo>
                    <a:pt x="108" y="76"/>
                  </a:lnTo>
                  <a:lnTo>
                    <a:pt x="106" y="72"/>
                  </a:lnTo>
                  <a:lnTo>
                    <a:pt x="106" y="68"/>
                  </a:lnTo>
                  <a:lnTo>
                    <a:pt x="106" y="28"/>
                  </a:lnTo>
                  <a:lnTo>
                    <a:pt x="22" y="102"/>
                  </a:lnTo>
                  <a:lnTo>
                    <a:pt x="106" y="178"/>
                  </a:lnTo>
                  <a:lnTo>
                    <a:pt x="106" y="138"/>
                  </a:lnTo>
                  <a:lnTo>
                    <a:pt x="106" y="138"/>
                  </a:lnTo>
                  <a:lnTo>
                    <a:pt x="106" y="134"/>
                  </a:lnTo>
                  <a:lnTo>
                    <a:pt x="108" y="130"/>
                  </a:lnTo>
                  <a:lnTo>
                    <a:pt x="112" y="128"/>
                  </a:lnTo>
                  <a:lnTo>
                    <a:pt x="114" y="128"/>
                  </a:lnTo>
                  <a:lnTo>
                    <a:pt x="248" y="128"/>
                  </a:lnTo>
                  <a:lnTo>
                    <a:pt x="248" y="128"/>
                  </a:lnTo>
                  <a:lnTo>
                    <a:pt x="250" y="128"/>
                  </a:lnTo>
                  <a:lnTo>
                    <a:pt x="254" y="130"/>
                  </a:lnTo>
                  <a:lnTo>
                    <a:pt x="256" y="134"/>
                  </a:lnTo>
                  <a:lnTo>
                    <a:pt x="256" y="138"/>
                  </a:lnTo>
                  <a:lnTo>
                    <a:pt x="256" y="138"/>
                  </a:lnTo>
                  <a:lnTo>
                    <a:pt x="256" y="140"/>
                  </a:lnTo>
                  <a:lnTo>
                    <a:pt x="254" y="144"/>
                  </a:lnTo>
                  <a:lnTo>
                    <a:pt x="250" y="146"/>
                  </a:lnTo>
                  <a:lnTo>
                    <a:pt x="248" y="146"/>
                  </a:lnTo>
                  <a:lnTo>
                    <a:pt x="124" y="146"/>
                  </a:lnTo>
                  <a:lnTo>
                    <a:pt x="124" y="198"/>
                  </a:lnTo>
                  <a:lnTo>
                    <a:pt x="124" y="198"/>
                  </a:lnTo>
                  <a:lnTo>
                    <a:pt x="122" y="202"/>
                  </a:lnTo>
                  <a:lnTo>
                    <a:pt x="118" y="206"/>
                  </a:lnTo>
                  <a:lnTo>
                    <a:pt x="118" y="206"/>
                  </a:lnTo>
                  <a:lnTo>
                    <a:pt x="114" y="208"/>
                  </a:lnTo>
                  <a:lnTo>
                    <a:pt x="114"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grpSp>
      <p:grpSp>
        <p:nvGrpSpPr>
          <p:cNvPr id="130" name="Group 122">
            <a:extLst>
              <a:ext uri="{FF2B5EF4-FFF2-40B4-BE49-F238E27FC236}">
                <a16:creationId xmlns:a16="http://schemas.microsoft.com/office/drawing/2014/main" id="{97F7C48E-BBF7-4C1A-A2D3-BB7D78CB3EFB}"/>
              </a:ext>
            </a:extLst>
          </p:cNvPr>
          <p:cNvGrpSpPr>
            <a:grpSpLocks noChangeAspect="1"/>
          </p:cNvGrpSpPr>
          <p:nvPr/>
        </p:nvGrpSpPr>
        <p:grpSpPr bwMode="auto">
          <a:xfrm>
            <a:off x="4319443" y="3738967"/>
            <a:ext cx="173193" cy="179909"/>
            <a:chOff x="3198" y="3036"/>
            <a:chExt cx="774" cy="804"/>
          </a:xfrm>
          <a:solidFill>
            <a:schemeClr val="accent1"/>
          </a:solidFill>
        </p:grpSpPr>
        <p:sp>
          <p:nvSpPr>
            <p:cNvPr id="197" name="Freeform 123">
              <a:extLst>
                <a:ext uri="{FF2B5EF4-FFF2-40B4-BE49-F238E27FC236}">
                  <a16:creationId xmlns:a16="http://schemas.microsoft.com/office/drawing/2014/main" id="{597B5223-DFAA-4905-B1CE-B92BE15B24ED}"/>
                </a:ext>
              </a:extLst>
            </p:cNvPr>
            <p:cNvSpPr>
              <a:spLocks noEditPoints="1"/>
            </p:cNvSpPr>
            <p:nvPr/>
          </p:nvSpPr>
          <p:spPr bwMode="auto">
            <a:xfrm>
              <a:off x="3198" y="3036"/>
              <a:ext cx="774" cy="90"/>
            </a:xfrm>
            <a:custGeom>
              <a:avLst/>
              <a:gdLst>
                <a:gd name="T0" fmla="*/ 774 w 774"/>
                <a:gd name="T1" fmla="*/ 90 h 90"/>
                <a:gd name="T2" fmla="*/ 0 w 774"/>
                <a:gd name="T3" fmla="*/ 90 h 90"/>
                <a:gd name="T4" fmla="*/ 0 w 774"/>
                <a:gd name="T5" fmla="*/ 0 h 90"/>
                <a:gd name="T6" fmla="*/ 774 w 774"/>
                <a:gd name="T7" fmla="*/ 0 h 90"/>
                <a:gd name="T8" fmla="*/ 774 w 774"/>
                <a:gd name="T9" fmla="*/ 90 h 90"/>
                <a:gd name="T10" fmla="*/ 18 w 774"/>
                <a:gd name="T11" fmla="*/ 72 h 90"/>
                <a:gd name="T12" fmla="*/ 756 w 774"/>
                <a:gd name="T13" fmla="*/ 72 h 90"/>
                <a:gd name="T14" fmla="*/ 756 w 774"/>
                <a:gd name="T15" fmla="*/ 18 h 90"/>
                <a:gd name="T16" fmla="*/ 18 w 774"/>
                <a:gd name="T17" fmla="*/ 18 h 90"/>
                <a:gd name="T18" fmla="*/ 18 w 774"/>
                <a:gd name="T19"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4" h="90">
                  <a:moveTo>
                    <a:pt x="774" y="90"/>
                  </a:moveTo>
                  <a:lnTo>
                    <a:pt x="0" y="90"/>
                  </a:lnTo>
                  <a:lnTo>
                    <a:pt x="0" y="0"/>
                  </a:lnTo>
                  <a:lnTo>
                    <a:pt x="774" y="0"/>
                  </a:lnTo>
                  <a:lnTo>
                    <a:pt x="774" y="90"/>
                  </a:lnTo>
                  <a:close/>
                  <a:moveTo>
                    <a:pt x="18" y="72"/>
                  </a:moveTo>
                  <a:lnTo>
                    <a:pt x="756" y="72"/>
                  </a:lnTo>
                  <a:lnTo>
                    <a:pt x="756" y="18"/>
                  </a:lnTo>
                  <a:lnTo>
                    <a:pt x="18" y="18"/>
                  </a:lnTo>
                  <a:lnTo>
                    <a:pt x="1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98" name="Rectangle 124">
              <a:extLst>
                <a:ext uri="{FF2B5EF4-FFF2-40B4-BE49-F238E27FC236}">
                  <a16:creationId xmlns:a16="http://schemas.microsoft.com/office/drawing/2014/main" id="{A4A3E2F1-6E2F-4129-8A20-A64B95ADE3FD}"/>
                </a:ext>
              </a:extLst>
            </p:cNvPr>
            <p:cNvSpPr>
              <a:spLocks noChangeArrowheads="1"/>
            </p:cNvSpPr>
            <p:nvPr/>
          </p:nvSpPr>
          <p:spPr bwMode="auto">
            <a:xfrm>
              <a:off x="3254" y="3072"/>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99" name="Rectangle 125">
              <a:extLst>
                <a:ext uri="{FF2B5EF4-FFF2-40B4-BE49-F238E27FC236}">
                  <a16:creationId xmlns:a16="http://schemas.microsoft.com/office/drawing/2014/main" id="{4770A21A-5F32-42DF-84D8-D424FAA3C32F}"/>
                </a:ext>
              </a:extLst>
            </p:cNvPr>
            <p:cNvSpPr>
              <a:spLocks noChangeArrowheads="1"/>
            </p:cNvSpPr>
            <p:nvPr/>
          </p:nvSpPr>
          <p:spPr bwMode="auto">
            <a:xfrm>
              <a:off x="3296" y="3072"/>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00" name="Rectangle 126">
              <a:extLst>
                <a:ext uri="{FF2B5EF4-FFF2-40B4-BE49-F238E27FC236}">
                  <a16:creationId xmlns:a16="http://schemas.microsoft.com/office/drawing/2014/main" id="{D13D3678-E695-4A87-8A8B-BD7F9D6514EA}"/>
                </a:ext>
              </a:extLst>
            </p:cNvPr>
            <p:cNvSpPr>
              <a:spLocks noChangeArrowheads="1"/>
            </p:cNvSpPr>
            <p:nvPr/>
          </p:nvSpPr>
          <p:spPr bwMode="auto">
            <a:xfrm>
              <a:off x="3338" y="3072"/>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01" name="Rectangle 127">
              <a:extLst>
                <a:ext uri="{FF2B5EF4-FFF2-40B4-BE49-F238E27FC236}">
                  <a16:creationId xmlns:a16="http://schemas.microsoft.com/office/drawing/2014/main" id="{DC857B04-9C6B-4620-9CE2-16DB681D003C}"/>
                </a:ext>
              </a:extLst>
            </p:cNvPr>
            <p:cNvSpPr>
              <a:spLocks noChangeArrowheads="1"/>
            </p:cNvSpPr>
            <p:nvPr/>
          </p:nvSpPr>
          <p:spPr bwMode="auto">
            <a:xfrm>
              <a:off x="3662" y="3224"/>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02" name="Rectangle 128">
              <a:extLst>
                <a:ext uri="{FF2B5EF4-FFF2-40B4-BE49-F238E27FC236}">
                  <a16:creationId xmlns:a16="http://schemas.microsoft.com/office/drawing/2014/main" id="{286C9C76-BDCB-4DA2-8B5E-8E305FF480CB}"/>
                </a:ext>
              </a:extLst>
            </p:cNvPr>
            <p:cNvSpPr>
              <a:spLocks noChangeArrowheads="1"/>
            </p:cNvSpPr>
            <p:nvPr/>
          </p:nvSpPr>
          <p:spPr bwMode="auto">
            <a:xfrm>
              <a:off x="3706" y="3224"/>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03" name="Rectangle 129">
              <a:extLst>
                <a:ext uri="{FF2B5EF4-FFF2-40B4-BE49-F238E27FC236}">
                  <a16:creationId xmlns:a16="http://schemas.microsoft.com/office/drawing/2014/main" id="{599D6D65-7C5F-4E60-9506-035430C2ADC8}"/>
                </a:ext>
              </a:extLst>
            </p:cNvPr>
            <p:cNvSpPr>
              <a:spLocks noChangeArrowheads="1"/>
            </p:cNvSpPr>
            <p:nvPr/>
          </p:nvSpPr>
          <p:spPr bwMode="auto">
            <a:xfrm>
              <a:off x="3750" y="3224"/>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04" name="Rectangle 130">
              <a:extLst>
                <a:ext uri="{FF2B5EF4-FFF2-40B4-BE49-F238E27FC236}">
                  <a16:creationId xmlns:a16="http://schemas.microsoft.com/office/drawing/2014/main" id="{787C414D-B981-473F-A05A-D44A5956A313}"/>
                </a:ext>
              </a:extLst>
            </p:cNvPr>
            <p:cNvSpPr>
              <a:spLocks noChangeArrowheads="1"/>
            </p:cNvSpPr>
            <p:nvPr/>
          </p:nvSpPr>
          <p:spPr bwMode="auto">
            <a:xfrm>
              <a:off x="3794" y="3224"/>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05" name="Rectangle 131">
              <a:extLst>
                <a:ext uri="{FF2B5EF4-FFF2-40B4-BE49-F238E27FC236}">
                  <a16:creationId xmlns:a16="http://schemas.microsoft.com/office/drawing/2014/main" id="{55195A74-4415-490A-B3C0-17915585C6E9}"/>
                </a:ext>
              </a:extLst>
            </p:cNvPr>
            <p:cNvSpPr>
              <a:spLocks noChangeArrowheads="1"/>
            </p:cNvSpPr>
            <p:nvPr/>
          </p:nvSpPr>
          <p:spPr bwMode="auto">
            <a:xfrm>
              <a:off x="3838" y="3224"/>
              <a:ext cx="2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06" name="Rectangle 132">
              <a:extLst>
                <a:ext uri="{FF2B5EF4-FFF2-40B4-BE49-F238E27FC236}">
                  <a16:creationId xmlns:a16="http://schemas.microsoft.com/office/drawing/2014/main" id="{0CE224A9-5905-4EDF-82D5-422E495713A8}"/>
                </a:ext>
              </a:extLst>
            </p:cNvPr>
            <p:cNvSpPr>
              <a:spLocks noChangeArrowheads="1"/>
            </p:cNvSpPr>
            <p:nvPr/>
          </p:nvSpPr>
          <p:spPr bwMode="auto">
            <a:xfrm>
              <a:off x="3880" y="3224"/>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07" name="Rectangle 133">
              <a:extLst>
                <a:ext uri="{FF2B5EF4-FFF2-40B4-BE49-F238E27FC236}">
                  <a16:creationId xmlns:a16="http://schemas.microsoft.com/office/drawing/2014/main" id="{B7386602-5F52-43A4-A75B-7756D20D402C}"/>
                </a:ext>
              </a:extLst>
            </p:cNvPr>
            <p:cNvSpPr>
              <a:spLocks noChangeArrowheads="1"/>
            </p:cNvSpPr>
            <p:nvPr/>
          </p:nvSpPr>
          <p:spPr bwMode="auto">
            <a:xfrm>
              <a:off x="3750" y="3298"/>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08" name="Rectangle 134">
              <a:extLst>
                <a:ext uri="{FF2B5EF4-FFF2-40B4-BE49-F238E27FC236}">
                  <a16:creationId xmlns:a16="http://schemas.microsoft.com/office/drawing/2014/main" id="{A1585909-000A-4FC4-A36F-65A62516B064}"/>
                </a:ext>
              </a:extLst>
            </p:cNvPr>
            <p:cNvSpPr>
              <a:spLocks noChangeArrowheads="1"/>
            </p:cNvSpPr>
            <p:nvPr/>
          </p:nvSpPr>
          <p:spPr bwMode="auto">
            <a:xfrm>
              <a:off x="3794" y="3298"/>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09" name="Rectangle 135">
              <a:extLst>
                <a:ext uri="{FF2B5EF4-FFF2-40B4-BE49-F238E27FC236}">
                  <a16:creationId xmlns:a16="http://schemas.microsoft.com/office/drawing/2014/main" id="{86B14D37-2D49-4811-95BE-8B082A7C7A27}"/>
                </a:ext>
              </a:extLst>
            </p:cNvPr>
            <p:cNvSpPr>
              <a:spLocks noChangeArrowheads="1"/>
            </p:cNvSpPr>
            <p:nvPr/>
          </p:nvSpPr>
          <p:spPr bwMode="auto">
            <a:xfrm>
              <a:off x="3838" y="3298"/>
              <a:ext cx="2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10" name="Rectangle 136">
              <a:extLst>
                <a:ext uri="{FF2B5EF4-FFF2-40B4-BE49-F238E27FC236}">
                  <a16:creationId xmlns:a16="http://schemas.microsoft.com/office/drawing/2014/main" id="{EB2BC17E-8B04-4E06-AECE-BA3841A66E1C}"/>
                </a:ext>
              </a:extLst>
            </p:cNvPr>
            <p:cNvSpPr>
              <a:spLocks noChangeArrowheads="1"/>
            </p:cNvSpPr>
            <p:nvPr/>
          </p:nvSpPr>
          <p:spPr bwMode="auto">
            <a:xfrm>
              <a:off x="3880" y="3298"/>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11" name="Rectangle 137">
              <a:extLst>
                <a:ext uri="{FF2B5EF4-FFF2-40B4-BE49-F238E27FC236}">
                  <a16:creationId xmlns:a16="http://schemas.microsoft.com/office/drawing/2014/main" id="{F2660021-FEB7-4E94-97C5-6115934A581F}"/>
                </a:ext>
              </a:extLst>
            </p:cNvPr>
            <p:cNvSpPr>
              <a:spLocks noChangeArrowheads="1"/>
            </p:cNvSpPr>
            <p:nvPr/>
          </p:nvSpPr>
          <p:spPr bwMode="auto">
            <a:xfrm>
              <a:off x="3838" y="3370"/>
              <a:ext cx="2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12" name="Rectangle 138">
              <a:extLst>
                <a:ext uri="{FF2B5EF4-FFF2-40B4-BE49-F238E27FC236}">
                  <a16:creationId xmlns:a16="http://schemas.microsoft.com/office/drawing/2014/main" id="{CAF32D00-D774-4D62-B638-9A09B946D854}"/>
                </a:ext>
              </a:extLst>
            </p:cNvPr>
            <p:cNvSpPr>
              <a:spLocks noChangeArrowheads="1"/>
            </p:cNvSpPr>
            <p:nvPr/>
          </p:nvSpPr>
          <p:spPr bwMode="auto">
            <a:xfrm>
              <a:off x="3880" y="3370"/>
              <a:ext cx="2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13" name="Freeform 139">
              <a:extLst>
                <a:ext uri="{FF2B5EF4-FFF2-40B4-BE49-F238E27FC236}">
                  <a16:creationId xmlns:a16="http://schemas.microsoft.com/office/drawing/2014/main" id="{D1CF9862-8EE5-478B-AF7F-23745ADF4A9F}"/>
                </a:ext>
              </a:extLst>
            </p:cNvPr>
            <p:cNvSpPr>
              <a:spLocks/>
            </p:cNvSpPr>
            <p:nvPr/>
          </p:nvSpPr>
          <p:spPr bwMode="auto">
            <a:xfrm>
              <a:off x="3198" y="3036"/>
              <a:ext cx="774" cy="584"/>
            </a:xfrm>
            <a:custGeom>
              <a:avLst/>
              <a:gdLst>
                <a:gd name="T0" fmla="*/ 774 w 774"/>
                <a:gd name="T1" fmla="*/ 584 h 584"/>
                <a:gd name="T2" fmla="*/ 654 w 774"/>
                <a:gd name="T3" fmla="*/ 584 h 584"/>
                <a:gd name="T4" fmla="*/ 654 w 774"/>
                <a:gd name="T5" fmla="*/ 566 h 584"/>
                <a:gd name="T6" fmla="*/ 756 w 774"/>
                <a:gd name="T7" fmla="*/ 566 h 584"/>
                <a:gd name="T8" fmla="*/ 756 w 774"/>
                <a:gd name="T9" fmla="*/ 18 h 584"/>
                <a:gd name="T10" fmla="*/ 18 w 774"/>
                <a:gd name="T11" fmla="*/ 18 h 584"/>
                <a:gd name="T12" fmla="*/ 18 w 774"/>
                <a:gd name="T13" fmla="*/ 566 h 584"/>
                <a:gd name="T14" fmla="*/ 118 w 774"/>
                <a:gd name="T15" fmla="*/ 566 h 584"/>
                <a:gd name="T16" fmla="*/ 118 w 774"/>
                <a:gd name="T17" fmla="*/ 584 h 584"/>
                <a:gd name="T18" fmla="*/ 0 w 774"/>
                <a:gd name="T19" fmla="*/ 584 h 584"/>
                <a:gd name="T20" fmla="*/ 0 w 774"/>
                <a:gd name="T21" fmla="*/ 0 h 584"/>
                <a:gd name="T22" fmla="*/ 774 w 774"/>
                <a:gd name="T23" fmla="*/ 0 h 584"/>
                <a:gd name="T24" fmla="*/ 774 w 774"/>
                <a:gd name="T25"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4" h="584">
                  <a:moveTo>
                    <a:pt x="774" y="584"/>
                  </a:moveTo>
                  <a:lnTo>
                    <a:pt x="654" y="584"/>
                  </a:lnTo>
                  <a:lnTo>
                    <a:pt x="654" y="566"/>
                  </a:lnTo>
                  <a:lnTo>
                    <a:pt x="756" y="566"/>
                  </a:lnTo>
                  <a:lnTo>
                    <a:pt x="756" y="18"/>
                  </a:lnTo>
                  <a:lnTo>
                    <a:pt x="18" y="18"/>
                  </a:lnTo>
                  <a:lnTo>
                    <a:pt x="18" y="566"/>
                  </a:lnTo>
                  <a:lnTo>
                    <a:pt x="118" y="566"/>
                  </a:lnTo>
                  <a:lnTo>
                    <a:pt x="118" y="584"/>
                  </a:lnTo>
                  <a:lnTo>
                    <a:pt x="0" y="584"/>
                  </a:lnTo>
                  <a:lnTo>
                    <a:pt x="0" y="0"/>
                  </a:lnTo>
                  <a:lnTo>
                    <a:pt x="774" y="0"/>
                  </a:lnTo>
                  <a:lnTo>
                    <a:pt x="774" y="5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14" name="Rectangle 140">
              <a:extLst>
                <a:ext uri="{FF2B5EF4-FFF2-40B4-BE49-F238E27FC236}">
                  <a16:creationId xmlns:a16="http://schemas.microsoft.com/office/drawing/2014/main" id="{11F28433-B8F8-4E98-9113-972D1B8A637E}"/>
                </a:ext>
              </a:extLst>
            </p:cNvPr>
            <p:cNvSpPr>
              <a:spLocks noChangeArrowheads="1"/>
            </p:cNvSpPr>
            <p:nvPr/>
          </p:nvSpPr>
          <p:spPr bwMode="auto">
            <a:xfrm>
              <a:off x="3404" y="3036"/>
              <a:ext cx="18"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15" name="Freeform 141">
              <a:extLst>
                <a:ext uri="{FF2B5EF4-FFF2-40B4-BE49-F238E27FC236}">
                  <a16:creationId xmlns:a16="http://schemas.microsoft.com/office/drawing/2014/main" id="{0143CAF1-FB27-4B1E-8B16-4F7BB1F3876E}"/>
                </a:ext>
              </a:extLst>
            </p:cNvPr>
            <p:cNvSpPr>
              <a:spLocks noEditPoints="1"/>
            </p:cNvSpPr>
            <p:nvPr/>
          </p:nvSpPr>
          <p:spPr bwMode="auto">
            <a:xfrm>
              <a:off x="3356" y="3382"/>
              <a:ext cx="458" cy="458"/>
            </a:xfrm>
            <a:custGeom>
              <a:avLst/>
              <a:gdLst>
                <a:gd name="T0" fmla="*/ 186 w 458"/>
                <a:gd name="T1" fmla="*/ 406 h 458"/>
                <a:gd name="T2" fmla="*/ 146 w 458"/>
                <a:gd name="T3" fmla="*/ 392 h 458"/>
                <a:gd name="T4" fmla="*/ 38 w 458"/>
                <a:gd name="T5" fmla="*/ 362 h 458"/>
                <a:gd name="T6" fmla="*/ 66 w 458"/>
                <a:gd name="T7" fmla="*/ 312 h 458"/>
                <a:gd name="T8" fmla="*/ 52 w 458"/>
                <a:gd name="T9" fmla="*/ 272 h 458"/>
                <a:gd name="T10" fmla="*/ 52 w 458"/>
                <a:gd name="T11" fmla="*/ 188 h 458"/>
                <a:gd name="T12" fmla="*/ 66 w 458"/>
                <a:gd name="T13" fmla="*/ 148 h 458"/>
                <a:gd name="T14" fmla="*/ 96 w 458"/>
                <a:gd name="T15" fmla="*/ 38 h 458"/>
                <a:gd name="T16" fmla="*/ 146 w 458"/>
                <a:gd name="T17" fmla="*/ 68 h 458"/>
                <a:gd name="T18" fmla="*/ 186 w 458"/>
                <a:gd name="T19" fmla="*/ 0 h 458"/>
                <a:gd name="T20" fmla="*/ 270 w 458"/>
                <a:gd name="T21" fmla="*/ 54 h 458"/>
                <a:gd name="T22" fmla="*/ 312 w 458"/>
                <a:gd name="T23" fmla="*/ 68 h 458"/>
                <a:gd name="T24" fmla="*/ 420 w 458"/>
                <a:gd name="T25" fmla="*/ 98 h 458"/>
                <a:gd name="T26" fmla="*/ 396 w 458"/>
                <a:gd name="T27" fmla="*/ 160 h 458"/>
                <a:gd name="T28" fmla="*/ 458 w 458"/>
                <a:gd name="T29" fmla="*/ 272 h 458"/>
                <a:gd name="T30" fmla="*/ 402 w 458"/>
                <a:gd name="T31" fmla="*/ 286 h 458"/>
                <a:gd name="T32" fmla="*/ 420 w 458"/>
                <a:gd name="T33" fmla="*/ 362 h 458"/>
                <a:gd name="T34" fmla="*/ 324 w 458"/>
                <a:gd name="T35" fmla="*/ 384 h 458"/>
                <a:gd name="T36" fmla="*/ 270 w 458"/>
                <a:gd name="T37" fmla="*/ 406 h 458"/>
                <a:gd name="T38" fmla="*/ 252 w 458"/>
                <a:gd name="T39" fmla="*/ 440 h 458"/>
                <a:gd name="T40" fmla="*/ 260 w 458"/>
                <a:gd name="T41" fmla="*/ 390 h 458"/>
                <a:gd name="T42" fmla="*/ 306 w 458"/>
                <a:gd name="T43" fmla="*/ 374 h 458"/>
                <a:gd name="T44" fmla="*/ 360 w 458"/>
                <a:gd name="T45" fmla="*/ 396 h 458"/>
                <a:gd name="T46" fmla="*/ 364 w 458"/>
                <a:gd name="T47" fmla="*/ 322 h 458"/>
                <a:gd name="T48" fmla="*/ 380 w 458"/>
                <a:gd name="T49" fmla="*/ 292 h 458"/>
                <a:gd name="T50" fmla="*/ 390 w 458"/>
                <a:gd name="T51" fmla="*/ 254 h 458"/>
                <a:gd name="T52" fmla="*/ 390 w 458"/>
                <a:gd name="T53" fmla="*/ 206 h 458"/>
                <a:gd name="T54" fmla="*/ 384 w 458"/>
                <a:gd name="T55" fmla="*/ 182 h 458"/>
                <a:gd name="T56" fmla="*/ 364 w 458"/>
                <a:gd name="T57" fmla="*/ 138 h 458"/>
                <a:gd name="T58" fmla="*/ 360 w 458"/>
                <a:gd name="T59" fmla="*/ 64 h 458"/>
                <a:gd name="T60" fmla="*/ 320 w 458"/>
                <a:gd name="T61" fmla="*/ 94 h 458"/>
                <a:gd name="T62" fmla="*/ 276 w 458"/>
                <a:gd name="T63" fmla="*/ 74 h 458"/>
                <a:gd name="T64" fmla="*/ 252 w 458"/>
                <a:gd name="T65" fmla="*/ 18 h 458"/>
                <a:gd name="T66" fmla="*/ 198 w 458"/>
                <a:gd name="T67" fmla="*/ 70 h 458"/>
                <a:gd name="T68" fmla="*/ 166 w 458"/>
                <a:gd name="T69" fmla="*/ 78 h 458"/>
                <a:gd name="T70" fmla="*/ 130 w 458"/>
                <a:gd name="T71" fmla="*/ 98 h 458"/>
                <a:gd name="T72" fmla="*/ 98 w 458"/>
                <a:gd name="T73" fmla="*/ 132 h 458"/>
                <a:gd name="T74" fmla="*/ 84 w 458"/>
                <a:gd name="T75" fmla="*/ 152 h 458"/>
                <a:gd name="T76" fmla="*/ 68 w 458"/>
                <a:gd name="T77" fmla="*/ 198 h 458"/>
                <a:gd name="T78" fmla="*/ 18 w 458"/>
                <a:gd name="T79" fmla="*/ 254 h 458"/>
                <a:gd name="T80" fmla="*/ 68 w 458"/>
                <a:gd name="T81" fmla="*/ 260 h 458"/>
                <a:gd name="T82" fmla="*/ 84 w 458"/>
                <a:gd name="T83" fmla="*/ 308 h 458"/>
                <a:gd name="T84" fmla="*/ 62 w 458"/>
                <a:gd name="T85" fmla="*/ 362 h 458"/>
                <a:gd name="T86" fmla="*/ 136 w 458"/>
                <a:gd name="T87" fmla="*/ 366 h 458"/>
                <a:gd name="T88" fmla="*/ 166 w 458"/>
                <a:gd name="T89" fmla="*/ 380 h 458"/>
                <a:gd name="T90" fmla="*/ 204 w 458"/>
                <a:gd name="T91" fmla="*/ 39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8" h="458">
                  <a:moveTo>
                    <a:pt x="270" y="458"/>
                  </a:moveTo>
                  <a:lnTo>
                    <a:pt x="186" y="458"/>
                  </a:lnTo>
                  <a:lnTo>
                    <a:pt x="186" y="406"/>
                  </a:lnTo>
                  <a:lnTo>
                    <a:pt x="186" y="406"/>
                  </a:lnTo>
                  <a:lnTo>
                    <a:pt x="158" y="398"/>
                  </a:lnTo>
                  <a:lnTo>
                    <a:pt x="146" y="392"/>
                  </a:lnTo>
                  <a:lnTo>
                    <a:pt x="132" y="384"/>
                  </a:lnTo>
                  <a:lnTo>
                    <a:pt x="96" y="420"/>
                  </a:lnTo>
                  <a:lnTo>
                    <a:pt x="38" y="362"/>
                  </a:lnTo>
                  <a:lnTo>
                    <a:pt x="74" y="326"/>
                  </a:lnTo>
                  <a:lnTo>
                    <a:pt x="74" y="326"/>
                  </a:lnTo>
                  <a:lnTo>
                    <a:pt x="66" y="312"/>
                  </a:lnTo>
                  <a:lnTo>
                    <a:pt x="60" y="300"/>
                  </a:lnTo>
                  <a:lnTo>
                    <a:pt x="56" y="286"/>
                  </a:lnTo>
                  <a:lnTo>
                    <a:pt x="52" y="272"/>
                  </a:lnTo>
                  <a:lnTo>
                    <a:pt x="0" y="272"/>
                  </a:lnTo>
                  <a:lnTo>
                    <a:pt x="0" y="188"/>
                  </a:lnTo>
                  <a:lnTo>
                    <a:pt x="52" y="188"/>
                  </a:lnTo>
                  <a:lnTo>
                    <a:pt x="52" y="188"/>
                  </a:lnTo>
                  <a:lnTo>
                    <a:pt x="60" y="160"/>
                  </a:lnTo>
                  <a:lnTo>
                    <a:pt x="66" y="148"/>
                  </a:lnTo>
                  <a:lnTo>
                    <a:pt x="74" y="134"/>
                  </a:lnTo>
                  <a:lnTo>
                    <a:pt x="38" y="98"/>
                  </a:lnTo>
                  <a:lnTo>
                    <a:pt x="96" y="38"/>
                  </a:lnTo>
                  <a:lnTo>
                    <a:pt x="132" y="76"/>
                  </a:lnTo>
                  <a:lnTo>
                    <a:pt x="132" y="76"/>
                  </a:lnTo>
                  <a:lnTo>
                    <a:pt x="146" y="68"/>
                  </a:lnTo>
                  <a:lnTo>
                    <a:pt x="158" y="62"/>
                  </a:lnTo>
                  <a:lnTo>
                    <a:pt x="186" y="54"/>
                  </a:lnTo>
                  <a:lnTo>
                    <a:pt x="186" y="0"/>
                  </a:lnTo>
                  <a:lnTo>
                    <a:pt x="270" y="0"/>
                  </a:lnTo>
                  <a:lnTo>
                    <a:pt x="270" y="54"/>
                  </a:lnTo>
                  <a:lnTo>
                    <a:pt x="270" y="54"/>
                  </a:lnTo>
                  <a:lnTo>
                    <a:pt x="284" y="58"/>
                  </a:lnTo>
                  <a:lnTo>
                    <a:pt x="298" y="62"/>
                  </a:lnTo>
                  <a:lnTo>
                    <a:pt x="312" y="68"/>
                  </a:lnTo>
                  <a:lnTo>
                    <a:pt x="324" y="76"/>
                  </a:lnTo>
                  <a:lnTo>
                    <a:pt x="360" y="38"/>
                  </a:lnTo>
                  <a:lnTo>
                    <a:pt x="420" y="98"/>
                  </a:lnTo>
                  <a:lnTo>
                    <a:pt x="382" y="134"/>
                  </a:lnTo>
                  <a:lnTo>
                    <a:pt x="382" y="134"/>
                  </a:lnTo>
                  <a:lnTo>
                    <a:pt x="396" y="160"/>
                  </a:lnTo>
                  <a:lnTo>
                    <a:pt x="404" y="188"/>
                  </a:lnTo>
                  <a:lnTo>
                    <a:pt x="458" y="188"/>
                  </a:lnTo>
                  <a:lnTo>
                    <a:pt x="458" y="272"/>
                  </a:lnTo>
                  <a:lnTo>
                    <a:pt x="404" y="272"/>
                  </a:lnTo>
                  <a:lnTo>
                    <a:pt x="404" y="272"/>
                  </a:lnTo>
                  <a:lnTo>
                    <a:pt x="402" y="286"/>
                  </a:lnTo>
                  <a:lnTo>
                    <a:pt x="396" y="300"/>
                  </a:lnTo>
                  <a:lnTo>
                    <a:pt x="382" y="326"/>
                  </a:lnTo>
                  <a:lnTo>
                    <a:pt x="420" y="362"/>
                  </a:lnTo>
                  <a:lnTo>
                    <a:pt x="360" y="420"/>
                  </a:lnTo>
                  <a:lnTo>
                    <a:pt x="324" y="384"/>
                  </a:lnTo>
                  <a:lnTo>
                    <a:pt x="324" y="384"/>
                  </a:lnTo>
                  <a:lnTo>
                    <a:pt x="312" y="392"/>
                  </a:lnTo>
                  <a:lnTo>
                    <a:pt x="298" y="398"/>
                  </a:lnTo>
                  <a:lnTo>
                    <a:pt x="270" y="406"/>
                  </a:lnTo>
                  <a:lnTo>
                    <a:pt x="270" y="458"/>
                  </a:lnTo>
                  <a:close/>
                  <a:moveTo>
                    <a:pt x="204" y="440"/>
                  </a:moveTo>
                  <a:lnTo>
                    <a:pt x="252" y="440"/>
                  </a:lnTo>
                  <a:lnTo>
                    <a:pt x="252" y="392"/>
                  </a:lnTo>
                  <a:lnTo>
                    <a:pt x="260" y="390"/>
                  </a:lnTo>
                  <a:lnTo>
                    <a:pt x="260" y="390"/>
                  </a:lnTo>
                  <a:lnTo>
                    <a:pt x="276" y="386"/>
                  </a:lnTo>
                  <a:lnTo>
                    <a:pt x="292" y="380"/>
                  </a:lnTo>
                  <a:lnTo>
                    <a:pt x="306" y="374"/>
                  </a:lnTo>
                  <a:lnTo>
                    <a:pt x="320" y="366"/>
                  </a:lnTo>
                  <a:lnTo>
                    <a:pt x="326" y="360"/>
                  </a:lnTo>
                  <a:lnTo>
                    <a:pt x="360" y="396"/>
                  </a:lnTo>
                  <a:lnTo>
                    <a:pt x="394" y="362"/>
                  </a:lnTo>
                  <a:lnTo>
                    <a:pt x="360" y="328"/>
                  </a:lnTo>
                  <a:lnTo>
                    <a:pt x="364" y="322"/>
                  </a:lnTo>
                  <a:lnTo>
                    <a:pt x="364" y="322"/>
                  </a:lnTo>
                  <a:lnTo>
                    <a:pt x="372" y="308"/>
                  </a:lnTo>
                  <a:lnTo>
                    <a:pt x="380" y="292"/>
                  </a:lnTo>
                  <a:lnTo>
                    <a:pt x="384" y="276"/>
                  </a:lnTo>
                  <a:lnTo>
                    <a:pt x="388" y="260"/>
                  </a:lnTo>
                  <a:lnTo>
                    <a:pt x="390" y="254"/>
                  </a:lnTo>
                  <a:lnTo>
                    <a:pt x="440" y="254"/>
                  </a:lnTo>
                  <a:lnTo>
                    <a:pt x="440" y="206"/>
                  </a:lnTo>
                  <a:lnTo>
                    <a:pt x="390" y="206"/>
                  </a:lnTo>
                  <a:lnTo>
                    <a:pt x="388" y="198"/>
                  </a:lnTo>
                  <a:lnTo>
                    <a:pt x="388" y="198"/>
                  </a:lnTo>
                  <a:lnTo>
                    <a:pt x="384" y="182"/>
                  </a:lnTo>
                  <a:lnTo>
                    <a:pt x="380" y="168"/>
                  </a:lnTo>
                  <a:lnTo>
                    <a:pt x="372" y="152"/>
                  </a:lnTo>
                  <a:lnTo>
                    <a:pt x="364" y="138"/>
                  </a:lnTo>
                  <a:lnTo>
                    <a:pt x="360" y="132"/>
                  </a:lnTo>
                  <a:lnTo>
                    <a:pt x="394" y="98"/>
                  </a:lnTo>
                  <a:lnTo>
                    <a:pt x="360" y="64"/>
                  </a:lnTo>
                  <a:lnTo>
                    <a:pt x="326" y="98"/>
                  </a:lnTo>
                  <a:lnTo>
                    <a:pt x="320" y="94"/>
                  </a:lnTo>
                  <a:lnTo>
                    <a:pt x="320" y="94"/>
                  </a:lnTo>
                  <a:lnTo>
                    <a:pt x="306" y="86"/>
                  </a:lnTo>
                  <a:lnTo>
                    <a:pt x="292" y="78"/>
                  </a:lnTo>
                  <a:lnTo>
                    <a:pt x="276" y="74"/>
                  </a:lnTo>
                  <a:lnTo>
                    <a:pt x="260" y="70"/>
                  </a:lnTo>
                  <a:lnTo>
                    <a:pt x="252" y="68"/>
                  </a:lnTo>
                  <a:lnTo>
                    <a:pt x="252" y="18"/>
                  </a:lnTo>
                  <a:lnTo>
                    <a:pt x="204" y="18"/>
                  </a:lnTo>
                  <a:lnTo>
                    <a:pt x="204" y="68"/>
                  </a:lnTo>
                  <a:lnTo>
                    <a:pt x="198" y="70"/>
                  </a:lnTo>
                  <a:lnTo>
                    <a:pt x="198" y="70"/>
                  </a:lnTo>
                  <a:lnTo>
                    <a:pt x="182" y="74"/>
                  </a:lnTo>
                  <a:lnTo>
                    <a:pt x="166" y="78"/>
                  </a:lnTo>
                  <a:lnTo>
                    <a:pt x="150" y="86"/>
                  </a:lnTo>
                  <a:lnTo>
                    <a:pt x="136" y="94"/>
                  </a:lnTo>
                  <a:lnTo>
                    <a:pt x="130" y="98"/>
                  </a:lnTo>
                  <a:lnTo>
                    <a:pt x="96" y="64"/>
                  </a:lnTo>
                  <a:lnTo>
                    <a:pt x="62" y="98"/>
                  </a:lnTo>
                  <a:lnTo>
                    <a:pt x="98" y="132"/>
                  </a:lnTo>
                  <a:lnTo>
                    <a:pt x="94" y="138"/>
                  </a:lnTo>
                  <a:lnTo>
                    <a:pt x="94" y="138"/>
                  </a:lnTo>
                  <a:lnTo>
                    <a:pt x="84" y="152"/>
                  </a:lnTo>
                  <a:lnTo>
                    <a:pt x="78" y="168"/>
                  </a:lnTo>
                  <a:lnTo>
                    <a:pt x="72" y="182"/>
                  </a:lnTo>
                  <a:lnTo>
                    <a:pt x="68" y="198"/>
                  </a:lnTo>
                  <a:lnTo>
                    <a:pt x="66" y="206"/>
                  </a:lnTo>
                  <a:lnTo>
                    <a:pt x="18" y="206"/>
                  </a:lnTo>
                  <a:lnTo>
                    <a:pt x="18" y="254"/>
                  </a:lnTo>
                  <a:lnTo>
                    <a:pt x="66" y="254"/>
                  </a:lnTo>
                  <a:lnTo>
                    <a:pt x="68" y="260"/>
                  </a:lnTo>
                  <a:lnTo>
                    <a:pt x="68" y="260"/>
                  </a:lnTo>
                  <a:lnTo>
                    <a:pt x="72" y="276"/>
                  </a:lnTo>
                  <a:lnTo>
                    <a:pt x="78" y="292"/>
                  </a:lnTo>
                  <a:lnTo>
                    <a:pt x="84" y="308"/>
                  </a:lnTo>
                  <a:lnTo>
                    <a:pt x="94" y="322"/>
                  </a:lnTo>
                  <a:lnTo>
                    <a:pt x="98" y="328"/>
                  </a:lnTo>
                  <a:lnTo>
                    <a:pt x="62" y="362"/>
                  </a:lnTo>
                  <a:lnTo>
                    <a:pt x="96" y="396"/>
                  </a:lnTo>
                  <a:lnTo>
                    <a:pt x="130" y="360"/>
                  </a:lnTo>
                  <a:lnTo>
                    <a:pt x="136" y="366"/>
                  </a:lnTo>
                  <a:lnTo>
                    <a:pt x="136" y="366"/>
                  </a:lnTo>
                  <a:lnTo>
                    <a:pt x="150" y="374"/>
                  </a:lnTo>
                  <a:lnTo>
                    <a:pt x="166" y="380"/>
                  </a:lnTo>
                  <a:lnTo>
                    <a:pt x="182" y="386"/>
                  </a:lnTo>
                  <a:lnTo>
                    <a:pt x="198" y="390"/>
                  </a:lnTo>
                  <a:lnTo>
                    <a:pt x="204" y="392"/>
                  </a:lnTo>
                  <a:lnTo>
                    <a:pt x="204" y="4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16" name="Freeform 142">
              <a:extLst>
                <a:ext uri="{FF2B5EF4-FFF2-40B4-BE49-F238E27FC236}">
                  <a16:creationId xmlns:a16="http://schemas.microsoft.com/office/drawing/2014/main" id="{04214E01-4A40-45C8-93BA-348B0F5C6194}"/>
                </a:ext>
              </a:extLst>
            </p:cNvPr>
            <p:cNvSpPr>
              <a:spLocks noEditPoints="1"/>
            </p:cNvSpPr>
            <p:nvPr/>
          </p:nvSpPr>
          <p:spPr bwMode="auto">
            <a:xfrm>
              <a:off x="3464" y="3490"/>
              <a:ext cx="242" cy="242"/>
            </a:xfrm>
            <a:custGeom>
              <a:avLst/>
              <a:gdLst>
                <a:gd name="T0" fmla="*/ 120 w 242"/>
                <a:gd name="T1" fmla="*/ 242 h 242"/>
                <a:gd name="T2" fmla="*/ 96 w 242"/>
                <a:gd name="T3" fmla="*/ 240 h 242"/>
                <a:gd name="T4" fmla="*/ 52 w 242"/>
                <a:gd name="T5" fmla="*/ 222 h 242"/>
                <a:gd name="T6" fmla="*/ 20 w 242"/>
                <a:gd name="T7" fmla="*/ 190 h 242"/>
                <a:gd name="T8" fmla="*/ 2 w 242"/>
                <a:gd name="T9" fmla="*/ 146 h 242"/>
                <a:gd name="T10" fmla="*/ 0 w 242"/>
                <a:gd name="T11" fmla="*/ 122 h 242"/>
                <a:gd name="T12" fmla="*/ 0 w 242"/>
                <a:gd name="T13" fmla="*/ 110 h 242"/>
                <a:gd name="T14" fmla="*/ 10 w 242"/>
                <a:gd name="T15" fmla="*/ 74 h 242"/>
                <a:gd name="T16" fmla="*/ 36 w 242"/>
                <a:gd name="T17" fmla="*/ 36 h 242"/>
                <a:gd name="T18" fmla="*/ 74 w 242"/>
                <a:gd name="T19" fmla="*/ 10 h 242"/>
                <a:gd name="T20" fmla="*/ 108 w 242"/>
                <a:gd name="T21" fmla="*/ 2 h 242"/>
                <a:gd name="T22" fmla="*/ 120 w 242"/>
                <a:gd name="T23" fmla="*/ 0 h 242"/>
                <a:gd name="T24" fmla="*/ 144 w 242"/>
                <a:gd name="T25" fmla="*/ 4 h 242"/>
                <a:gd name="T26" fmla="*/ 188 w 242"/>
                <a:gd name="T27" fmla="*/ 22 h 242"/>
                <a:gd name="T28" fmla="*/ 220 w 242"/>
                <a:gd name="T29" fmla="*/ 54 h 242"/>
                <a:gd name="T30" fmla="*/ 238 w 242"/>
                <a:gd name="T31" fmla="*/ 98 h 242"/>
                <a:gd name="T32" fmla="*/ 242 w 242"/>
                <a:gd name="T33" fmla="*/ 122 h 242"/>
                <a:gd name="T34" fmla="*/ 240 w 242"/>
                <a:gd name="T35" fmla="*/ 134 h 242"/>
                <a:gd name="T36" fmla="*/ 232 w 242"/>
                <a:gd name="T37" fmla="*/ 168 h 242"/>
                <a:gd name="T38" fmla="*/ 206 w 242"/>
                <a:gd name="T39" fmla="*/ 208 h 242"/>
                <a:gd name="T40" fmla="*/ 168 w 242"/>
                <a:gd name="T41" fmla="*/ 234 h 242"/>
                <a:gd name="T42" fmla="*/ 132 w 242"/>
                <a:gd name="T43" fmla="*/ 242 h 242"/>
                <a:gd name="T44" fmla="*/ 120 w 242"/>
                <a:gd name="T45" fmla="*/ 242 h 242"/>
                <a:gd name="T46" fmla="*/ 120 w 242"/>
                <a:gd name="T47" fmla="*/ 18 h 242"/>
                <a:gd name="T48" fmla="*/ 80 w 242"/>
                <a:gd name="T49" fmla="*/ 28 h 242"/>
                <a:gd name="T50" fmla="*/ 48 w 242"/>
                <a:gd name="T51" fmla="*/ 50 h 242"/>
                <a:gd name="T52" fmla="*/ 26 w 242"/>
                <a:gd name="T53" fmla="*/ 82 h 242"/>
                <a:gd name="T54" fmla="*/ 18 w 242"/>
                <a:gd name="T55" fmla="*/ 122 h 242"/>
                <a:gd name="T56" fmla="*/ 20 w 242"/>
                <a:gd name="T57" fmla="*/ 142 h 242"/>
                <a:gd name="T58" fmla="*/ 36 w 242"/>
                <a:gd name="T59" fmla="*/ 180 h 242"/>
                <a:gd name="T60" fmla="*/ 62 w 242"/>
                <a:gd name="T61" fmla="*/ 206 h 242"/>
                <a:gd name="T62" fmla="*/ 100 w 242"/>
                <a:gd name="T63" fmla="*/ 222 h 242"/>
                <a:gd name="T64" fmla="*/ 120 w 242"/>
                <a:gd name="T65" fmla="*/ 224 h 242"/>
                <a:gd name="T66" fmla="*/ 160 w 242"/>
                <a:gd name="T67" fmla="*/ 216 h 242"/>
                <a:gd name="T68" fmla="*/ 194 w 242"/>
                <a:gd name="T69" fmla="*/ 194 h 242"/>
                <a:gd name="T70" fmla="*/ 216 w 242"/>
                <a:gd name="T71" fmla="*/ 162 h 242"/>
                <a:gd name="T72" fmla="*/ 224 w 242"/>
                <a:gd name="T73" fmla="*/ 122 h 242"/>
                <a:gd name="T74" fmla="*/ 222 w 242"/>
                <a:gd name="T75" fmla="*/ 102 h 242"/>
                <a:gd name="T76" fmla="*/ 206 w 242"/>
                <a:gd name="T77" fmla="*/ 64 h 242"/>
                <a:gd name="T78" fmla="*/ 178 w 242"/>
                <a:gd name="T79" fmla="*/ 36 h 242"/>
                <a:gd name="T80" fmla="*/ 142 w 242"/>
                <a:gd name="T81" fmla="*/ 22 h 242"/>
                <a:gd name="T82" fmla="*/ 120 w 242"/>
                <a:gd name="T83" fmla="*/ 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242">
                  <a:moveTo>
                    <a:pt x="120" y="242"/>
                  </a:moveTo>
                  <a:lnTo>
                    <a:pt x="120" y="242"/>
                  </a:lnTo>
                  <a:lnTo>
                    <a:pt x="108" y="242"/>
                  </a:lnTo>
                  <a:lnTo>
                    <a:pt x="96" y="240"/>
                  </a:lnTo>
                  <a:lnTo>
                    <a:pt x="74" y="234"/>
                  </a:lnTo>
                  <a:lnTo>
                    <a:pt x="52" y="222"/>
                  </a:lnTo>
                  <a:lnTo>
                    <a:pt x="36" y="208"/>
                  </a:lnTo>
                  <a:lnTo>
                    <a:pt x="20" y="190"/>
                  </a:lnTo>
                  <a:lnTo>
                    <a:pt x="10" y="168"/>
                  </a:lnTo>
                  <a:lnTo>
                    <a:pt x="2" y="146"/>
                  </a:lnTo>
                  <a:lnTo>
                    <a:pt x="0" y="134"/>
                  </a:lnTo>
                  <a:lnTo>
                    <a:pt x="0" y="122"/>
                  </a:lnTo>
                  <a:lnTo>
                    <a:pt x="0" y="122"/>
                  </a:lnTo>
                  <a:lnTo>
                    <a:pt x="0" y="110"/>
                  </a:lnTo>
                  <a:lnTo>
                    <a:pt x="2" y="98"/>
                  </a:lnTo>
                  <a:lnTo>
                    <a:pt x="10" y="74"/>
                  </a:lnTo>
                  <a:lnTo>
                    <a:pt x="20" y="54"/>
                  </a:lnTo>
                  <a:lnTo>
                    <a:pt x="36" y="36"/>
                  </a:lnTo>
                  <a:lnTo>
                    <a:pt x="52" y="22"/>
                  </a:lnTo>
                  <a:lnTo>
                    <a:pt x="74" y="10"/>
                  </a:lnTo>
                  <a:lnTo>
                    <a:pt x="96" y="4"/>
                  </a:lnTo>
                  <a:lnTo>
                    <a:pt x="108" y="2"/>
                  </a:lnTo>
                  <a:lnTo>
                    <a:pt x="120" y="0"/>
                  </a:lnTo>
                  <a:lnTo>
                    <a:pt x="120" y="0"/>
                  </a:lnTo>
                  <a:lnTo>
                    <a:pt x="132" y="2"/>
                  </a:lnTo>
                  <a:lnTo>
                    <a:pt x="144" y="4"/>
                  </a:lnTo>
                  <a:lnTo>
                    <a:pt x="168" y="10"/>
                  </a:lnTo>
                  <a:lnTo>
                    <a:pt x="188" y="22"/>
                  </a:lnTo>
                  <a:lnTo>
                    <a:pt x="206" y="36"/>
                  </a:lnTo>
                  <a:lnTo>
                    <a:pt x="220" y="54"/>
                  </a:lnTo>
                  <a:lnTo>
                    <a:pt x="232" y="74"/>
                  </a:lnTo>
                  <a:lnTo>
                    <a:pt x="238" y="98"/>
                  </a:lnTo>
                  <a:lnTo>
                    <a:pt x="240" y="110"/>
                  </a:lnTo>
                  <a:lnTo>
                    <a:pt x="242" y="122"/>
                  </a:lnTo>
                  <a:lnTo>
                    <a:pt x="242" y="122"/>
                  </a:lnTo>
                  <a:lnTo>
                    <a:pt x="240" y="134"/>
                  </a:lnTo>
                  <a:lnTo>
                    <a:pt x="238" y="146"/>
                  </a:lnTo>
                  <a:lnTo>
                    <a:pt x="232" y="168"/>
                  </a:lnTo>
                  <a:lnTo>
                    <a:pt x="220" y="190"/>
                  </a:lnTo>
                  <a:lnTo>
                    <a:pt x="206" y="208"/>
                  </a:lnTo>
                  <a:lnTo>
                    <a:pt x="188" y="222"/>
                  </a:lnTo>
                  <a:lnTo>
                    <a:pt x="168" y="234"/>
                  </a:lnTo>
                  <a:lnTo>
                    <a:pt x="144" y="240"/>
                  </a:lnTo>
                  <a:lnTo>
                    <a:pt x="132" y="242"/>
                  </a:lnTo>
                  <a:lnTo>
                    <a:pt x="120" y="242"/>
                  </a:lnTo>
                  <a:lnTo>
                    <a:pt x="120" y="242"/>
                  </a:lnTo>
                  <a:close/>
                  <a:moveTo>
                    <a:pt x="120" y="18"/>
                  </a:moveTo>
                  <a:lnTo>
                    <a:pt x="120" y="18"/>
                  </a:lnTo>
                  <a:lnTo>
                    <a:pt x="100" y="22"/>
                  </a:lnTo>
                  <a:lnTo>
                    <a:pt x="80" y="28"/>
                  </a:lnTo>
                  <a:lnTo>
                    <a:pt x="62" y="36"/>
                  </a:lnTo>
                  <a:lnTo>
                    <a:pt x="48" y="50"/>
                  </a:lnTo>
                  <a:lnTo>
                    <a:pt x="36" y="64"/>
                  </a:lnTo>
                  <a:lnTo>
                    <a:pt x="26" y="82"/>
                  </a:lnTo>
                  <a:lnTo>
                    <a:pt x="20" y="102"/>
                  </a:lnTo>
                  <a:lnTo>
                    <a:pt x="18" y="122"/>
                  </a:lnTo>
                  <a:lnTo>
                    <a:pt x="18" y="122"/>
                  </a:lnTo>
                  <a:lnTo>
                    <a:pt x="20" y="142"/>
                  </a:lnTo>
                  <a:lnTo>
                    <a:pt x="26" y="162"/>
                  </a:lnTo>
                  <a:lnTo>
                    <a:pt x="36" y="180"/>
                  </a:lnTo>
                  <a:lnTo>
                    <a:pt x="48" y="194"/>
                  </a:lnTo>
                  <a:lnTo>
                    <a:pt x="62" y="206"/>
                  </a:lnTo>
                  <a:lnTo>
                    <a:pt x="80" y="216"/>
                  </a:lnTo>
                  <a:lnTo>
                    <a:pt x="100" y="222"/>
                  </a:lnTo>
                  <a:lnTo>
                    <a:pt x="120" y="224"/>
                  </a:lnTo>
                  <a:lnTo>
                    <a:pt x="120" y="224"/>
                  </a:lnTo>
                  <a:lnTo>
                    <a:pt x="142" y="222"/>
                  </a:lnTo>
                  <a:lnTo>
                    <a:pt x="160" y="216"/>
                  </a:lnTo>
                  <a:lnTo>
                    <a:pt x="178" y="206"/>
                  </a:lnTo>
                  <a:lnTo>
                    <a:pt x="194" y="194"/>
                  </a:lnTo>
                  <a:lnTo>
                    <a:pt x="206" y="180"/>
                  </a:lnTo>
                  <a:lnTo>
                    <a:pt x="216" y="162"/>
                  </a:lnTo>
                  <a:lnTo>
                    <a:pt x="222" y="142"/>
                  </a:lnTo>
                  <a:lnTo>
                    <a:pt x="224" y="122"/>
                  </a:lnTo>
                  <a:lnTo>
                    <a:pt x="224" y="122"/>
                  </a:lnTo>
                  <a:lnTo>
                    <a:pt x="222" y="102"/>
                  </a:lnTo>
                  <a:lnTo>
                    <a:pt x="216" y="82"/>
                  </a:lnTo>
                  <a:lnTo>
                    <a:pt x="206" y="64"/>
                  </a:lnTo>
                  <a:lnTo>
                    <a:pt x="194" y="50"/>
                  </a:lnTo>
                  <a:lnTo>
                    <a:pt x="178" y="36"/>
                  </a:lnTo>
                  <a:lnTo>
                    <a:pt x="160" y="28"/>
                  </a:lnTo>
                  <a:lnTo>
                    <a:pt x="142" y="22"/>
                  </a:lnTo>
                  <a:lnTo>
                    <a:pt x="120" y="18"/>
                  </a:lnTo>
                  <a:lnTo>
                    <a:pt x="12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17" name="Rectangle 143">
              <a:extLst>
                <a:ext uri="{FF2B5EF4-FFF2-40B4-BE49-F238E27FC236}">
                  <a16:creationId xmlns:a16="http://schemas.microsoft.com/office/drawing/2014/main" id="{23159DA1-45FE-4095-864B-184D917468BD}"/>
                </a:ext>
              </a:extLst>
            </p:cNvPr>
            <p:cNvSpPr>
              <a:spLocks noChangeArrowheads="1"/>
            </p:cNvSpPr>
            <p:nvPr/>
          </p:nvSpPr>
          <p:spPr bwMode="auto">
            <a:xfrm>
              <a:off x="3256" y="3224"/>
              <a:ext cx="2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18" name="Rectangle 144">
              <a:extLst>
                <a:ext uri="{FF2B5EF4-FFF2-40B4-BE49-F238E27FC236}">
                  <a16:creationId xmlns:a16="http://schemas.microsoft.com/office/drawing/2014/main" id="{07E03313-8EAC-4525-8561-A1618075D8A2}"/>
                </a:ext>
              </a:extLst>
            </p:cNvPr>
            <p:cNvSpPr>
              <a:spLocks noChangeArrowheads="1"/>
            </p:cNvSpPr>
            <p:nvPr/>
          </p:nvSpPr>
          <p:spPr bwMode="auto">
            <a:xfrm>
              <a:off x="3256" y="3298"/>
              <a:ext cx="16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219" name="Rectangle 145">
              <a:extLst>
                <a:ext uri="{FF2B5EF4-FFF2-40B4-BE49-F238E27FC236}">
                  <a16:creationId xmlns:a16="http://schemas.microsoft.com/office/drawing/2014/main" id="{63D58685-DF79-4917-BD8C-5DD5D5DA6A1E}"/>
                </a:ext>
              </a:extLst>
            </p:cNvPr>
            <p:cNvSpPr>
              <a:spLocks noChangeArrowheads="1"/>
            </p:cNvSpPr>
            <p:nvPr/>
          </p:nvSpPr>
          <p:spPr bwMode="auto">
            <a:xfrm>
              <a:off x="3256" y="3370"/>
              <a:ext cx="7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grpSp>
      <p:grpSp>
        <p:nvGrpSpPr>
          <p:cNvPr id="4" name="Group 3">
            <a:extLst>
              <a:ext uri="{FF2B5EF4-FFF2-40B4-BE49-F238E27FC236}">
                <a16:creationId xmlns:a16="http://schemas.microsoft.com/office/drawing/2014/main" id="{2FC930BF-7754-490F-B6C4-DDAA13EBB49D}"/>
              </a:ext>
            </a:extLst>
          </p:cNvPr>
          <p:cNvGrpSpPr/>
          <p:nvPr/>
        </p:nvGrpSpPr>
        <p:grpSpPr>
          <a:xfrm>
            <a:off x="3146928" y="2520114"/>
            <a:ext cx="539719" cy="539719"/>
            <a:chOff x="3509057" y="2571374"/>
            <a:chExt cx="539719" cy="539719"/>
          </a:xfrm>
        </p:grpSpPr>
        <p:grpSp>
          <p:nvGrpSpPr>
            <p:cNvPr id="114" name="Group 113">
              <a:extLst>
                <a:ext uri="{FF2B5EF4-FFF2-40B4-BE49-F238E27FC236}">
                  <a16:creationId xmlns:a16="http://schemas.microsoft.com/office/drawing/2014/main" id="{608DAFF5-D33B-414D-86BF-AFFE53E11956}"/>
                </a:ext>
              </a:extLst>
            </p:cNvPr>
            <p:cNvGrpSpPr/>
            <p:nvPr/>
          </p:nvGrpSpPr>
          <p:grpSpPr>
            <a:xfrm>
              <a:off x="3509057" y="2571374"/>
              <a:ext cx="539719" cy="539719"/>
              <a:chOff x="3510884" y="2570927"/>
              <a:chExt cx="540000" cy="540000"/>
            </a:xfrm>
          </p:grpSpPr>
          <p:sp>
            <p:nvSpPr>
              <p:cNvPr id="275" name="Flowchart: Connector 274">
                <a:extLst>
                  <a:ext uri="{FF2B5EF4-FFF2-40B4-BE49-F238E27FC236}">
                    <a16:creationId xmlns:a16="http://schemas.microsoft.com/office/drawing/2014/main" id="{EDE706EE-3CEE-4BBC-8D16-7A7CD1CD5093}"/>
                  </a:ext>
                </a:extLst>
              </p:cNvPr>
              <p:cNvSpPr/>
              <p:nvPr/>
            </p:nvSpPr>
            <p:spPr>
              <a:xfrm>
                <a:off x="3510884" y="2570927"/>
                <a:ext cx="540000" cy="540000"/>
              </a:xfrm>
              <a:prstGeom prst="flowChartConnector">
                <a:avLst/>
              </a:prstGeom>
              <a:no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pl-PL" sz="1199" b="1" dirty="0">
                  <a:solidFill>
                    <a:schemeClr val="tx1"/>
                  </a:solidFill>
                  <a:latin typeface="EYInterstate Light"/>
                </a:endParaRPr>
              </a:p>
            </p:txBody>
          </p:sp>
          <p:sp>
            <p:nvSpPr>
              <p:cNvPr id="276" name="TextBox 275">
                <a:extLst>
                  <a:ext uri="{FF2B5EF4-FFF2-40B4-BE49-F238E27FC236}">
                    <a16:creationId xmlns:a16="http://schemas.microsoft.com/office/drawing/2014/main" id="{0AF755FC-AC67-40CA-B65D-F5BC1C14933A}"/>
                  </a:ext>
                </a:extLst>
              </p:cNvPr>
              <p:cNvSpPr txBox="1"/>
              <p:nvPr/>
            </p:nvSpPr>
            <p:spPr>
              <a:xfrm>
                <a:off x="3599744" y="2619998"/>
                <a:ext cx="362280" cy="193899"/>
              </a:xfrm>
              <a:prstGeom prst="rect">
                <a:avLst/>
              </a:prstGeom>
              <a:noFill/>
            </p:spPr>
            <p:txBody>
              <a:bodyPr wrap="none" lIns="0" tIns="36557" rIns="0" bIns="0" rtlCol="0">
                <a:spAutoFit/>
              </a:bodyPr>
              <a:lstStyle/>
              <a:p>
                <a:pPr algn="ctr" defTabSz="913943">
                  <a:lnSpc>
                    <a:spcPct val="85000"/>
                  </a:lnSpc>
                  <a:spcAft>
                    <a:spcPts val="600"/>
                  </a:spcAft>
                  <a:buClr>
                    <a:srgbClr val="27ACAA"/>
                  </a:buClr>
                  <a:buSzPct val="70000"/>
                </a:pPr>
                <a:r>
                  <a:rPr lang="pl-PL" sz="600" b="1" dirty="0">
                    <a:latin typeface="EYInterstate Light"/>
                  </a:rPr>
                  <a:t>Test Data</a:t>
                </a:r>
                <a:br>
                  <a:rPr lang="pl-PL" sz="600" b="1" dirty="0">
                    <a:latin typeface="EYInterstate Light"/>
                  </a:rPr>
                </a:br>
                <a:r>
                  <a:rPr lang="pl-PL" sz="600" b="1" dirty="0">
                    <a:latin typeface="EYInterstate Light"/>
                  </a:rPr>
                  <a:t>Generator</a:t>
                </a:r>
              </a:p>
            </p:txBody>
          </p:sp>
        </p:grpSp>
        <p:grpSp>
          <p:nvGrpSpPr>
            <p:cNvPr id="131" name="Group 130">
              <a:extLst>
                <a:ext uri="{FF2B5EF4-FFF2-40B4-BE49-F238E27FC236}">
                  <a16:creationId xmlns:a16="http://schemas.microsoft.com/office/drawing/2014/main" id="{D72E836C-9337-4329-BC4B-0B0A67D48999}"/>
                </a:ext>
              </a:extLst>
            </p:cNvPr>
            <p:cNvGrpSpPr>
              <a:grpSpLocks noChangeAspect="1"/>
            </p:cNvGrpSpPr>
            <p:nvPr/>
          </p:nvGrpSpPr>
          <p:grpSpPr>
            <a:xfrm>
              <a:off x="3686823" y="2841099"/>
              <a:ext cx="184185" cy="251869"/>
              <a:chOff x="1052513" y="4570413"/>
              <a:chExt cx="1054100" cy="1441450"/>
            </a:xfrm>
            <a:solidFill>
              <a:schemeClr val="accent1"/>
            </a:solidFill>
          </p:grpSpPr>
          <p:sp>
            <p:nvSpPr>
              <p:cNvPr id="179" name="Freeform 98">
                <a:extLst>
                  <a:ext uri="{FF2B5EF4-FFF2-40B4-BE49-F238E27FC236}">
                    <a16:creationId xmlns:a16="http://schemas.microsoft.com/office/drawing/2014/main" id="{882F25D6-FE04-4F63-B315-5DB13B7A45BC}"/>
                  </a:ext>
                </a:extLst>
              </p:cNvPr>
              <p:cNvSpPr>
                <a:spLocks noEditPoints="1"/>
              </p:cNvSpPr>
              <p:nvPr/>
            </p:nvSpPr>
            <p:spPr bwMode="auto">
              <a:xfrm>
                <a:off x="1131888" y="4665663"/>
                <a:ext cx="892175" cy="1263650"/>
              </a:xfrm>
              <a:custGeom>
                <a:avLst/>
                <a:gdLst>
                  <a:gd name="T0" fmla="*/ 170 w 562"/>
                  <a:gd name="T1" fmla="*/ 540 h 796"/>
                  <a:gd name="T2" fmla="*/ 132 w 562"/>
                  <a:gd name="T3" fmla="*/ 520 h 796"/>
                  <a:gd name="T4" fmla="*/ 84 w 562"/>
                  <a:gd name="T5" fmla="*/ 482 h 796"/>
                  <a:gd name="T6" fmla="*/ 46 w 562"/>
                  <a:gd name="T7" fmla="*/ 436 h 796"/>
                  <a:gd name="T8" fmla="*/ 18 w 562"/>
                  <a:gd name="T9" fmla="*/ 382 h 796"/>
                  <a:gd name="T10" fmla="*/ 2 w 562"/>
                  <a:gd name="T11" fmla="*/ 322 h 796"/>
                  <a:gd name="T12" fmla="*/ 0 w 562"/>
                  <a:gd name="T13" fmla="*/ 282 h 796"/>
                  <a:gd name="T14" fmla="*/ 12 w 562"/>
                  <a:gd name="T15" fmla="*/ 198 h 796"/>
                  <a:gd name="T16" fmla="*/ 48 w 562"/>
                  <a:gd name="T17" fmla="*/ 124 h 796"/>
                  <a:gd name="T18" fmla="*/ 102 w 562"/>
                  <a:gd name="T19" fmla="*/ 64 h 796"/>
                  <a:gd name="T20" fmla="*/ 172 w 562"/>
                  <a:gd name="T21" fmla="*/ 22 h 796"/>
                  <a:gd name="T22" fmla="*/ 252 w 562"/>
                  <a:gd name="T23" fmla="*/ 0 h 796"/>
                  <a:gd name="T24" fmla="*/ 310 w 562"/>
                  <a:gd name="T25" fmla="*/ 0 h 796"/>
                  <a:gd name="T26" fmla="*/ 390 w 562"/>
                  <a:gd name="T27" fmla="*/ 22 h 796"/>
                  <a:gd name="T28" fmla="*/ 460 w 562"/>
                  <a:gd name="T29" fmla="*/ 64 h 796"/>
                  <a:gd name="T30" fmla="*/ 514 w 562"/>
                  <a:gd name="T31" fmla="*/ 124 h 796"/>
                  <a:gd name="T32" fmla="*/ 550 w 562"/>
                  <a:gd name="T33" fmla="*/ 198 h 796"/>
                  <a:gd name="T34" fmla="*/ 562 w 562"/>
                  <a:gd name="T35" fmla="*/ 282 h 796"/>
                  <a:gd name="T36" fmla="*/ 560 w 562"/>
                  <a:gd name="T37" fmla="*/ 324 h 796"/>
                  <a:gd name="T38" fmla="*/ 544 w 562"/>
                  <a:gd name="T39" fmla="*/ 384 h 796"/>
                  <a:gd name="T40" fmla="*/ 516 w 562"/>
                  <a:gd name="T41" fmla="*/ 438 h 796"/>
                  <a:gd name="T42" fmla="*/ 476 w 562"/>
                  <a:gd name="T43" fmla="*/ 484 h 796"/>
                  <a:gd name="T44" fmla="*/ 428 w 562"/>
                  <a:gd name="T45" fmla="*/ 522 h 796"/>
                  <a:gd name="T46" fmla="*/ 390 w 562"/>
                  <a:gd name="T47" fmla="*/ 796 h 796"/>
                  <a:gd name="T48" fmla="*/ 372 w 562"/>
                  <a:gd name="T49" fmla="*/ 528 h 796"/>
                  <a:gd name="T50" fmla="*/ 396 w 562"/>
                  <a:gd name="T51" fmla="*/ 518 h 796"/>
                  <a:gd name="T52" fmla="*/ 446 w 562"/>
                  <a:gd name="T53" fmla="*/ 486 h 796"/>
                  <a:gd name="T54" fmla="*/ 488 w 562"/>
                  <a:gd name="T55" fmla="*/ 446 h 796"/>
                  <a:gd name="T56" fmla="*/ 518 w 562"/>
                  <a:gd name="T57" fmla="*/ 396 h 796"/>
                  <a:gd name="T58" fmla="*/ 538 w 562"/>
                  <a:gd name="T59" fmla="*/ 340 h 796"/>
                  <a:gd name="T60" fmla="*/ 544 w 562"/>
                  <a:gd name="T61" fmla="*/ 282 h 796"/>
                  <a:gd name="T62" fmla="*/ 540 w 562"/>
                  <a:gd name="T63" fmla="*/ 228 h 796"/>
                  <a:gd name="T64" fmla="*/ 512 w 562"/>
                  <a:gd name="T65" fmla="*/ 156 h 796"/>
                  <a:gd name="T66" fmla="*/ 468 w 562"/>
                  <a:gd name="T67" fmla="*/ 94 h 796"/>
                  <a:gd name="T68" fmla="*/ 406 w 562"/>
                  <a:gd name="T69" fmla="*/ 50 h 796"/>
                  <a:gd name="T70" fmla="*/ 334 w 562"/>
                  <a:gd name="T71" fmla="*/ 22 h 796"/>
                  <a:gd name="T72" fmla="*/ 282 w 562"/>
                  <a:gd name="T73" fmla="*/ 18 h 796"/>
                  <a:gd name="T74" fmla="*/ 202 w 562"/>
                  <a:gd name="T75" fmla="*/ 30 h 796"/>
                  <a:gd name="T76" fmla="*/ 134 w 562"/>
                  <a:gd name="T77" fmla="*/ 62 h 796"/>
                  <a:gd name="T78" fmla="*/ 78 w 562"/>
                  <a:gd name="T79" fmla="*/ 114 h 796"/>
                  <a:gd name="T80" fmla="*/ 38 w 562"/>
                  <a:gd name="T81" fmla="*/ 178 h 796"/>
                  <a:gd name="T82" fmla="*/ 18 w 562"/>
                  <a:gd name="T83" fmla="*/ 254 h 796"/>
                  <a:gd name="T84" fmla="*/ 18 w 562"/>
                  <a:gd name="T85" fmla="*/ 302 h 796"/>
                  <a:gd name="T86" fmla="*/ 30 w 562"/>
                  <a:gd name="T87" fmla="*/ 358 h 796"/>
                  <a:gd name="T88" fmla="*/ 52 w 562"/>
                  <a:gd name="T89" fmla="*/ 412 h 796"/>
                  <a:gd name="T90" fmla="*/ 86 w 562"/>
                  <a:gd name="T91" fmla="*/ 458 h 796"/>
                  <a:gd name="T92" fmla="*/ 130 w 562"/>
                  <a:gd name="T93" fmla="*/ 496 h 796"/>
                  <a:gd name="T94" fmla="*/ 182 w 562"/>
                  <a:gd name="T95" fmla="*/ 52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2" h="796">
                    <a:moveTo>
                      <a:pt x="390" y="796"/>
                    </a:moveTo>
                    <a:lnTo>
                      <a:pt x="170" y="796"/>
                    </a:lnTo>
                    <a:lnTo>
                      <a:pt x="170" y="540"/>
                    </a:lnTo>
                    <a:lnTo>
                      <a:pt x="170" y="540"/>
                    </a:lnTo>
                    <a:lnTo>
                      <a:pt x="150" y="530"/>
                    </a:lnTo>
                    <a:lnTo>
                      <a:pt x="132" y="520"/>
                    </a:lnTo>
                    <a:lnTo>
                      <a:pt x="116" y="508"/>
                    </a:lnTo>
                    <a:lnTo>
                      <a:pt x="100" y="496"/>
                    </a:lnTo>
                    <a:lnTo>
                      <a:pt x="84" y="482"/>
                    </a:lnTo>
                    <a:lnTo>
                      <a:pt x="70" y="468"/>
                    </a:lnTo>
                    <a:lnTo>
                      <a:pt x="58" y="452"/>
                    </a:lnTo>
                    <a:lnTo>
                      <a:pt x="46" y="436"/>
                    </a:lnTo>
                    <a:lnTo>
                      <a:pt x="36" y="418"/>
                    </a:lnTo>
                    <a:lnTo>
                      <a:pt x="26" y="400"/>
                    </a:lnTo>
                    <a:lnTo>
                      <a:pt x="18" y="382"/>
                    </a:lnTo>
                    <a:lnTo>
                      <a:pt x="12" y="362"/>
                    </a:lnTo>
                    <a:lnTo>
                      <a:pt x="6" y="344"/>
                    </a:lnTo>
                    <a:lnTo>
                      <a:pt x="2" y="322"/>
                    </a:lnTo>
                    <a:lnTo>
                      <a:pt x="0" y="302"/>
                    </a:lnTo>
                    <a:lnTo>
                      <a:pt x="0" y="282"/>
                    </a:lnTo>
                    <a:lnTo>
                      <a:pt x="0" y="282"/>
                    </a:lnTo>
                    <a:lnTo>
                      <a:pt x="0" y="252"/>
                    </a:lnTo>
                    <a:lnTo>
                      <a:pt x="6" y="224"/>
                    </a:lnTo>
                    <a:lnTo>
                      <a:pt x="12" y="198"/>
                    </a:lnTo>
                    <a:lnTo>
                      <a:pt x="22" y="172"/>
                    </a:lnTo>
                    <a:lnTo>
                      <a:pt x="34" y="146"/>
                    </a:lnTo>
                    <a:lnTo>
                      <a:pt x="48" y="124"/>
                    </a:lnTo>
                    <a:lnTo>
                      <a:pt x="64" y="102"/>
                    </a:lnTo>
                    <a:lnTo>
                      <a:pt x="82" y="82"/>
                    </a:lnTo>
                    <a:lnTo>
                      <a:pt x="102" y="64"/>
                    </a:lnTo>
                    <a:lnTo>
                      <a:pt x="124" y="48"/>
                    </a:lnTo>
                    <a:lnTo>
                      <a:pt x="146" y="34"/>
                    </a:lnTo>
                    <a:lnTo>
                      <a:pt x="172" y="22"/>
                    </a:lnTo>
                    <a:lnTo>
                      <a:pt x="198" y="12"/>
                    </a:lnTo>
                    <a:lnTo>
                      <a:pt x="224" y="6"/>
                    </a:lnTo>
                    <a:lnTo>
                      <a:pt x="252" y="0"/>
                    </a:lnTo>
                    <a:lnTo>
                      <a:pt x="282" y="0"/>
                    </a:lnTo>
                    <a:lnTo>
                      <a:pt x="282" y="0"/>
                    </a:lnTo>
                    <a:lnTo>
                      <a:pt x="310" y="0"/>
                    </a:lnTo>
                    <a:lnTo>
                      <a:pt x="338" y="6"/>
                    </a:lnTo>
                    <a:lnTo>
                      <a:pt x="364" y="12"/>
                    </a:lnTo>
                    <a:lnTo>
                      <a:pt x="390" y="22"/>
                    </a:lnTo>
                    <a:lnTo>
                      <a:pt x="416" y="34"/>
                    </a:lnTo>
                    <a:lnTo>
                      <a:pt x="438" y="48"/>
                    </a:lnTo>
                    <a:lnTo>
                      <a:pt x="460" y="64"/>
                    </a:lnTo>
                    <a:lnTo>
                      <a:pt x="480" y="82"/>
                    </a:lnTo>
                    <a:lnTo>
                      <a:pt x="498" y="102"/>
                    </a:lnTo>
                    <a:lnTo>
                      <a:pt x="514" y="124"/>
                    </a:lnTo>
                    <a:lnTo>
                      <a:pt x="528" y="146"/>
                    </a:lnTo>
                    <a:lnTo>
                      <a:pt x="540" y="172"/>
                    </a:lnTo>
                    <a:lnTo>
                      <a:pt x="550" y="198"/>
                    </a:lnTo>
                    <a:lnTo>
                      <a:pt x="556" y="224"/>
                    </a:lnTo>
                    <a:lnTo>
                      <a:pt x="562" y="252"/>
                    </a:lnTo>
                    <a:lnTo>
                      <a:pt x="562" y="282"/>
                    </a:lnTo>
                    <a:lnTo>
                      <a:pt x="562" y="282"/>
                    </a:lnTo>
                    <a:lnTo>
                      <a:pt x="562" y="302"/>
                    </a:lnTo>
                    <a:lnTo>
                      <a:pt x="560" y="324"/>
                    </a:lnTo>
                    <a:lnTo>
                      <a:pt x="556" y="344"/>
                    </a:lnTo>
                    <a:lnTo>
                      <a:pt x="550" y="364"/>
                    </a:lnTo>
                    <a:lnTo>
                      <a:pt x="544" y="384"/>
                    </a:lnTo>
                    <a:lnTo>
                      <a:pt x="536" y="402"/>
                    </a:lnTo>
                    <a:lnTo>
                      <a:pt x="526" y="420"/>
                    </a:lnTo>
                    <a:lnTo>
                      <a:pt x="516" y="438"/>
                    </a:lnTo>
                    <a:lnTo>
                      <a:pt x="504" y="454"/>
                    </a:lnTo>
                    <a:lnTo>
                      <a:pt x="490" y="470"/>
                    </a:lnTo>
                    <a:lnTo>
                      <a:pt x="476" y="484"/>
                    </a:lnTo>
                    <a:lnTo>
                      <a:pt x="462" y="498"/>
                    </a:lnTo>
                    <a:lnTo>
                      <a:pt x="444" y="510"/>
                    </a:lnTo>
                    <a:lnTo>
                      <a:pt x="428" y="522"/>
                    </a:lnTo>
                    <a:lnTo>
                      <a:pt x="408" y="532"/>
                    </a:lnTo>
                    <a:lnTo>
                      <a:pt x="390" y="540"/>
                    </a:lnTo>
                    <a:lnTo>
                      <a:pt x="390" y="796"/>
                    </a:lnTo>
                    <a:close/>
                    <a:moveTo>
                      <a:pt x="188" y="778"/>
                    </a:moveTo>
                    <a:lnTo>
                      <a:pt x="372" y="778"/>
                    </a:lnTo>
                    <a:lnTo>
                      <a:pt x="372" y="528"/>
                    </a:lnTo>
                    <a:lnTo>
                      <a:pt x="378" y="526"/>
                    </a:lnTo>
                    <a:lnTo>
                      <a:pt x="378" y="526"/>
                    </a:lnTo>
                    <a:lnTo>
                      <a:pt x="396" y="518"/>
                    </a:lnTo>
                    <a:lnTo>
                      <a:pt x="414" y="508"/>
                    </a:lnTo>
                    <a:lnTo>
                      <a:pt x="430" y="498"/>
                    </a:lnTo>
                    <a:lnTo>
                      <a:pt x="446" y="486"/>
                    </a:lnTo>
                    <a:lnTo>
                      <a:pt x="462" y="474"/>
                    </a:lnTo>
                    <a:lnTo>
                      <a:pt x="474" y="460"/>
                    </a:lnTo>
                    <a:lnTo>
                      <a:pt x="488" y="446"/>
                    </a:lnTo>
                    <a:lnTo>
                      <a:pt x="500" y="430"/>
                    </a:lnTo>
                    <a:lnTo>
                      <a:pt x="510" y="414"/>
                    </a:lnTo>
                    <a:lnTo>
                      <a:pt x="518" y="396"/>
                    </a:lnTo>
                    <a:lnTo>
                      <a:pt x="526" y="378"/>
                    </a:lnTo>
                    <a:lnTo>
                      <a:pt x="532" y="360"/>
                    </a:lnTo>
                    <a:lnTo>
                      <a:pt x="538" y="340"/>
                    </a:lnTo>
                    <a:lnTo>
                      <a:pt x="542" y="322"/>
                    </a:lnTo>
                    <a:lnTo>
                      <a:pt x="544" y="302"/>
                    </a:lnTo>
                    <a:lnTo>
                      <a:pt x="544" y="282"/>
                    </a:lnTo>
                    <a:lnTo>
                      <a:pt x="544" y="282"/>
                    </a:lnTo>
                    <a:lnTo>
                      <a:pt x="544" y="254"/>
                    </a:lnTo>
                    <a:lnTo>
                      <a:pt x="540" y="228"/>
                    </a:lnTo>
                    <a:lnTo>
                      <a:pt x="532" y="202"/>
                    </a:lnTo>
                    <a:lnTo>
                      <a:pt x="524" y="178"/>
                    </a:lnTo>
                    <a:lnTo>
                      <a:pt x="512" y="156"/>
                    </a:lnTo>
                    <a:lnTo>
                      <a:pt x="500" y="134"/>
                    </a:lnTo>
                    <a:lnTo>
                      <a:pt x="484" y="114"/>
                    </a:lnTo>
                    <a:lnTo>
                      <a:pt x="468" y="94"/>
                    </a:lnTo>
                    <a:lnTo>
                      <a:pt x="448" y="78"/>
                    </a:lnTo>
                    <a:lnTo>
                      <a:pt x="428" y="62"/>
                    </a:lnTo>
                    <a:lnTo>
                      <a:pt x="406" y="50"/>
                    </a:lnTo>
                    <a:lnTo>
                      <a:pt x="384" y="38"/>
                    </a:lnTo>
                    <a:lnTo>
                      <a:pt x="360" y="30"/>
                    </a:lnTo>
                    <a:lnTo>
                      <a:pt x="334" y="22"/>
                    </a:lnTo>
                    <a:lnTo>
                      <a:pt x="308" y="18"/>
                    </a:lnTo>
                    <a:lnTo>
                      <a:pt x="282" y="18"/>
                    </a:lnTo>
                    <a:lnTo>
                      <a:pt x="282" y="18"/>
                    </a:lnTo>
                    <a:lnTo>
                      <a:pt x="254" y="18"/>
                    </a:lnTo>
                    <a:lnTo>
                      <a:pt x="228" y="22"/>
                    </a:lnTo>
                    <a:lnTo>
                      <a:pt x="202" y="30"/>
                    </a:lnTo>
                    <a:lnTo>
                      <a:pt x="178" y="38"/>
                    </a:lnTo>
                    <a:lnTo>
                      <a:pt x="156" y="50"/>
                    </a:lnTo>
                    <a:lnTo>
                      <a:pt x="134" y="62"/>
                    </a:lnTo>
                    <a:lnTo>
                      <a:pt x="114" y="78"/>
                    </a:lnTo>
                    <a:lnTo>
                      <a:pt x="94" y="94"/>
                    </a:lnTo>
                    <a:lnTo>
                      <a:pt x="78" y="114"/>
                    </a:lnTo>
                    <a:lnTo>
                      <a:pt x="62" y="134"/>
                    </a:lnTo>
                    <a:lnTo>
                      <a:pt x="50" y="156"/>
                    </a:lnTo>
                    <a:lnTo>
                      <a:pt x="38" y="178"/>
                    </a:lnTo>
                    <a:lnTo>
                      <a:pt x="30" y="202"/>
                    </a:lnTo>
                    <a:lnTo>
                      <a:pt x="22" y="228"/>
                    </a:lnTo>
                    <a:lnTo>
                      <a:pt x="18" y="254"/>
                    </a:lnTo>
                    <a:lnTo>
                      <a:pt x="18" y="282"/>
                    </a:lnTo>
                    <a:lnTo>
                      <a:pt x="18" y="282"/>
                    </a:lnTo>
                    <a:lnTo>
                      <a:pt x="18" y="302"/>
                    </a:lnTo>
                    <a:lnTo>
                      <a:pt x="20" y="320"/>
                    </a:lnTo>
                    <a:lnTo>
                      <a:pt x="24" y="340"/>
                    </a:lnTo>
                    <a:lnTo>
                      <a:pt x="30" y="358"/>
                    </a:lnTo>
                    <a:lnTo>
                      <a:pt x="36" y="378"/>
                    </a:lnTo>
                    <a:lnTo>
                      <a:pt x="44" y="394"/>
                    </a:lnTo>
                    <a:lnTo>
                      <a:pt x="52" y="412"/>
                    </a:lnTo>
                    <a:lnTo>
                      <a:pt x="62" y="428"/>
                    </a:lnTo>
                    <a:lnTo>
                      <a:pt x="74" y="444"/>
                    </a:lnTo>
                    <a:lnTo>
                      <a:pt x="86" y="458"/>
                    </a:lnTo>
                    <a:lnTo>
                      <a:pt x="100" y="472"/>
                    </a:lnTo>
                    <a:lnTo>
                      <a:pt x="114" y="486"/>
                    </a:lnTo>
                    <a:lnTo>
                      <a:pt x="130" y="496"/>
                    </a:lnTo>
                    <a:lnTo>
                      <a:pt x="146" y="508"/>
                    </a:lnTo>
                    <a:lnTo>
                      <a:pt x="164" y="516"/>
                    </a:lnTo>
                    <a:lnTo>
                      <a:pt x="182" y="526"/>
                    </a:lnTo>
                    <a:lnTo>
                      <a:pt x="188" y="528"/>
                    </a:lnTo>
                    <a:lnTo>
                      <a:pt x="188" y="7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80" name="Freeform 99">
                <a:extLst>
                  <a:ext uri="{FF2B5EF4-FFF2-40B4-BE49-F238E27FC236}">
                    <a16:creationId xmlns:a16="http://schemas.microsoft.com/office/drawing/2014/main" id="{636BFB59-78B6-4B7D-8E24-8B026B7A9C97}"/>
                  </a:ext>
                </a:extLst>
              </p:cNvPr>
              <p:cNvSpPr>
                <a:spLocks noEditPoints="1"/>
              </p:cNvSpPr>
              <p:nvPr/>
            </p:nvSpPr>
            <p:spPr bwMode="auto">
              <a:xfrm>
                <a:off x="1487488" y="5900738"/>
                <a:ext cx="180975" cy="111125"/>
              </a:xfrm>
              <a:custGeom>
                <a:avLst/>
                <a:gdLst>
                  <a:gd name="T0" fmla="*/ 86 w 114"/>
                  <a:gd name="T1" fmla="*/ 70 h 70"/>
                  <a:gd name="T2" fmla="*/ 28 w 114"/>
                  <a:gd name="T3" fmla="*/ 70 h 70"/>
                  <a:gd name="T4" fmla="*/ 0 w 114"/>
                  <a:gd name="T5" fmla="*/ 0 h 70"/>
                  <a:gd name="T6" fmla="*/ 114 w 114"/>
                  <a:gd name="T7" fmla="*/ 0 h 70"/>
                  <a:gd name="T8" fmla="*/ 86 w 114"/>
                  <a:gd name="T9" fmla="*/ 70 h 70"/>
                  <a:gd name="T10" fmla="*/ 40 w 114"/>
                  <a:gd name="T11" fmla="*/ 52 h 70"/>
                  <a:gd name="T12" fmla="*/ 74 w 114"/>
                  <a:gd name="T13" fmla="*/ 52 h 70"/>
                  <a:gd name="T14" fmla="*/ 86 w 114"/>
                  <a:gd name="T15" fmla="*/ 18 h 70"/>
                  <a:gd name="T16" fmla="*/ 28 w 114"/>
                  <a:gd name="T17" fmla="*/ 18 h 70"/>
                  <a:gd name="T18" fmla="*/ 40 w 114"/>
                  <a:gd name="T19"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70">
                    <a:moveTo>
                      <a:pt x="86" y="70"/>
                    </a:moveTo>
                    <a:lnTo>
                      <a:pt x="28" y="70"/>
                    </a:lnTo>
                    <a:lnTo>
                      <a:pt x="0" y="0"/>
                    </a:lnTo>
                    <a:lnTo>
                      <a:pt x="114" y="0"/>
                    </a:lnTo>
                    <a:lnTo>
                      <a:pt x="86" y="70"/>
                    </a:lnTo>
                    <a:close/>
                    <a:moveTo>
                      <a:pt x="40" y="52"/>
                    </a:moveTo>
                    <a:lnTo>
                      <a:pt x="74" y="52"/>
                    </a:lnTo>
                    <a:lnTo>
                      <a:pt x="86" y="18"/>
                    </a:lnTo>
                    <a:lnTo>
                      <a:pt x="28" y="18"/>
                    </a:lnTo>
                    <a:lnTo>
                      <a:pt x="4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81" name="Rectangle 100">
                <a:extLst>
                  <a:ext uri="{FF2B5EF4-FFF2-40B4-BE49-F238E27FC236}">
                    <a16:creationId xmlns:a16="http://schemas.microsoft.com/office/drawing/2014/main" id="{7A5EC8E9-94D3-4B1D-9481-3CB9998B2B74}"/>
                  </a:ext>
                </a:extLst>
              </p:cNvPr>
              <p:cNvSpPr>
                <a:spLocks noChangeArrowheads="1"/>
              </p:cNvSpPr>
              <p:nvPr/>
            </p:nvSpPr>
            <p:spPr bwMode="auto">
              <a:xfrm>
                <a:off x="1328738" y="5640388"/>
                <a:ext cx="4984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82" name="Rectangle 101">
                <a:extLst>
                  <a:ext uri="{FF2B5EF4-FFF2-40B4-BE49-F238E27FC236}">
                    <a16:creationId xmlns:a16="http://schemas.microsoft.com/office/drawing/2014/main" id="{CF5780B5-6AA8-402E-9E0D-10697BC0098F}"/>
                  </a:ext>
                </a:extLst>
              </p:cNvPr>
              <p:cNvSpPr>
                <a:spLocks noChangeArrowheads="1"/>
              </p:cNvSpPr>
              <p:nvPr/>
            </p:nvSpPr>
            <p:spPr bwMode="auto">
              <a:xfrm>
                <a:off x="1328738" y="5719763"/>
                <a:ext cx="4984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83" name="Rectangle 102">
                <a:extLst>
                  <a:ext uri="{FF2B5EF4-FFF2-40B4-BE49-F238E27FC236}">
                    <a16:creationId xmlns:a16="http://schemas.microsoft.com/office/drawing/2014/main" id="{8CD7FF2A-986D-49F1-BE19-D13EF756D390}"/>
                  </a:ext>
                </a:extLst>
              </p:cNvPr>
              <p:cNvSpPr>
                <a:spLocks noChangeArrowheads="1"/>
              </p:cNvSpPr>
              <p:nvPr/>
            </p:nvSpPr>
            <p:spPr bwMode="auto">
              <a:xfrm>
                <a:off x="1328738" y="5802313"/>
                <a:ext cx="4984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84" name="Rectangle 103">
                <a:extLst>
                  <a:ext uri="{FF2B5EF4-FFF2-40B4-BE49-F238E27FC236}">
                    <a16:creationId xmlns:a16="http://schemas.microsoft.com/office/drawing/2014/main" id="{EB71EBC3-C989-4779-BA4B-0320AA0E5871}"/>
                  </a:ext>
                </a:extLst>
              </p:cNvPr>
              <p:cNvSpPr>
                <a:spLocks noChangeArrowheads="1"/>
              </p:cNvSpPr>
              <p:nvPr/>
            </p:nvSpPr>
            <p:spPr bwMode="auto">
              <a:xfrm>
                <a:off x="1293813" y="4646613"/>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85" name="Rectangle 104">
                <a:extLst>
                  <a:ext uri="{FF2B5EF4-FFF2-40B4-BE49-F238E27FC236}">
                    <a16:creationId xmlns:a16="http://schemas.microsoft.com/office/drawing/2014/main" id="{D555E870-3B7C-471A-A783-348F738B296A}"/>
                  </a:ext>
                </a:extLst>
              </p:cNvPr>
              <p:cNvSpPr>
                <a:spLocks noChangeArrowheads="1"/>
              </p:cNvSpPr>
              <p:nvPr/>
            </p:nvSpPr>
            <p:spPr bwMode="auto">
              <a:xfrm>
                <a:off x="1109663" y="4814888"/>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86" name="Rectangle 105">
                <a:extLst>
                  <a:ext uri="{FF2B5EF4-FFF2-40B4-BE49-F238E27FC236}">
                    <a16:creationId xmlns:a16="http://schemas.microsoft.com/office/drawing/2014/main" id="{D733E0EE-B4E8-4545-A8E4-44ECBEA40985}"/>
                  </a:ext>
                </a:extLst>
              </p:cNvPr>
              <p:cNvSpPr>
                <a:spLocks noChangeArrowheads="1"/>
              </p:cNvSpPr>
              <p:nvPr/>
            </p:nvSpPr>
            <p:spPr bwMode="auto">
              <a:xfrm>
                <a:off x="1563688" y="4570413"/>
                <a:ext cx="28575"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87" name="Rectangle 106">
                <a:extLst>
                  <a:ext uri="{FF2B5EF4-FFF2-40B4-BE49-F238E27FC236}">
                    <a16:creationId xmlns:a16="http://schemas.microsoft.com/office/drawing/2014/main" id="{260FDD95-2AB4-4E7B-9437-FECDFE8A422B}"/>
                  </a:ext>
                </a:extLst>
              </p:cNvPr>
              <p:cNvSpPr>
                <a:spLocks noChangeArrowheads="1"/>
              </p:cNvSpPr>
              <p:nvPr/>
            </p:nvSpPr>
            <p:spPr bwMode="auto">
              <a:xfrm>
                <a:off x="1833563" y="4646613"/>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88" name="Rectangle 107">
                <a:extLst>
                  <a:ext uri="{FF2B5EF4-FFF2-40B4-BE49-F238E27FC236}">
                    <a16:creationId xmlns:a16="http://schemas.microsoft.com/office/drawing/2014/main" id="{BA55EE38-A5A5-4171-AC35-4CC018A2D69E}"/>
                  </a:ext>
                </a:extLst>
              </p:cNvPr>
              <p:cNvSpPr>
                <a:spLocks noChangeArrowheads="1"/>
              </p:cNvSpPr>
              <p:nvPr/>
            </p:nvSpPr>
            <p:spPr bwMode="auto">
              <a:xfrm>
                <a:off x="2001836" y="4814889"/>
                <a:ext cx="28575" cy="476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89" name="Rectangle 108">
                <a:extLst>
                  <a:ext uri="{FF2B5EF4-FFF2-40B4-BE49-F238E27FC236}">
                    <a16:creationId xmlns:a16="http://schemas.microsoft.com/office/drawing/2014/main" id="{B4DBEC55-F491-4EC4-AF21-48FF2C314960}"/>
                  </a:ext>
                </a:extLst>
              </p:cNvPr>
              <p:cNvSpPr>
                <a:spLocks noChangeArrowheads="1"/>
              </p:cNvSpPr>
              <p:nvPr/>
            </p:nvSpPr>
            <p:spPr bwMode="auto">
              <a:xfrm>
                <a:off x="1109663" y="5354638"/>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90" name="Rectangle 109">
                <a:extLst>
                  <a:ext uri="{FF2B5EF4-FFF2-40B4-BE49-F238E27FC236}">
                    <a16:creationId xmlns:a16="http://schemas.microsoft.com/office/drawing/2014/main" id="{C01F9B3D-218D-477D-B157-8BC565832E5B}"/>
                  </a:ext>
                </a:extLst>
              </p:cNvPr>
              <p:cNvSpPr>
                <a:spLocks noChangeArrowheads="1"/>
              </p:cNvSpPr>
              <p:nvPr/>
            </p:nvSpPr>
            <p:spPr bwMode="auto">
              <a:xfrm>
                <a:off x="2001838" y="5354638"/>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91" name="Rectangle 110">
                <a:extLst>
                  <a:ext uri="{FF2B5EF4-FFF2-40B4-BE49-F238E27FC236}">
                    <a16:creationId xmlns:a16="http://schemas.microsoft.com/office/drawing/2014/main" id="{E654076B-405A-4231-B2B2-7AC504751A79}"/>
                  </a:ext>
                </a:extLst>
              </p:cNvPr>
              <p:cNvSpPr>
                <a:spLocks noChangeArrowheads="1"/>
              </p:cNvSpPr>
              <p:nvPr/>
            </p:nvSpPr>
            <p:spPr bwMode="auto">
              <a:xfrm>
                <a:off x="2078038" y="5072063"/>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92" name="Rectangle 111">
                <a:extLst>
                  <a:ext uri="{FF2B5EF4-FFF2-40B4-BE49-F238E27FC236}">
                    <a16:creationId xmlns:a16="http://schemas.microsoft.com/office/drawing/2014/main" id="{FC1CEA39-7260-40C8-A395-4650FD7D20B5}"/>
                  </a:ext>
                </a:extLst>
              </p:cNvPr>
              <p:cNvSpPr>
                <a:spLocks noChangeArrowheads="1"/>
              </p:cNvSpPr>
              <p:nvPr/>
            </p:nvSpPr>
            <p:spPr bwMode="auto">
              <a:xfrm>
                <a:off x="1052513" y="5072063"/>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93" name="Rectangle 112">
                <a:extLst>
                  <a:ext uri="{FF2B5EF4-FFF2-40B4-BE49-F238E27FC236}">
                    <a16:creationId xmlns:a16="http://schemas.microsoft.com/office/drawing/2014/main" id="{B5370EEC-F508-4607-9460-D2F46F2FC9A1}"/>
                  </a:ext>
                </a:extLst>
              </p:cNvPr>
              <p:cNvSpPr>
                <a:spLocks noChangeArrowheads="1"/>
              </p:cNvSpPr>
              <p:nvPr/>
            </p:nvSpPr>
            <p:spPr bwMode="auto">
              <a:xfrm>
                <a:off x="1516063" y="5516563"/>
                <a:ext cx="28575" cy="152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94" name="Rectangle 113">
                <a:extLst>
                  <a:ext uri="{FF2B5EF4-FFF2-40B4-BE49-F238E27FC236}">
                    <a16:creationId xmlns:a16="http://schemas.microsoft.com/office/drawing/2014/main" id="{509BD4B3-B737-45FB-A526-E9E2433EE7AE}"/>
                  </a:ext>
                </a:extLst>
              </p:cNvPr>
              <p:cNvSpPr>
                <a:spLocks noChangeArrowheads="1"/>
              </p:cNvSpPr>
              <p:nvPr/>
            </p:nvSpPr>
            <p:spPr bwMode="auto">
              <a:xfrm>
                <a:off x="1611313" y="5516563"/>
                <a:ext cx="28575" cy="152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95" name="Freeform 114">
                <a:extLst>
                  <a:ext uri="{FF2B5EF4-FFF2-40B4-BE49-F238E27FC236}">
                    <a16:creationId xmlns:a16="http://schemas.microsoft.com/office/drawing/2014/main" id="{225446B7-E696-49DB-A9B0-48CAB07B2DE5}"/>
                  </a:ext>
                </a:extLst>
              </p:cNvPr>
              <p:cNvSpPr>
                <a:spLocks noEditPoints="1"/>
              </p:cNvSpPr>
              <p:nvPr/>
            </p:nvSpPr>
            <p:spPr bwMode="auto">
              <a:xfrm>
                <a:off x="1243013" y="4773613"/>
                <a:ext cx="669925" cy="666750"/>
              </a:xfrm>
              <a:custGeom>
                <a:avLst/>
                <a:gdLst>
                  <a:gd name="T0" fmla="*/ 172 w 422"/>
                  <a:gd name="T1" fmla="*/ 372 h 420"/>
                  <a:gd name="T2" fmla="*/ 124 w 422"/>
                  <a:gd name="T3" fmla="*/ 352 h 420"/>
                  <a:gd name="T4" fmla="*/ 68 w 422"/>
                  <a:gd name="T5" fmla="*/ 298 h 420"/>
                  <a:gd name="T6" fmla="*/ 48 w 422"/>
                  <a:gd name="T7" fmla="*/ 248 h 420"/>
                  <a:gd name="T8" fmla="*/ 48 w 422"/>
                  <a:gd name="T9" fmla="*/ 170 h 420"/>
                  <a:gd name="T10" fmla="*/ 68 w 422"/>
                  <a:gd name="T11" fmla="*/ 122 h 420"/>
                  <a:gd name="T12" fmla="*/ 124 w 422"/>
                  <a:gd name="T13" fmla="*/ 68 h 420"/>
                  <a:gd name="T14" fmla="*/ 172 w 422"/>
                  <a:gd name="T15" fmla="*/ 48 h 420"/>
                  <a:gd name="T16" fmla="*/ 250 w 422"/>
                  <a:gd name="T17" fmla="*/ 48 h 420"/>
                  <a:gd name="T18" fmla="*/ 298 w 422"/>
                  <a:gd name="T19" fmla="*/ 68 h 420"/>
                  <a:gd name="T20" fmla="*/ 354 w 422"/>
                  <a:gd name="T21" fmla="*/ 122 h 420"/>
                  <a:gd name="T22" fmla="*/ 374 w 422"/>
                  <a:gd name="T23" fmla="*/ 170 h 420"/>
                  <a:gd name="T24" fmla="*/ 374 w 422"/>
                  <a:gd name="T25" fmla="*/ 248 h 420"/>
                  <a:gd name="T26" fmla="*/ 354 w 422"/>
                  <a:gd name="T27" fmla="*/ 298 h 420"/>
                  <a:gd name="T28" fmla="*/ 298 w 422"/>
                  <a:gd name="T29" fmla="*/ 352 h 420"/>
                  <a:gd name="T30" fmla="*/ 250 w 422"/>
                  <a:gd name="T31" fmla="*/ 372 h 420"/>
                  <a:gd name="T32" fmla="*/ 232 w 422"/>
                  <a:gd name="T33" fmla="*/ 402 h 420"/>
                  <a:gd name="T34" fmla="*/ 240 w 422"/>
                  <a:gd name="T35" fmla="*/ 356 h 420"/>
                  <a:gd name="T36" fmla="*/ 282 w 422"/>
                  <a:gd name="T37" fmla="*/ 340 h 420"/>
                  <a:gd name="T38" fmla="*/ 332 w 422"/>
                  <a:gd name="T39" fmla="*/ 360 h 420"/>
                  <a:gd name="T40" fmla="*/ 334 w 422"/>
                  <a:gd name="T41" fmla="*/ 294 h 420"/>
                  <a:gd name="T42" fmla="*/ 348 w 422"/>
                  <a:gd name="T43" fmla="*/ 266 h 420"/>
                  <a:gd name="T44" fmla="*/ 358 w 422"/>
                  <a:gd name="T45" fmla="*/ 230 h 420"/>
                  <a:gd name="T46" fmla="*/ 358 w 422"/>
                  <a:gd name="T47" fmla="*/ 188 h 420"/>
                  <a:gd name="T48" fmla="*/ 354 w 422"/>
                  <a:gd name="T49" fmla="*/ 166 h 420"/>
                  <a:gd name="T50" fmla="*/ 334 w 422"/>
                  <a:gd name="T51" fmla="*/ 126 h 420"/>
                  <a:gd name="T52" fmla="*/ 332 w 422"/>
                  <a:gd name="T53" fmla="*/ 60 h 420"/>
                  <a:gd name="T54" fmla="*/ 294 w 422"/>
                  <a:gd name="T55" fmla="*/ 86 h 420"/>
                  <a:gd name="T56" fmla="*/ 254 w 422"/>
                  <a:gd name="T57" fmla="*/ 68 h 420"/>
                  <a:gd name="T58" fmla="*/ 232 w 422"/>
                  <a:gd name="T59" fmla="*/ 18 h 420"/>
                  <a:gd name="T60" fmla="*/ 182 w 422"/>
                  <a:gd name="T61" fmla="*/ 64 h 420"/>
                  <a:gd name="T62" fmla="*/ 154 w 422"/>
                  <a:gd name="T63" fmla="*/ 72 h 420"/>
                  <a:gd name="T64" fmla="*/ 122 w 422"/>
                  <a:gd name="T65" fmla="*/ 90 h 420"/>
                  <a:gd name="T66" fmla="*/ 92 w 422"/>
                  <a:gd name="T67" fmla="*/ 120 h 420"/>
                  <a:gd name="T68" fmla="*/ 80 w 422"/>
                  <a:gd name="T69" fmla="*/ 140 h 420"/>
                  <a:gd name="T70" fmla="*/ 64 w 422"/>
                  <a:gd name="T71" fmla="*/ 182 h 420"/>
                  <a:gd name="T72" fmla="*/ 18 w 422"/>
                  <a:gd name="T73" fmla="*/ 230 h 420"/>
                  <a:gd name="T74" fmla="*/ 64 w 422"/>
                  <a:gd name="T75" fmla="*/ 238 h 420"/>
                  <a:gd name="T76" fmla="*/ 80 w 422"/>
                  <a:gd name="T77" fmla="*/ 280 h 420"/>
                  <a:gd name="T78" fmla="*/ 60 w 422"/>
                  <a:gd name="T79" fmla="*/ 330 h 420"/>
                  <a:gd name="T80" fmla="*/ 128 w 422"/>
                  <a:gd name="T81" fmla="*/ 332 h 420"/>
                  <a:gd name="T82" fmla="*/ 154 w 422"/>
                  <a:gd name="T83" fmla="*/ 348 h 420"/>
                  <a:gd name="T84" fmla="*/ 190 w 422"/>
                  <a:gd name="T85" fmla="*/ 35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420">
                    <a:moveTo>
                      <a:pt x="250" y="420"/>
                    </a:moveTo>
                    <a:lnTo>
                      <a:pt x="172" y="420"/>
                    </a:lnTo>
                    <a:lnTo>
                      <a:pt x="172" y="372"/>
                    </a:lnTo>
                    <a:lnTo>
                      <a:pt x="172" y="372"/>
                    </a:lnTo>
                    <a:lnTo>
                      <a:pt x="148" y="364"/>
                    </a:lnTo>
                    <a:lnTo>
                      <a:pt x="124" y="352"/>
                    </a:lnTo>
                    <a:lnTo>
                      <a:pt x="90" y="386"/>
                    </a:lnTo>
                    <a:lnTo>
                      <a:pt x="34" y="330"/>
                    </a:lnTo>
                    <a:lnTo>
                      <a:pt x="68" y="298"/>
                    </a:lnTo>
                    <a:lnTo>
                      <a:pt x="68" y="298"/>
                    </a:lnTo>
                    <a:lnTo>
                      <a:pt x="56" y="274"/>
                    </a:lnTo>
                    <a:lnTo>
                      <a:pt x="48" y="248"/>
                    </a:lnTo>
                    <a:lnTo>
                      <a:pt x="0" y="248"/>
                    </a:lnTo>
                    <a:lnTo>
                      <a:pt x="0" y="170"/>
                    </a:lnTo>
                    <a:lnTo>
                      <a:pt x="48" y="170"/>
                    </a:lnTo>
                    <a:lnTo>
                      <a:pt x="48" y="170"/>
                    </a:lnTo>
                    <a:lnTo>
                      <a:pt x="56" y="146"/>
                    </a:lnTo>
                    <a:lnTo>
                      <a:pt x="68" y="122"/>
                    </a:lnTo>
                    <a:lnTo>
                      <a:pt x="34" y="88"/>
                    </a:lnTo>
                    <a:lnTo>
                      <a:pt x="90" y="34"/>
                    </a:lnTo>
                    <a:lnTo>
                      <a:pt x="124" y="68"/>
                    </a:lnTo>
                    <a:lnTo>
                      <a:pt x="124" y="68"/>
                    </a:lnTo>
                    <a:lnTo>
                      <a:pt x="148" y="56"/>
                    </a:lnTo>
                    <a:lnTo>
                      <a:pt x="172" y="48"/>
                    </a:lnTo>
                    <a:lnTo>
                      <a:pt x="172" y="0"/>
                    </a:lnTo>
                    <a:lnTo>
                      <a:pt x="250" y="0"/>
                    </a:lnTo>
                    <a:lnTo>
                      <a:pt x="250" y="48"/>
                    </a:lnTo>
                    <a:lnTo>
                      <a:pt x="250" y="48"/>
                    </a:lnTo>
                    <a:lnTo>
                      <a:pt x="274" y="56"/>
                    </a:lnTo>
                    <a:lnTo>
                      <a:pt x="298" y="68"/>
                    </a:lnTo>
                    <a:lnTo>
                      <a:pt x="332" y="34"/>
                    </a:lnTo>
                    <a:lnTo>
                      <a:pt x="388" y="88"/>
                    </a:lnTo>
                    <a:lnTo>
                      <a:pt x="354" y="122"/>
                    </a:lnTo>
                    <a:lnTo>
                      <a:pt x="354" y="122"/>
                    </a:lnTo>
                    <a:lnTo>
                      <a:pt x="366" y="146"/>
                    </a:lnTo>
                    <a:lnTo>
                      <a:pt x="374" y="170"/>
                    </a:lnTo>
                    <a:lnTo>
                      <a:pt x="422" y="170"/>
                    </a:lnTo>
                    <a:lnTo>
                      <a:pt x="422" y="248"/>
                    </a:lnTo>
                    <a:lnTo>
                      <a:pt x="374" y="248"/>
                    </a:lnTo>
                    <a:lnTo>
                      <a:pt x="374" y="248"/>
                    </a:lnTo>
                    <a:lnTo>
                      <a:pt x="366" y="274"/>
                    </a:lnTo>
                    <a:lnTo>
                      <a:pt x="354" y="298"/>
                    </a:lnTo>
                    <a:lnTo>
                      <a:pt x="388" y="330"/>
                    </a:lnTo>
                    <a:lnTo>
                      <a:pt x="332" y="386"/>
                    </a:lnTo>
                    <a:lnTo>
                      <a:pt x="298" y="352"/>
                    </a:lnTo>
                    <a:lnTo>
                      <a:pt x="298" y="352"/>
                    </a:lnTo>
                    <a:lnTo>
                      <a:pt x="274" y="364"/>
                    </a:lnTo>
                    <a:lnTo>
                      <a:pt x="250" y="372"/>
                    </a:lnTo>
                    <a:lnTo>
                      <a:pt x="250" y="420"/>
                    </a:lnTo>
                    <a:close/>
                    <a:moveTo>
                      <a:pt x="190" y="402"/>
                    </a:moveTo>
                    <a:lnTo>
                      <a:pt x="232" y="402"/>
                    </a:lnTo>
                    <a:lnTo>
                      <a:pt x="232" y="358"/>
                    </a:lnTo>
                    <a:lnTo>
                      <a:pt x="240" y="356"/>
                    </a:lnTo>
                    <a:lnTo>
                      <a:pt x="240" y="356"/>
                    </a:lnTo>
                    <a:lnTo>
                      <a:pt x="254" y="352"/>
                    </a:lnTo>
                    <a:lnTo>
                      <a:pt x="268" y="348"/>
                    </a:lnTo>
                    <a:lnTo>
                      <a:pt x="282" y="340"/>
                    </a:lnTo>
                    <a:lnTo>
                      <a:pt x="294" y="332"/>
                    </a:lnTo>
                    <a:lnTo>
                      <a:pt x="300" y="328"/>
                    </a:lnTo>
                    <a:lnTo>
                      <a:pt x="332" y="360"/>
                    </a:lnTo>
                    <a:lnTo>
                      <a:pt x="362" y="330"/>
                    </a:lnTo>
                    <a:lnTo>
                      <a:pt x="330" y="300"/>
                    </a:lnTo>
                    <a:lnTo>
                      <a:pt x="334" y="294"/>
                    </a:lnTo>
                    <a:lnTo>
                      <a:pt x="334" y="294"/>
                    </a:lnTo>
                    <a:lnTo>
                      <a:pt x="342" y="280"/>
                    </a:lnTo>
                    <a:lnTo>
                      <a:pt x="348" y="266"/>
                    </a:lnTo>
                    <a:lnTo>
                      <a:pt x="354" y="252"/>
                    </a:lnTo>
                    <a:lnTo>
                      <a:pt x="358" y="238"/>
                    </a:lnTo>
                    <a:lnTo>
                      <a:pt x="358" y="230"/>
                    </a:lnTo>
                    <a:lnTo>
                      <a:pt x="404" y="230"/>
                    </a:lnTo>
                    <a:lnTo>
                      <a:pt x="404" y="188"/>
                    </a:lnTo>
                    <a:lnTo>
                      <a:pt x="358" y="188"/>
                    </a:lnTo>
                    <a:lnTo>
                      <a:pt x="358" y="182"/>
                    </a:lnTo>
                    <a:lnTo>
                      <a:pt x="358" y="182"/>
                    </a:lnTo>
                    <a:lnTo>
                      <a:pt x="354" y="166"/>
                    </a:lnTo>
                    <a:lnTo>
                      <a:pt x="348" y="152"/>
                    </a:lnTo>
                    <a:lnTo>
                      <a:pt x="342" y="140"/>
                    </a:lnTo>
                    <a:lnTo>
                      <a:pt x="334" y="126"/>
                    </a:lnTo>
                    <a:lnTo>
                      <a:pt x="330" y="120"/>
                    </a:lnTo>
                    <a:lnTo>
                      <a:pt x="362" y="88"/>
                    </a:lnTo>
                    <a:lnTo>
                      <a:pt x="332" y="60"/>
                    </a:lnTo>
                    <a:lnTo>
                      <a:pt x="300" y="90"/>
                    </a:lnTo>
                    <a:lnTo>
                      <a:pt x="294" y="86"/>
                    </a:lnTo>
                    <a:lnTo>
                      <a:pt x="294" y="86"/>
                    </a:lnTo>
                    <a:lnTo>
                      <a:pt x="282" y="78"/>
                    </a:lnTo>
                    <a:lnTo>
                      <a:pt x="268" y="72"/>
                    </a:lnTo>
                    <a:lnTo>
                      <a:pt x="254" y="68"/>
                    </a:lnTo>
                    <a:lnTo>
                      <a:pt x="240" y="64"/>
                    </a:lnTo>
                    <a:lnTo>
                      <a:pt x="232" y="62"/>
                    </a:lnTo>
                    <a:lnTo>
                      <a:pt x="232" y="18"/>
                    </a:lnTo>
                    <a:lnTo>
                      <a:pt x="190" y="18"/>
                    </a:lnTo>
                    <a:lnTo>
                      <a:pt x="190" y="62"/>
                    </a:lnTo>
                    <a:lnTo>
                      <a:pt x="182" y="64"/>
                    </a:lnTo>
                    <a:lnTo>
                      <a:pt x="182" y="64"/>
                    </a:lnTo>
                    <a:lnTo>
                      <a:pt x="168" y="68"/>
                    </a:lnTo>
                    <a:lnTo>
                      <a:pt x="154" y="72"/>
                    </a:lnTo>
                    <a:lnTo>
                      <a:pt x="140" y="78"/>
                    </a:lnTo>
                    <a:lnTo>
                      <a:pt x="128" y="86"/>
                    </a:lnTo>
                    <a:lnTo>
                      <a:pt x="122" y="90"/>
                    </a:lnTo>
                    <a:lnTo>
                      <a:pt x="90" y="60"/>
                    </a:lnTo>
                    <a:lnTo>
                      <a:pt x="60" y="88"/>
                    </a:lnTo>
                    <a:lnTo>
                      <a:pt x="92" y="120"/>
                    </a:lnTo>
                    <a:lnTo>
                      <a:pt x="88" y="126"/>
                    </a:lnTo>
                    <a:lnTo>
                      <a:pt x="88" y="126"/>
                    </a:lnTo>
                    <a:lnTo>
                      <a:pt x="80" y="140"/>
                    </a:lnTo>
                    <a:lnTo>
                      <a:pt x="74" y="152"/>
                    </a:lnTo>
                    <a:lnTo>
                      <a:pt x="68" y="166"/>
                    </a:lnTo>
                    <a:lnTo>
                      <a:pt x="64" y="182"/>
                    </a:lnTo>
                    <a:lnTo>
                      <a:pt x="64" y="188"/>
                    </a:lnTo>
                    <a:lnTo>
                      <a:pt x="18" y="188"/>
                    </a:lnTo>
                    <a:lnTo>
                      <a:pt x="18" y="230"/>
                    </a:lnTo>
                    <a:lnTo>
                      <a:pt x="64" y="230"/>
                    </a:lnTo>
                    <a:lnTo>
                      <a:pt x="64" y="238"/>
                    </a:lnTo>
                    <a:lnTo>
                      <a:pt x="64" y="238"/>
                    </a:lnTo>
                    <a:lnTo>
                      <a:pt x="68" y="252"/>
                    </a:lnTo>
                    <a:lnTo>
                      <a:pt x="74" y="266"/>
                    </a:lnTo>
                    <a:lnTo>
                      <a:pt x="80" y="280"/>
                    </a:lnTo>
                    <a:lnTo>
                      <a:pt x="88" y="294"/>
                    </a:lnTo>
                    <a:lnTo>
                      <a:pt x="92" y="300"/>
                    </a:lnTo>
                    <a:lnTo>
                      <a:pt x="60" y="330"/>
                    </a:lnTo>
                    <a:lnTo>
                      <a:pt x="90" y="360"/>
                    </a:lnTo>
                    <a:lnTo>
                      <a:pt x="122" y="328"/>
                    </a:lnTo>
                    <a:lnTo>
                      <a:pt x="128" y="332"/>
                    </a:lnTo>
                    <a:lnTo>
                      <a:pt x="128" y="332"/>
                    </a:lnTo>
                    <a:lnTo>
                      <a:pt x="140" y="340"/>
                    </a:lnTo>
                    <a:lnTo>
                      <a:pt x="154" y="348"/>
                    </a:lnTo>
                    <a:lnTo>
                      <a:pt x="168" y="352"/>
                    </a:lnTo>
                    <a:lnTo>
                      <a:pt x="182" y="356"/>
                    </a:lnTo>
                    <a:lnTo>
                      <a:pt x="190" y="358"/>
                    </a:lnTo>
                    <a:lnTo>
                      <a:pt x="190" y="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sp>
            <p:nvSpPr>
              <p:cNvPr id="196" name="Freeform 115">
                <a:extLst>
                  <a:ext uri="{FF2B5EF4-FFF2-40B4-BE49-F238E27FC236}">
                    <a16:creationId xmlns:a16="http://schemas.microsoft.com/office/drawing/2014/main" id="{A4B4512D-382B-4543-A15A-727F73A9F154}"/>
                  </a:ext>
                </a:extLst>
              </p:cNvPr>
              <p:cNvSpPr>
                <a:spLocks noEditPoints="1"/>
              </p:cNvSpPr>
              <p:nvPr/>
            </p:nvSpPr>
            <p:spPr bwMode="auto">
              <a:xfrm>
                <a:off x="1401763" y="4929188"/>
                <a:ext cx="352425" cy="355600"/>
              </a:xfrm>
              <a:custGeom>
                <a:avLst/>
                <a:gdLst>
                  <a:gd name="T0" fmla="*/ 112 w 222"/>
                  <a:gd name="T1" fmla="*/ 224 h 224"/>
                  <a:gd name="T2" fmla="*/ 68 w 222"/>
                  <a:gd name="T3" fmla="*/ 214 h 224"/>
                  <a:gd name="T4" fmla="*/ 32 w 222"/>
                  <a:gd name="T5" fmla="*/ 190 h 224"/>
                  <a:gd name="T6" fmla="*/ 8 w 222"/>
                  <a:gd name="T7" fmla="*/ 156 h 224"/>
                  <a:gd name="T8" fmla="*/ 0 w 222"/>
                  <a:gd name="T9" fmla="*/ 112 h 224"/>
                  <a:gd name="T10" fmla="*/ 2 w 222"/>
                  <a:gd name="T11" fmla="*/ 90 h 224"/>
                  <a:gd name="T12" fmla="*/ 18 w 222"/>
                  <a:gd name="T13" fmla="*/ 50 h 224"/>
                  <a:gd name="T14" fmla="*/ 48 w 222"/>
                  <a:gd name="T15" fmla="*/ 20 h 224"/>
                  <a:gd name="T16" fmla="*/ 88 w 222"/>
                  <a:gd name="T17" fmla="*/ 2 h 224"/>
                  <a:gd name="T18" fmla="*/ 112 w 222"/>
                  <a:gd name="T19" fmla="*/ 0 h 224"/>
                  <a:gd name="T20" fmla="*/ 154 w 222"/>
                  <a:gd name="T21" fmla="*/ 10 h 224"/>
                  <a:gd name="T22" fmla="*/ 190 w 222"/>
                  <a:gd name="T23" fmla="*/ 34 h 224"/>
                  <a:gd name="T24" fmla="*/ 214 w 222"/>
                  <a:gd name="T25" fmla="*/ 68 h 224"/>
                  <a:gd name="T26" fmla="*/ 222 w 222"/>
                  <a:gd name="T27" fmla="*/ 112 h 224"/>
                  <a:gd name="T28" fmla="*/ 220 w 222"/>
                  <a:gd name="T29" fmla="*/ 134 h 224"/>
                  <a:gd name="T30" fmla="*/ 204 w 222"/>
                  <a:gd name="T31" fmla="*/ 174 h 224"/>
                  <a:gd name="T32" fmla="*/ 174 w 222"/>
                  <a:gd name="T33" fmla="*/ 204 h 224"/>
                  <a:gd name="T34" fmla="*/ 134 w 222"/>
                  <a:gd name="T35" fmla="*/ 220 h 224"/>
                  <a:gd name="T36" fmla="*/ 112 w 222"/>
                  <a:gd name="T37" fmla="*/ 224 h 224"/>
                  <a:gd name="T38" fmla="*/ 112 w 222"/>
                  <a:gd name="T39" fmla="*/ 18 h 224"/>
                  <a:gd name="T40" fmla="*/ 74 w 222"/>
                  <a:gd name="T41" fmla="*/ 26 h 224"/>
                  <a:gd name="T42" fmla="*/ 46 w 222"/>
                  <a:gd name="T43" fmla="*/ 46 h 224"/>
                  <a:gd name="T44" fmla="*/ 26 w 222"/>
                  <a:gd name="T45" fmla="*/ 76 h 224"/>
                  <a:gd name="T46" fmla="*/ 18 w 222"/>
                  <a:gd name="T47" fmla="*/ 112 h 224"/>
                  <a:gd name="T48" fmla="*/ 20 w 222"/>
                  <a:gd name="T49" fmla="*/ 130 h 224"/>
                  <a:gd name="T50" fmla="*/ 34 w 222"/>
                  <a:gd name="T51" fmla="*/ 164 h 224"/>
                  <a:gd name="T52" fmla="*/ 58 w 222"/>
                  <a:gd name="T53" fmla="*/ 190 h 224"/>
                  <a:gd name="T54" fmla="*/ 92 w 222"/>
                  <a:gd name="T55" fmla="*/ 204 h 224"/>
                  <a:gd name="T56" fmla="*/ 112 w 222"/>
                  <a:gd name="T57" fmla="*/ 206 h 224"/>
                  <a:gd name="T58" fmla="*/ 148 w 222"/>
                  <a:gd name="T59" fmla="*/ 198 h 224"/>
                  <a:gd name="T60" fmla="*/ 178 w 222"/>
                  <a:gd name="T61" fmla="*/ 178 h 224"/>
                  <a:gd name="T62" fmla="*/ 198 w 222"/>
                  <a:gd name="T63" fmla="*/ 148 h 224"/>
                  <a:gd name="T64" fmla="*/ 204 w 222"/>
                  <a:gd name="T65" fmla="*/ 112 h 224"/>
                  <a:gd name="T66" fmla="*/ 202 w 222"/>
                  <a:gd name="T67" fmla="*/ 92 h 224"/>
                  <a:gd name="T68" fmla="*/ 188 w 222"/>
                  <a:gd name="T69" fmla="*/ 60 h 224"/>
                  <a:gd name="T70" fmla="*/ 164 w 222"/>
                  <a:gd name="T71" fmla="*/ 34 h 224"/>
                  <a:gd name="T72" fmla="*/ 130 w 222"/>
                  <a:gd name="T73" fmla="*/ 20 h 224"/>
                  <a:gd name="T74" fmla="*/ 112 w 222"/>
                  <a:gd name="T75" fmla="*/ 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 h="224">
                    <a:moveTo>
                      <a:pt x="112" y="224"/>
                    </a:moveTo>
                    <a:lnTo>
                      <a:pt x="112" y="224"/>
                    </a:lnTo>
                    <a:lnTo>
                      <a:pt x="88" y="220"/>
                    </a:lnTo>
                    <a:lnTo>
                      <a:pt x="68" y="214"/>
                    </a:lnTo>
                    <a:lnTo>
                      <a:pt x="48" y="204"/>
                    </a:lnTo>
                    <a:lnTo>
                      <a:pt x="32" y="190"/>
                    </a:lnTo>
                    <a:lnTo>
                      <a:pt x="18" y="174"/>
                    </a:lnTo>
                    <a:lnTo>
                      <a:pt x="8" y="156"/>
                    </a:lnTo>
                    <a:lnTo>
                      <a:pt x="2" y="134"/>
                    </a:lnTo>
                    <a:lnTo>
                      <a:pt x="0" y="112"/>
                    </a:lnTo>
                    <a:lnTo>
                      <a:pt x="0" y="112"/>
                    </a:lnTo>
                    <a:lnTo>
                      <a:pt x="2" y="90"/>
                    </a:lnTo>
                    <a:lnTo>
                      <a:pt x="8" y="68"/>
                    </a:lnTo>
                    <a:lnTo>
                      <a:pt x="18" y="50"/>
                    </a:lnTo>
                    <a:lnTo>
                      <a:pt x="32" y="34"/>
                    </a:lnTo>
                    <a:lnTo>
                      <a:pt x="48" y="20"/>
                    </a:lnTo>
                    <a:lnTo>
                      <a:pt x="68" y="10"/>
                    </a:lnTo>
                    <a:lnTo>
                      <a:pt x="88" y="2"/>
                    </a:lnTo>
                    <a:lnTo>
                      <a:pt x="112" y="0"/>
                    </a:lnTo>
                    <a:lnTo>
                      <a:pt x="112" y="0"/>
                    </a:lnTo>
                    <a:lnTo>
                      <a:pt x="134" y="2"/>
                    </a:lnTo>
                    <a:lnTo>
                      <a:pt x="154" y="10"/>
                    </a:lnTo>
                    <a:lnTo>
                      <a:pt x="174" y="20"/>
                    </a:lnTo>
                    <a:lnTo>
                      <a:pt x="190" y="34"/>
                    </a:lnTo>
                    <a:lnTo>
                      <a:pt x="204" y="50"/>
                    </a:lnTo>
                    <a:lnTo>
                      <a:pt x="214" y="68"/>
                    </a:lnTo>
                    <a:lnTo>
                      <a:pt x="220" y="90"/>
                    </a:lnTo>
                    <a:lnTo>
                      <a:pt x="222" y="112"/>
                    </a:lnTo>
                    <a:lnTo>
                      <a:pt x="222" y="112"/>
                    </a:lnTo>
                    <a:lnTo>
                      <a:pt x="220" y="134"/>
                    </a:lnTo>
                    <a:lnTo>
                      <a:pt x="214" y="156"/>
                    </a:lnTo>
                    <a:lnTo>
                      <a:pt x="204" y="174"/>
                    </a:lnTo>
                    <a:lnTo>
                      <a:pt x="190" y="190"/>
                    </a:lnTo>
                    <a:lnTo>
                      <a:pt x="174" y="204"/>
                    </a:lnTo>
                    <a:lnTo>
                      <a:pt x="154" y="214"/>
                    </a:lnTo>
                    <a:lnTo>
                      <a:pt x="134" y="220"/>
                    </a:lnTo>
                    <a:lnTo>
                      <a:pt x="112" y="224"/>
                    </a:lnTo>
                    <a:lnTo>
                      <a:pt x="112" y="224"/>
                    </a:lnTo>
                    <a:close/>
                    <a:moveTo>
                      <a:pt x="112" y="18"/>
                    </a:moveTo>
                    <a:lnTo>
                      <a:pt x="112" y="18"/>
                    </a:lnTo>
                    <a:lnTo>
                      <a:pt x="92" y="20"/>
                    </a:lnTo>
                    <a:lnTo>
                      <a:pt x="74" y="26"/>
                    </a:lnTo>
                    <a:lnTo>
                      <a:pt x="58" y="34"/>
                    </a:lnTo>
                    <a:lnTo>
                      <a:pt x="46" y="46"/>
                    </a:lnTo>
                    <a:lnTo>
                      <a:pt x="34" y="60"/>
                    </a:lnTo>
                    <a:lnTo>
                      <a:pt x="26" y="76"/>
                    </a:lnTo>
                    <a:lnTo>
                      <a:pt x="20" y="92"/>
                    </a:lnTo>
                    <a:lnTo>
                      <a:pt x="18" y="112"/>
                    </a:lnTo>
                    <a:lnTo>
                      <a:pt x="18" y="112"/>
                    </a:lnTo>
                    <a:lnTo>
                      <a:pt x="20" y="130"/>
                    </a:lnTo>
                    <a:lnTo>
                      <a:pt x="26" y="148"/>
                    </a:lnTo>
                    <a:lnTo>
                      <a:pt x="34" y="164"/>
                    </a:lnTo>
                    <a:lnTo>
                      <a:pt x="46" y="178"/>
                    </a:lnTo>
                    <a:lnTo>
                      <a:pt x="58" y="190"/>
                    </a:lnTo>
                    <a:lnTo>
                      <a:pt x="74" y="198"/>
                    </a:lnTo>
                    <a:lnTo>
                      <a:pt x="92" y="204"/>
                    </a:lnTo>
                    <a:lnTo>
                      <a:pt x="112" y="206"/>
                    </a:lnTo>
                    <a:lnTo>
                      <a:pt x="112" y="206"/>
                    </a:lnTo>
                    <a:lnTo>
                      <a:pt x="130" y="204"/>
                    </a:lnTo>
                    <a:lnTo>
                      <a:pt x="148" y="198"/>
                    </a:lnTo>
                    <a:lnTo>
                      <a:pt x="164" y="190"/>
                    </a:lnTo>
                    <a:lnTo>
                      <a:pt x="178" y="178"/>
                    </a:lnTo>
                    <a:lnTo>
                      <a:pt x="188" y="164"/>
                    </a:lnTo>
                    <a:lnTo>
                      <a:pt x="198" y="148"/>
                    </a:lnTo>
                    <a:lnTo>
                      <a:pt x="202" y="130"/>
                    </a:lnTo>
                    <a:lnTo>
                      <a:pt x="204" y="112"/>
                    </a:lnTo>
                    <a:lnTo>
                      <a:pt x="204" y="112"/>
                    </a:lnTo>
                    <a:lnTo>
                      <a:pt x="202" y="92"/>
                    </a:lnTo>
                    <a:lnTo>
                      <a:pt x="198" y="76"/>
                    </a:lnTo>
                    <a:lnTo>
                      <a:pt x="188" y="60"/>
                    </a:lnTo>
                    <a:lnTo>
                      <a:pt x="178" y="46"/>
                    </a:lnTo>
                    <a:lnTo>
                      <a:pt x="164" y="34"/>
                    </a:lnTo>
                    <a:lnTo>
                      <a:pt x="148" y="26"/>
                    </a:lnTo>
                    <a:lnTo>
                      <a:pt x="130" y="20"/>
                    </a:lnTo>
                    <a:lnTo>
                      <a:pt x="112" y="18"/>
                    </a:lnTo>
                    <a:lnTo>
                      <a:pt x="1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IN" sz="1799">
                  <a:latin typeface="EYInterstate Light"/>
                </a:endParaRPr>
              </a:p>
            </p:txBody>
          </p:sp>
        </p:grpSp>
      </p:grpSp>
      <p:grpSp>
        <p:nvGrpSpPr>
          <p:cNvPr id="132" name="Group 29">
            <a:extLst>
              <a:ext uri="{FF2B5EF4-FFF2-40B4-BE49-F238E27FC236}">
                <a16:creationId xmlns:a16="http://schemas.microsoft.com/office/drawing/2014/main" id="{7116DB0C-3BFD-4F68-9D55-C674C7ED3F45}"/>
              </a:ext>
            </a:extLst>
          </p:cNvPr>
          <p:cNvGrpSpPr>
            <a:grpSpLocks noChangeAspect="1"/>
          </p:cNvGrpSpPr>
          <p:nvPr/>
        </p:nvGrpSpPr>
        <p:grpSpPr bwMode="auto">
          <a:xfrm>
            <a:off x="2470547" y="4309564"/>
            <a:ext cx="227037" cy="179906"/>
            <a:chOff x="3130" y="920"/>
            <a:chExt cx="896" cy="710"/>
          </a:xfrm>
          <a:solidFill>
            <a:schemeClr val="accent1"/>
          </a:solidFill>
        </p:grpSpPr>
        <p:sp>
          <p:nvSpPr>
            <p:cNvPr id="165" name="Freeform 30">
              <a:extLst>
                <a:ext uri="{FF2B5EF4-FFF2-40B4-BE49-F238E27FC236}">
                  <a16:creationId xmlns:a16="http://schemas.microsoft.com/office/drawing/2014/main" id="{FC3A98FB-36BA-4739-992B-0B341ED98BFC}"/>
                </a:ext>
              </a:extLst>
            </p:cNvPr>
            <p:cNvSpPr>
              <a:spLocks/>
            </p:cNvSpPr>
            <p:nvPr/>
          </p:nvSpPr>
          <p:spPr bwMode="auto">
            <a:xfrm>
              <a:off x="3130" y="1408"/>
              <a:ext cx="588" cy="116"/>
            </a:xfrm>
            <a:custGeom>
              <a:avLst/>
              <a:gdLst>
                <a:gd name="T0" fmla="*/ 588 w 588"/>
                <a:gd name="T1" fmla="*/ 116 h 116"/>
                <a:gd name="T2" fmla="*/ 28 w 588"/>
                <a:gd name="T3" fmla="*/ 116 h 116"/>
                <a:gd name="T4" fmla="*/ 28 w 588"/>
                <a:gd name="T5" fmla="*/ 116 h 116"/>
                <a:gd name="T6" fmla="*/ 18 w 588"/>
                <a:gd name="T7" fmla="*/ 114 h 116"/>
                <a:gd name="T8" fmla="*/ 8 w 588"/>
                <a:gd name="T9" fmla="*/ 108 h 116"/>
                <a:gd name="T10" fmla="*/ 2 w 588"/>
                <a:gd name="T11" fmla="*/ 100 h 116"/>
                <a:gd name="T12" fmla="*/ 0 w 588"/>
                <a:gd name="T13" fmla="*/ 90 h 116"/>
                <a:gd name="T14" fmla="*/ 0 w 588"/>
                <a:gd name="T15" fmla="*/ 0 h 116"/>
                <a:gd name="T16" fmla="*/ 588 w 588"/>
                <a:gd name="T17" fmla="*/ 0 h 116"/>
                <a:gd name="T18" fmla="*/ 588 w 588"/>
                <a:gd name="T19" fmla="*/ 18 h 116"/>
                <a:gd name="T20" fmla="*/ 18 w 588"/>
                <a:gd name="T21" fmla="*/ 18 h 116"/>
                <a:gd name="T22" fmla="*/ 18 w 588"/>
                <a:gd name="T23" fmla="*/ 90 h 116"/>
                <a:gd name="T24" fmla="*/ 18 w 588"/>
                <a:gd name="T25" fmla="*/ 90 h 116"/>
                <a:gd name="T26" fmla="*/ 20 w 588"/>
                <a:gd name="T27" fmla="*/ 92 h 116"/>
                <a:gd name="T28" fmla="*/ 22 w 588"/>
                <a:gd name="T29" fmla="*/ 96 h 116"/>
                <a:gd name="T30" fmla="*/ 24 w 588"/>
                <a:gd name="T31" fmla="*/ 98 h 116"/>
                <a:gd name="T32" fmla="*/ 28 w 588"/>
                <a:gd name="T33" fmla="*/ 98 h 116"/>
                <a:gd name="T34" fmla="*/ 588 w 588"/>
                <a:gd name="T35" fmla="*/ 98 h 116"/>
                <a:gd name="T36" fmla="*/ 588 w 588"/>
                <a:gd name="T3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8" h="116">
                  <a:moveTo>
                    <a:pt x="588" y="116"/>
                  </a:moveTo>
                  <a:lnTo>
                    <a:pt x="28" y="116"/>
                  </a:lnTo>
                  <a:lnTo>
                    <a:pt x="28" y="116"/>
                  </a:lnTo>
                  <a:lnTo>
                    <a:pt x="18" y="114"/>
                  </a:lnTo>
                  <a:lnTo>
                    <a:pt x="8" y="108"/>
                  </a:lnTo>
                  <a:lnTo>
                    <a:pt x="2" y="100"/>
                  </a:lnTo>
                  <a:lnTo>
                    <a:pt x="0" y="90"/>
                  </a:lnTo>
                  <a:lnTo>
                    <a:pt x="0" y="0"/>
                  </a:lnTo>
                  <a:lnTo>
                    <a:pt x="588" y="0"/>
                  </a:lnTo>
                  <a:lnTo>
                    <a:pt x="588" y="18"/>
                  </a:lnTo>
                  <a:lnTo>
                    <a:pt x="18" y="18"/>
                  </a:lnTo>
                  <a:lnTo>
                    <a:pt x="18" y="90"/>
                  </a:lnTo>
                  <a:lnTo>
                    <a:pt x="18" y="90"/>
                  </a:lnTo>
                  <a:lnTo>
                    <a:pt x="20" y="92"/>
                  </a:lnTo>
                  <a:lnTo>
                    <a:pt x="22" y="96"/>
                  </a:lnTo>
                  <a:lnTo>
                    <a:pt x="24" y="98"/>
                  </a:lnTo>
                  <a:lnTo>
                    <a:pt x="28" y="98"/>
                  </a:lnTo>
                  <a:lnTo>
                    <a:pt x="588" y="98"/>
                  </a:lnTo>
                  <a:lnTo>
                    <a:pt x="588"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66" name="Rectangle 31">
              <a:extLst>
                <a:ext uri="{FF2B5EF4-FFF2-40B4-BE49-F238E27FC236}">
                  <a16:creationId xmlns:a16="http://schemas.microsoft.com/office/drawing/2014/main" id="{13714592-E3A5-4422-9EFB-E05152228BA3}"/>
                </a:ext>
              </a:extLst>
            </p:cNvPr>
            <p:cNvSpPr>
              <a:spLocks noChangeArrowheads="1"/>
            </p:cNvSpPr>
            <p:nvPr/>
          </p:nvSpPr>
          <p:spPr bwMode="auto">
            <a:xfrm>
              <a:off x="3466" y="1454"/>
              <a:ext cx="9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67" name="Freeform 32">
              <a:extLst>
                <a:ext uri="{FF2B5EF4-FFF2-40B4-BE49-F238E27FC236}">
                  <a16:creationId xmlns:a16="http://schemas.microsoft.com/office/drawing/2014/main" id="{6D00A831-02C4-463D-9602-7EC158BB396B}"/>
                </a:ext>
              </a:extLst>
            </p:cNvPr>
            <p:cNvSpPr>
              <a:spLocks noEditPoints="1"/>
            </p:cNvSpPr>
            <p:nvPr/>
          </p:nvSpPr>
          <p:spPr bwMode="auto">
            <a:xfrm>
              <a:off x="3400" y="1506"/>
              <a:ext cx="222" cy="124"/>
            </a:xfrm>
            <a:custGeom>
              <a:avLst/>
              <a:gdLst>
                <a:gd name="T0" fmla="*/ 222 w 222"/>
                <a:gd name="T1" fmla="*/ 124 h 124"/>
                <a:gd name="T2" fmla="*/ 0 w 222"/>
                <a:gd name="T3" fmla="*/ 124 h 124"/>
                <a:gd name="T4" fmla="*/ 20 w 222"/>
                <a:gd name="T5" fmla="*/ 0 h 124"/>
                <a:gd name="T6" fmla="*/ 202 w 222"/>
                <a:gd name="T7" fmla="*/ 0 h 124"/>
                <a:gd name="T8" fmla="*/ 222 w 222"/>
                <a:gd name="T9" fmla="*/ 124 h 124"/>
                <a:gd name="T10" fmla="*/ 22 w 222"/>
                <a:gd name="T11" fmla="*/ 106 h 124"/>
                <a:gd name="T12" fmla="*/ 202 w 222"/>
                <a:gd name="T13" fmla="*/ 106 h 124"/>
                <a:gd name="T14" fmla="*/ 186 w 222"/>
                <a:gd name="T15" fmla="*/ 18 h 124"/>
                <a:gd name="T16" fmla="*/ 36 w 222"/>
                <a:gd name="T17" fmla="*/ 18 h 124"/>
                <a:gd name="T18" fmla="*/ 22 w 222"/>
                <a:gd name="T19" fmla="*/ 10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24">
                  <a:moveTo>
                    <a:pt x="222" y="124"/>
                  </a:moveTo>
                  <a:lnTo>
                    <a:pt x="0" y="124"/>
                  </a:lnTo>
                  <a:lnTo>
                    <a:pt x="20" y="0"/>
                  </a:lnTo>
                  <a:lnTo>
                    <a:pt x="202" y="0"/>
                  </a:lnTo>
                  <a:lnTo>
                    <a:pt x="222" y="124"/>
                  </a:lnTo>
                  <a:close/>
                  <a:moveTo>
                    <a:pt x="22" y="106"/>
                  </a:moveTo>
                  <a:lnTo>
                    <a:pt x="202" y="106"/>
                  </a:lnTo>
                  <a:lnTo>
                    <a:pt x="186" y="18"/>
                  </a:lnTo>
                  <a:lnTo>
                    <a:pt x="36" y="18"/>
                  </a:lnTo>
                  <a:lnTo>
                    <a:pt x="2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68" name="Rectangle 33">
              <a:extLst>
                <a:ext uri="{FF2B5EF4-FFF2-40B4-BE49-F238E27FC236}">
                  <a16:creationId xmlns:a16="http://schemas.microsoft.com/office/drawing/2014/main" id="{7DFC6665-EB1F-45E9-A5F6-B0FE2B1FF586}"/>
                </a:ext>
              </a:extLst>
            </p:cNvPr>
            <p:cNvSpPr>
              <a:spLocks noChangeArrowheads="1"/>
            </p:cNvSpPr>
            <p:nvPr/>
          </p:nvSpPr>
          <p:spPr bwMode="auto">
            <a:xfrm>
              <a:off x="3318" y="1612"/>
              <a:ext cx="38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69" name="Freeform 34">
              <a:extLst>
                <a:ext uri="{FF2B5EF4-FFF2-40B4-BE49-F238E27FC236}">
                  <a16:creationId xmlns:a16="http://schemas.microsoft.com/office/drawing/2014/main" id="{2F09305E-8CF5-44F9-B2D6-B9AC0295647C}"/>
                </a:ext>
              </a:extLst>
            </p:cNvPr>
            <p:cNvSpPr>
              <a:spLocks noEditPoints="1"/>
            </p:cNvSpPr>
            <p:nvPr/>
          </p:nvSpPr>
          <p:spPr bwMode="auto">
            <a:xfrm>
              <a:off x="3738" y="1138"/>
              <a:ext cx="288" cy="492"/>
            </a:xfrm>
            <a:custGeom>
              <a:avLst/>
              <a:gdLst>
                <a:gd name="T0" fmla="*/ 262 w 288"/>
                <a:gd name="T1" fmla="*/ 492 h 492"/>
                <a:gd name="T2" fmla="*/ 26 w 288"/>
                <a:gd name="T3" fmla="*/ 492 h 492"/>
                <a:gd name="T4" fmla="*/ 26 w 288"/>
                <a:gd name="T5" fmla="*/ 492 h 492"/>
                <a:gd name="T6" fmla="*/ 16 w 288"/>
                <a:gd name="T7" fmla="*/ 490 h 492"/>
                <a:gd name="T8" fmla="*/ 8 w 288"/>
                <a:gd name="T9" fmla="*/ 486 h 492"/>
                <a:gd name="T10" fmla="*/ 2 w 288"/>
                <a:gd name="T11" fmla="*/ 478 h 492"/>
                <a:gd name="T12" fmla="*/ 0 w 288"/>
                <a:gd name="T13" fmla="*/ 468 h 492"/>
                <a:gd name="T14" fmla="*/ 0 w 288"/>
                <a:gd name="T15" fmla="*/ 24 h 492"/>
                <a:gd name="T16" fmla="*/ 0 w 288"/>
                <a:gd name="T17" fmla="*/ 24 h 492"/>
                <a:gd name="T18" fmla="*/ 2 w 288"/>
                <a:gd name="T19" fmla="*/ 16 h 492"/>
                <a:gd name="T20" fmla="*/ 8 w 288"/>
                <a:gd name="T21" fmla="*/ 8 h 492"/>
                <a:gd name="T22" fmla="*/ 16 w 288"/>
                <a:gd name="T23" fmla="*/ 2 h 492"/>
                <a:gd name="T24" fmla="*/ 26 w 288"/>
                <a:gd name="T25" fmla="*/ 0 h 492"/>
                <a:gd name="T26" fmla="*/ 262 w 288"/>
                <a:gd name="T27" fmla="*/ 0 h 492"/>
                <a:gd name="T28" fmla="*/ 262 w 288"/>
                <a:gd name="T29" fmla="*/ 0 h 492"/>
                <a:gd name="T30" fmla="*/ 272 w 288"/>
                <a:gd name="T31" fmla="*/ 2 h 492"/>
                <a:gd name="T32" fmla="*/ 280 w 288"/>
                <a:gd name="T33" fmla="*/ 8 h 492"/>
                <a:gd name="T34" fmla="*/ 286 w 288"/>
                <a:gd name="T35" fmla="*/ 16 h 492"/>
                <a:gd name="T36" fmla="*/ 288 w 288"/>
                <a:gd name="T37" fmla="*/ 24 h 492"/>
                <a:gd name="T38" fmla="*/ 288 w 288"/>
                <a:gd name="T39" fmla="*/ 468 h 492"/>
                <a:gd name="T40" fmla="*/ 288 w 288"/>
                <a:gd name="T41" fmla="*/ 468 h 492"/>
                <a:gd name="T42" fmla="*/ 286 w 288"/>
                <a:gd name="T43" fmla="*/ 478 h 492"/>
                <a:gd name="T44" fmla="*/ 280 w 288"/>
                <a:gd name="T45" fmla="*/ 486 h 492"/>
                <a:gd name="T46" fmla="*/ 272 w 288"/>
                <a:gd name="T47" fmla="*/ 490 h 492"/>
                <a:gd name="T48" fmla="*/ 262 w 288"/>
                <a:gd name="T49" fmla="*/ 492 h 492"/>
                <a:gd name="T50" fmla="*/ 262 w 288"/>
                <a:gd name="T51" fmla="*/ 492 h 492"/>
                <a:gd name="T52" fmla="*/ 26 w 288"/>
                <a:gd name="T53" fmla="*/ 18 h 492"/>
                <a:gd name="T54" fmla="*/ 26 w 288"/>
                <a:gd name="T55" fmla="*/ 18 h 492"/>
                <a:gd name="T56" fmla="*/ 20 w 288"/>
                <a:gd name="T57" fmla="*/ 20 h 492"/>
                <a:gd name="T58" fmla="*/ 18 w 288"/>
                <a:gd name="T59" fmla="*/ 24 h 492"/>
                <a:gd name="T60" fmla="*/ 18 w 288"/>
                <a:gd name="T61" fmla="*/ 468 h 492"/>
                <a:gd name="T62" fmla="*/ 18 w 288"/>
                <a:gd name="T63" fmla="*/ 468 h 492"/>
                <a:gd name="T64" fmla="*/ 20 w 288"/>
                <a:gd name="T65" fmla="*/ 472 h 492"/>
                <a:gd name="T66" fmla="*/ 26 w 288"/>
                <a:gd name="T67" fmla="*/ 474 h 492"/>
                <a:gd name="T68" fmla="*/ 262 w 288"/>
                <a:gd name="T69" fmla="*/ 474 h 492"/>
                <a:gd name="T70" fmla="*/ 262 w 288"/>
                <a:gd name="T71" fmla="*/ 474 h 492"/>
                <a:gd name="T72" fmla="*/ 268 w 288"/>
                <a:gd name="T73" fmla="*/ 472 h 492"/>
                <a:gd name="T74" fmla="*/ 270 w 288"/>
                <a:gd name="T75" fmla="*/ 468 h 492"/>
                <a:gd name="T76" fmla="*/ 270 w 288"/>
                <a:gd name="T77" fmla="*/ 24 h 492"/>
                <a:gd name="T78" fmla="*/ 270 w 288"/>
                <a:gd name="T79" fmla="*/ 24 h 492"/>
                <a:gd name="T80" fmla="*/ 268 w 288"/>
                <a:gd name="T81" fmla="*/ 20 h 492"/>
                <a:gd name="T82" fmla="*/ 262 w 288"/>
                <a:gd name="T83" fmla="*/ 18 h 492"/>
                <a:gd name="T84" fmla="*/ 26 w 288"/>
                <a:gd name="T85" fmla="*/ 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492">
                  <a:moveTo>
                    <a:pt x="262" y="492"/>
                  </a:moveTo>
                  <a:lnTo>
                    <a:pt x="26" y="492"/>
                  </a:lnTo>
                  <a:lnTo>
                    <a:pt x="26" y="492"/>
                  </a:lnTo>
                  <a:lnTo>
                    <a:pt x="16" y="490"/>
                  </a:lnTo>
                  <a:lnTo>
                    <a:pt x="8" y="486"/>
                  </a:lnTo>
                  <a:lnTo>
                    <a:pt x="2" y="478"/>
                  </a:lnTo>
                  <a:lnTo>
                    <a:pt x="0" y="468"/>
                  </a:lnTo>
                  <a:lnTo>
                    <a:pt x="0" y="24"/>
                  </a:lnTo>
                  <a:lnTo>
                    <a:pt x="0" y="24"/>
                  </a:lnTo>
                  <a:lnTo>
                    <a:pt x="2" y="16"/>
                  </a:lnTo>
                  <a:lnTo>
                    <a:pt x="8" y="8"/>
                  </a:lnTo>
                  <a:lnTo>
                    <a:pt x="16" y="2"/>
                  </a:lnTo>
                  <a:lnTo>
                    <a:pt x="26" y="0"/>
                  </a:lnTo>
                  <a:lnTo>
                    <a:pt x="262" y="0"/>
                  </a:lnTo>
                  <a:lnTo>
                    <a:pt x="262" y="0"/>
                  </a:lnTo>
                  <a:lnTo>
                    <a:pt x="272" y="2"/>
                  </a:lnTo>
                  <a:lnTo>
                    <a:pt x="280" y="8"/>
                  </a:lnTo>
                  <a:lnTo>
                    <a:pt x="286" y="16"/>
                  </a:lnTo>
                  <a:lnTo>
                    <a:pt x="288" y="24"/>
                  </a:lnTo>
                  <a:lnTo>
                    <a:pt x="288" y="468"/>
                  </a:lnTo>
                  <a:lnTo>
                    <a:pt x="288" y="468"/>
                  </a:lnTo>
                  <a:lnTo>
                    <a:pt x="286" y="478"/>
                  </a:lnTo>
                  <a:lnTo>
                    <a:pt x="280" y="486"/>
                  </a:lnTo>
                  <a:lnTo>
                    <a:pt x="272" y="490"/>
                  </a:lnTo>
                  <a:lnTo>
                    <a:pt x="262" y="492"/>
                  </a:lnTo>
                  <a:lnTo>
                    <a:pt x="262" y="492"/>
                  </a:lnTo>
                  <a:close/>
                  <a:moveTo>
                    <a:pt x="26" y="18"/>
                  </a:moveTo>
                  <a:lnTo>
                    <a:pt x="26" y="18"/>
                  </a:lnTo>
                  <a:lnTo>
                    <a:pt x="20" y="20"/>
                  </a:lnTo>
                  <a:lnTo>
                    <a:pt x="18" y="24"/>
                  </a:lnTo>
                  <a:lnTo>
                    <a:pt x="18" y="468"/>
                  </a:lnTo>
                  <a:lnTo>
                    <a:pt x="18" y="468"/>
                  </a:lnTo>
                  <a:lnTo>
                    <a:pt x="20" y="472"/>
                  </a:lnTo>
                  <a:lnTo>
                    <a:pt x="26" y="474"/>
                  </a:lnTo>
                  <a:lnTo>
                    <a:pt x="262" y="474"/>
                  </a:lnTo>
                  <a:lnTo>
                    <a:pt x="262" y="474"/>
                  </a:lnTo>
                  <a:lnTo>
                    <a:pt x="268" y="472"/>
                  </a:lnTo>
                  <a:lnTo>
                    <a:pt x="270" y="468"/>
                  </a:lnTo>
                  <a:lnTo>
                    <a:pt x="270" y="24"/>
                  </a:lnTo>
                  <a:lnTo>
                    <a:pt x="270" y="24"/>
                  </a:lnTo>
                  <a:lnTo>
                    <a:pt x="268" y="20"/>
                  </a:lnTo>
                  <a:lnTo>
                    <a:pt x="262" y="18"/>
                  </a:lnTo>
                  <a:lnTo>
                    <a:pt x="2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70" name="Rectangle 35">
              <a:extLst>
                <a:ext uri="{FF2B5EF4-FFF2-40B4-BE49-F238E27FC236}">
                  <a16:creationId xmlns:a16="http://schemas.microsoft.com/office/drawing/2014/main" id="{DE6B689C-CB28-4C07-8232-B2AFC9719AB3}"/>
                </a:ext>
              </a:extLst>
            </p:cNvPr>
            <p:cNvSpPr>
              <a:spLocks noChangeArrowheads="1"/>
            </p:cNvSpPr>
            <p:nvPr/>
          </p:nvSpPr>
          <p:spPr bwMode="auto">
            <a:xfrm>
              <a:off x="3846" y="1178"/>
              <a:ext cx="7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71" name="Rectangle 36">
              <a:extLst>
                <a:ext uri="{FF2B5EF4-FFF2-40B4-BE49-F238E27FC236}">
                  <a16:creationId xmlns:a16="http://schemas.microsoft.com/office/drawing/2014/main" id="{F05830E4-A5C2-4677-9535-C20BDDE75B9F}"/>
                </a:ext>
              </a:extLst>
            </p:cNvPr>
            <p:cNvSpPr>
              <a:spLocks noChangeArrowheads="1"/>
            </p:cNvSpPr>
            <p:nvPr/>
          </p:nvSpPr>
          <p:spPr bwMode="auto">
            <a:xfrm>
              <a:off x="3860" y="1576"/>
              <a:ext cx="44"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72" name="Rectangle 37">
              <a:extLst>
                <a:ext uri="{FF2B5EF4-FFF2-40B4-BE49-F238E27FC236}">
                  <a16:creationId xmlns:a16="http://schemas.microsoft.com/office/drawing/2014/main" id="{4FC0640B-AC1F-4629-9E57-D4AE29F6E980}"/>
                </a:ext>
              </a:extLst>
            </p:cNvPr>
            <p:cNvSpPr>
              <a:spLocks noChangeArrowheads="1"/>
            </p:cNvSpPr>
            <p:nvPr/>
          </p:nvSpPr>
          <p:spPr bwMode="auto">
            <a:xfrm>
              <a:off x="3738" y="1220"/>
              <a:ext cx="28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73" name="Rectangle 38">
              <a:extLst>
                <a:ext uri="{FF2B5EF4-FFF2-40B4-BE49-F238E27FC236}">
                  <a16:creationId xmlns:a16="http://schemas.microsoft.com/office/drawing/2014/main" id="{FE7C1DD4-DA23-4657-88E8-50C84E66F105}"/>
                </a:ext>
              </a:extLst>
            </p:cNvPr>
            <p:cNvSpPr>
              <a:spLocks noChangeArrowheads="1"/>
            </p:cNvSpPr>
            <p:nvPr/>
          </p:nvSpPr>
          <p:spPr bwMode="auto">
            <a:xfrm>
              <a:off x="3738" y="1534"/>
              <a:ext cx="28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74" name="Freeform 39">
              <a:extLst>
                <a:ext uri="{FF2B5EF4-FFF2-40B4-BE49-F238E27FC236}">
                  <a16:creationId xmlns:a16="http://schemas.microsoft.com/office/drawing/2014/main" id="{30F66536-BCBE-4C32-9096-8403FE8C0826}"/>
                </a:ext>
              </a:extLst>
            </p:cNvPr>
            <p:cNvSpPr>
              <a:spLocks/>
            </p:cNvSpPr>
            <p:nvPr/>
          </p:nvSpPr>
          <p:spPr bwMode="auto">
            <a:xfrm>
              <a:off x="3130" y="920"/>
              <a:ext cx="762" cy="506"/>
            </a:xfrm>
            <a:custGeom>
              <a:avLst/>
              <a:gdLst>
                <a:gd name="T0" fmla="*/ 588 w 762"/>
                <a:gd name="T1" fmla="*/ 506 h 506"/>
                <a:gd name="T2" fmla="*/ 0 w 762"/>
                <a:gd name="T3" fmla="*/ 506 h 506"/>
                <a:gd name="T4" fmla="*/ 0 w 762"/>
                <a:gd name="T5" fmla="*/ 46 h 506"/>
                <a:gd name="T6" fmla="*/ 0 w 762"/>
                <a:gd name="T7" fmla="*/ 46 h 506"/>
                <a:gd name="T8" fmla="*/ 2 w 762"/>
                <a:gd name="T9" fmla="*/ 36 h 506"/>
                <a:gd name="T10" fmla="*/ 4 w 762"/>
                <a:gd name="T11" fmla="*/ 28 h 506"/>
                <a:gd name="T12" fmla="*/ 8 w 762"/>
                <a:gd name="T13" fmla="*/ 20 h 506"/>
                <a:gd name="T14" fmla="*/ 14 w 762"/>
                <a:gd name="T15" fmla="*/ 14 h 506"/>
                <a:gd name="T16" fmla="*/ 20 w 762"/>
                <a:gd name="T17" fmla="*/ 8 h 506"/>
                <a:gd name="T18" fmla="*/ 28 w 762"/>
                <a:gd name="T19" fmla="*/ 4 h 506"/>
                <a:gd name="T20" fmla="*/ 36 w 762"/>
                <a:gd name="T21" fmla="*/ 2 h 506"/>
                <a:gd name="T22" fmla="*/ 46 w 762"/>
                <a:gd name="T23" fmla="*/ 0 h 506"/>
                <a:gd name="T24" fmla="*/ 716 w 762"/>
                <a:gd name="T25" fmla="*/ 0 h 506"/>
                <a:gd name="T26" fmla="*/ 716 w 762"/>
                <a:gd name="T27" fmla="*/ 0 h 506"/>
                <a:gd name="T28" fmla="*/ 726 w 762"/>
                <a:gd name="T29" fmla="*/ 2 h 506"/>
                <a:gd name="T30" fmla="*/ 734 w 762"/>
                <a:gd name="T31" fmla="*/ 4 h 506"/>
                <a:gd name="T32" fmla="*/ 742 w 762"/>
                <a:gd name="T33" fmla="*/ 8 h 506"/>
                <a:gd name="T34" fmla="*/ 748 w 762"/>
                <a:gd name="T35" fmla="*/ 14 h 506"/>
                <a:gd name="T36" fmla="*/ 754 w 762"/>
                <a:gd name="T37" fmla="*/ 20 h 506"/>
                <a:gd name="T38" fmla="*/ 758 w 762"/>
                <a:gd name="T39" fmla="*/ 28 h 506"/>
                <a:gd name="T40" fmla="*/ 760 w 762"/>
                <a:gd name="T41" fmla="*/ 36 h 506"/>
                <a:gd name="T42" fmla="*/ 762 w 762"/>
                <a:gd name="T43" fmla="*/ 46 h 506"/>
                <a:gd name="T44" fmla="*/ 762 w 762"/>
                <a:gd name="T45" fmla="*/ 198 h 506"/>
                <a:gd name="T46" fmla="*/ 744 w 762"/>
                <a:gd name="T47" fmla="*/ 198 h 506"/>
                <a:gd name="T48" fmla="*/ 744 w 762"/>
                <a:gd name="T49" fmla="*/ 46 h 506"/>
                <a:gd name="T50" fmla="*/ 744 w 762"/>
                <a:gd name="T51" fmla="*/ 46 h 506"/>
                <a:gd name="T52" fmla="*/ 742 w 762"/>
                <a:gd name="T53" fmla="*/ 36 h 506"/>
                <a:gd name="T54" fmla="*/ 736 w 762"/>
                <a:gd name="T55" fmla="*/ 26 h 506"/>
                <a:gd name="T56" fmla="*/ 726 w 762"/>
                <a:gd name="T57" fmla="*/ 22 h 506"/>
                <a:gd name="T58" fmla="*/ 716 w 762"/>
                <a:gd name="T59" fmla="*/ 18 h 506"/>
                <a:gd name="T60" fmla="*/ 46 w 762"/>
                <a:gd name="T61" fmla="*/ 18 h 506"/>
                <a:gd name="T62" fmla="*/ 46 w 762"/>
                <a:gd name="T63" fmla="*/ 18 h 506"/>
                <a:gd name="T64" fmla="*/ 36 w 762"/>
                <a:gd name="T65" fmla="*/ 22 h 506"/>
                <a:gd name="T66" fmla="*/ 26 w 762"/>
                <a:gd name="T67" fmla="*/ 26 h 506"/>
                <a:gd name="T68" fmla="*/ 20 w 762"/>
                <a:gd name="T69" fmla="*/ 36 h 506"/>
                <a:gd name="T70" fmla="*/ 18 w 762"/>
                <a:gd name="T71" fmla="*/ 46 h 506"/>
                <a:gd name="T72" fmla="*/ 18 w 762"/>
                <a:gd name="T73" fmla="*/ 488 h 506"/>
                <a:gd name="T74" fmla="*/ 588 w 762"/>
                <a:gd name="T75" fmla="*/ 488 h 506"/>
                <a:gd name="T76" fmla="*/ 588 w 762"/>
                <a:gd name="T7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2" h="506">
                  <a:moveTo>
                    <a:pt x="588" y="506"/>
                  </a:moveTo>
                  <a:lnTo>
                    <a:pt x="0" y="506"/>
                  </a:lnTo>
                  <a:lnTo>
                    <a:pt x="0" y="46"/>
                  </a:lnTo>
                  <a:lnTo>
                    <a:pt x="0" y="46"/>
                  </a:lnTo>
                  <a:lnTo>
                    <a:pt x="2" y="36"/>
                  </a:lnTo>
                  <a:lnTo>
                    <a:pt x="4" y="28"/>
                  </a:lnTo>
                  <a:lnTo>
                    <a:pt x="8" y="20"/>
                  </a:lnTo>
                  <a:lnTo>
                    <a:pt x="14" y="14"/>
                  </a:lnTo>
                  <a:lnTo>
                    <a:pt x="20" y="8"/>
                  </a:lnTo>
                  <a:lnTo>
                    <a:pt x="28" y="4"/>
                  </a:lnTo>
                  <a:lnTo>
                    <a:pt x="36" y="2"/>
                  </a:lnTo>
                  <a:lnTo>
                    <a:pt x="46" y="0"/>
                  </a:lnTo>
                  <a:lnTo>
                    <a:pt x="716" y="0"/>
                  </a:lnTo>
                  <a:lnTo>
                    <a:pt x="716" y="0"/>
                  </a:lnTo>
                  <a:lnTo>
                    <a:pt x="726" y="2"/>
                  </a:lnTo>
                  <a:lnTo>
                    <a:pt x="734" y="4"/>
                  </a:lnTo>
                  <a:lnTo>
                    <a:pt x="742" y="8"/>
                  </a:lnTo>
                  <a:lnTo>
                    <a:pt x="748" y="14"/>
                  </a:lnTo>
                  <a:lnTo>
                    <a:pt x="754" y="20"/>
                  </a:lnTo>
                  <a:lnTo>
                    <a:pt x="758" y="28"/>
                  </a:lnTo>
                  <a:lnTo>
                    <a:pt x="760" y="36"/>
                  </a:lnTo>
                  <a:lnTo>
                    <a:pt x="762" y="46"/>
                  </a:lnTo>
                  <a:lnTo>
                    <a:pt x="762" y="198"/>
                  </a:lnTo>
                  <a:lnTo>
                    <a:pt x="744" y="198"/>
                  </a:lnTo>
                  <a:lnTo>
                    <a:pt x="744" y="46"/>
                  </a:lnTo>
                  <a:lnTo>
                    <a:pt x="744" y="46"/>
                  </a:lnTo>
                  <a:lnTo>
                    <a:pt x="742" y="36"/>
                  </a:lnTo>
                  <a:lnTo>
                    <a:pt x="736" y="26"/>
                  </a:lnTo>
                  <a:lnTo>
                    <a:pt x="726" y="22"/>
                  </a:lnTo>
                  <a:lnTo>
                    <a:pt x="716" y="18"/>
                  </a:lnTo>
                  <a:lnTo>
                    <a:pt x="46" y="18"/>
                  </a:lnTo>
                  <a:lnTo>
                    <a:pt x="46" y="18"/>
                  </a:lnTo>
                  <a:lnTo>
                    <a:pt x="36" y="22"/>
                  </a:lnTo>
                  <a:lnTo>
                    <a:pt x="26" y="26"/>
                  </a:lnTo>
                  <a:lnTo>
                    <a:pt x="20" y="36"/>
                  </a:lnTo>
                  <a:lnTo>
                    <a:pt x="18" y="46"/>
                  </a:lnTo>
                  <a:lnTo>
                    <a:pt x="18" y="488"/>
                  </a:lnTo>
                  <a:lnTo>
                    <a:pt x="588" y="488"/>
                  </a:lnTo>
                  <a:lnTo>
                    <a:pt x="588"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75" name="Freeform 40">
              <a:extLst>
                <a:ext uri="{FF2B5EF4-FFF2-40B4-BE49-F238E27FC236}">
                  <a16:creationId xmlns:a16="http://schemas.microsoft.com/office/drawing/2014/main" id="{D6154989-980A-4359-89D3-CEA7AEC3C31D}"/>
                </a:ext>
              </a:extLst>
            </p:cNvPr>
            <p:cNvSpPr>
              <a:spLocks/>
            </p:cNvSpPr>
            <p:nvPr/>
          </p:nvSpPr>
          <p:spPr bwMode="auto">
            <a:xfrm>
              <a:off x="3394" y="1134"/>
              <a:ext cx="222" cy="128"/>
            </a:xfrm>
            <a:custGeom>
              <a:avLst/>
              <a:gdLst>
                <a:gd name="T0" fmla="*/ 222 w 222"/>
                <a:gd name="T1" fmla="*/ 128 h 128"/>
                <a:gd name="T2" fmla="*/ 78 w 222"/>
                <a:gd name="T3" fmla="*/ 128 h 128"/>
                <a:gd name="T4" fmla="*/ 78 w 222"/>
                <a:gd name="T5" fmla="*/ 128 h 128"/>
                <a:gd name="T6" fmla="*/ 62 w 222"/>
                <a:gd name="T7" fmla="*/ 128 h 128"/>
                <a:gd name="T8" fmla="*/ 48 w 222"/>
                <a:gd name="T9" fmla="*/ 122 h 128"/>
                <a:gd name="T10" fmla="*/ 34 w 222"/>
                <a:gd name="T11" fmla="*/ 116 h 128"/>
                <a:gd name="T12" fmla="*/ 24 w 222"/>
                <a:gd name="T13" fmla="*/ 106 h 128"/>
                <a:gd name="T14" fmla="*/ 14 w 222"/>
                <a:gd name="T15" fmla="*/ 96 h 128"/>
                <a:gd name="T16" fmla="*/ 6 w 222"/>
                <a:gd name="T17" fmla="*/ 82 h 128"/>
                <a:gd name="T18" fmla="*/ 2 w 222"/>
                <a:gd name="T19" fmla="*/ 68 h 128"/>
                <a:gd name="T20" fmla="*/ 0 w 222"/>
                <a:gd name="T21" fmla="*/ 52 h 128"/>
                <a:gd name="T22" fmla="*/ 0 w 222"/>
                <a:gd name="T23" fmla="*/ 0 h 128"/>
                <a:gd name="T24" fmla="*/ 18 w 222"/>
                <a:gd name="T25" fmla="*/ 0 h 128"/>
                <a:gd name="T26" fmla="*/ 18 w 222"/>
                <a:gd name="T27" fmla="*/ 52 h 128"/>
                <a:gd name="T28" fmla="*/ 18 w 222"/>
                <a:gd name="T29" fmla="*/ 52 h 128"/>
                <a:gd name="T30" fmla="*/ 20 w 222"/>
                <a:gd name="T31" fmla="*/ 64 h 128"/>
                <a:gd name="T32" fmla="*/ 24 w 222"/>
                <a:gd name="T33" fmla="*/ 76 h 128"/>
                <a:gd name="T34" fmla="*/ 28 w 222"/>
                <a:gd name="T35" fmla="*/ 86 h 128"/>
                <a:gd name="T36" fmla="*/ 36 w 222"/>
                <a:gd name="T37" fmla="*/ 94 h 128"/>
                <a:gd name="T38" fmla="*/ 44 w 222"/>
                <a:gd name="T39" fmla="*/ 102 h 128"/>
                <a:gd name="T40" fmla="*/ 54 w 222"/>
                <a:gd name="T41" fmla="*/ 106 h 128"/>
                <a:gd name="T42" fmla="*/ 66 w 222"/>
                <a:gd name="T43" fmla="*/ 110 h 128"/>
                <a:gd name="T44" fmla="*/ 78 w 222"/>
                <a:gd name="T45" fmla="*/ 110 h 128"/>
                <a:gd name="T46" fmla="*/ 222 w 222"/>
                <a:gd name="T47" fmla="*/ 110 h 128"/>
                <a:gd name="T48" fmla="*/ 222 w 222"/>
                <a:gd name="T4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2" h="128">
                  <a:moveTo>
                    <a:pt x="222" y="128"/>
                  </a:moveTo>
                  <a:lnTo>
                    <a:pt x="78" y="128"/>
                  </a:lnTo>
                  <a:lnTo>
                    <a:pt x="78" y="128"/>
                  </a:lnTo>
                  <a:lnTo>
                    <a:pt x="62" y="128"/>
                  </a:lnTo>
                  <a:lnTo>
                    <a:pt x="48" y="122"/>
                  </a:lnTo>
                  <a:lnTo>
                    <a:pt x="34" y="116"/>
                  </a:lnTo>
                  <a:lnTo>
                    <a:pt x="24" y="106"/>
                  </a:lnTo>
                  <a:lnTo>
                    <a:pt x="14" y="96"/>
                  </a:lnTo>
                  <a:lnTo>
                    <a:pt x="6" y="82"/>
                  </a:lnTo>
                  <a:lnTo>
                    <a:pt x="2" y="68"/>
                  </a:lnTo>
                  <a:lnTo>
                    <a:pt x="0" y="52"/>
                  </a:lnTo>
                  <a:lnTo>
                    <a:pt x="0" y="0"/>
                  </a:lnTo>
                  <a:lnTo>
                    <a:pt x="18" y="0"/>
                  </a:lnTo>
                  <a:lnTo>
                    <a:pt x="18" y="52"/>
                  </a:lnTo>
                  <a:lnTo>
                    <a:pt x="18" y="52"/>
                  </a:lnTo>
                  <a:lnTo>
                    <a:pt x="20" y="64"/>
                  </a:lnTo>
                  <a:lnTo>
                    <a:pt x="24" y="76"/>
                  </a:lnTo>
                  <a:lnTo>
                    <a:pt x="28" y="86"/>
                  </a:lnTo>
                  <a:lnTo>
                    <a:pt x="36" y="94"/>
                  </a:lnTo>
                  <a:lnTo>
                    <a:pt x="44" y="102"/>
                  </a:lnTo>
                  <a:lnTo>
                    <a:pt x="54" y="106"/>
                  </a:lnTo>
                  <a:lnTo>
                    <a:pt x="66" y="110"/>
                  </a:lnTo>
                  <a:lnTo>
                    <a:pt x="78" y="110"/>
                  </a:lnTo>
                  <a:lnTo>
                    <a:pt x="222" y="110"/>
                  </a:lnTo>
                  <a:lnTo>
                    <a:pt x="222"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76" name="Freeform 41">
              <a:extLst>
                <a:ext uri="{FF2B5EF4-FFF2-40B4-BE49-F238E27FC236}">
                  <a16:creationId xmlns:a16="http://schemas.microsoft.com/office/drawing/2014/main" id="{C67D84D0-D105-4125-B69C-7192DCAC72CF}"/>
                </a:ext>
              </a:extLst>
            </p:cNvPr>
            <p:cNvSpPr>
              <a:spLocks/>
            </p:cNvSpPr>
            <p:nvPr/>
          </p:nvSpPr>
          <p:spPr bwMode="auto">
            <a:xfrm>
              <a:off x="3584" y="1220"/>
              <a:ext cx="48" cy="68"/>
            </a:xfrm>
            <a:custGeom>
              <a:avLst/>
              <a:gdLst>
                <a:gd name="T0" fmla="*/ 12 w 48"/>
                <a:gd name="T1" fmla="*/ 68 h 68"/>
                <a:gd name="T2" fmla="*/ 0 w 48"/>
                <a:gd name="T3" fmla="*/ 56 h 68"/>
                <a:gd name="T4" fmla="*/ 22 w 48"/>
                <a:gd name="T5" fmla="*/ 34 h 68"/>
                <a:gd name="T6" fmla="*/ 0 w 48"/>
                <a:gd name="T7" fmla="*/ 12 h 68"/>
                <a:gd name="T8" fmla="*/ 12 w 48"/>
                <a:gd name="T9" fmla="*/ 0 h 68"/>
                <a:gd name="T10" fmla="*/ 48 w 48"/>
                <a:gd name="T11" fmla="*/ 34 h 68"/>
                <a:gd name="T12" fmla="*/ 12 w 48"/>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48" h="68">
                  <a:moveTo>
                    <a:pt x="12" y="68"/>
                  </a:moveTo>
                  <a:lnTo>
                    <a:pt x="0" y="56"/>
                  </a:lnTo>
                  <a:lnTo>
                    <a:pt x="22" y="34"/>
                  </a:lnTo>
                  <a:lnTo>
                    <a:pt x="0" y="12"/>
                  </a:lnTo>
                  <a:lnTo>
                    <a:pt x="12" y="0"/>
                  </a:lnTo>
                  <a:lnTo>
                    <a:pt x="48" y="34"/>
                  </a:lnTo>
                  <a:lnTo>
                    <a:pt x="12"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77" name="Freeform 42">
              <a:extLst>
                <a:ext uri="{FF2B5EF4-FFF2-40B4-BE49-F238E27FC236}">
                  <a16:creationId xmlns:a16="http://schemas.microsoft.com/office/drawing/2014/main" id="{13387EA1-CC57-4C12-9CA8-590567124F23}"/>
                </a:ext>
              </a:extLst>
            </p:cNvPr>
            <p:cNvSpPr>
              <a:spLocks/>
            </p:cNvSpPr>
            <p:nvPr/>
          </p:nvSpPr>
          <p:spPr bwMode="auto">
            <a:xfrm>
              <a:off x="3406" y="1084"/>
              <a:ext cx="222" cy="128"/>
            </a:xfrm>
            <a:custGeom>
              <a:avLst/>
              <a:gdLst>
                <a:gd name="T0" fmla="*/ 222 w 222"/>
                <a:gd name="T1" fmla="*/ 128 h 128"/>
                <a:gd name="T2" fmla="*/ 204 w 222"/>
                <a:gd name="T3" fmla="*/ 128 h 128"/>
                <a:gd name="T4" fmla="*/ 204 w 222"/>
                <a:gd name="T5" fmla="*/ 76 h 128"/>
                <a:gd name="T6" fmla="*/ 204 w 222"/>
                <a:gd name="T7" fmla="*/ 76 h 128"/>
                <a:gd name="T8" fmla="*/ 202 w 222"/>
                <a:gd name="T9" fmla="*/ 64 h 128"/>
                <a:gd name="T10" fmla="*/ 198 w 222"/>
                <a:gd name="T11" fmla="*/ 54 h 128"/>
                <a:gd name="T12" fmla="*/ 194 w 222"/>
                <a:gd name="T13" fmla="*/ 44 h 128"/>
                <a:gd name="T14" fmla="*/ 186 w 222"/>
                <a:gd name="T15" fmla="*/ 36 h 128"/>
                <a:gd name="T16" fmla="*/ 178 w 222"/>
                <a:gd name="T17" fmla="*/ 28 h 128"/>
                <a:gd name="T18" fmla="*/ 168 w 222"/>
                <a:gd name="T19" fmla="*/ 22 h 128"/>
                <a:gd name="T20" fmla="*/ 156 w 222"/>
                <a:gd name="T21" fmla="*/ 20 h 128"/>
                <a:gd name="T22" fmla="*/ 146 w 222"/>
                <a:gd name="T23" fmla="*/ 18 h 128"/>
                <a:gd name="T24" fmla="*/ 0 w 222"/>
                <a:gd name="T25" fmla="*/ 18 h 128"/>
                <a:gd name="T26" fmla="*/ 0 w 222"/>
                <a:gd name="T27" fmla="*/ 0 h 128"/>
                <a:gd name="T28" fmla="*/ 146 w 222"/>
                <a:gd name="T29" fmla="*/ 0 h 128"/>
                <a:gd name="T30" fmla="*/ 146 w 222"/>
                <a:gd name="T31" fmla="*/ 0 h 128"/>
                <a:gd name="T32" fmla="*/ 160 w 222"/>
                <a:gd name="T33" fmla="*/ 2 h 128"/>
                <a:gd name="T34" fmla="*/ 174 w 222"/>
                <a:gd name="T35" fmla="*/ 6 h 128"/>
                <a:gd name="T36" fmla="*/ 188 w 222"/>
                <a:gd name="T37" fmla="*/ 14 h 128"/>
                <a:gd name="T38" fmla="*/ 198 w 222"/>
                <a:gd name="T39" fmla="*/ 22 h 128"/>
                <a:gd name="T40" fmla="*/ 208 w 222"/>
                <a:gd name="T41" fmla="*/ 34 h 128"/>
                <a:gd name="T42" fmla="*/ 216 w 222"/>
                <a:gd name="T43" fmla="*/ 46 h 128"/>
                <a:gd name="T44" fmla="*/ 220 w 222"/>
                <a:gd name="T45" fmla="*/ 60 h 128"/>
                <a:gd name="T46" fmla="*/ 222 w 222"/>
                <a:gd name="T47" fmla="*/ 76 h 128"/>
                <a:gd name="T48" fmla="*/ 222 w 222"/>
                <a:gd name="T4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2" h="128">
                  <a:moveTo>
                    <a:pt x="222" y="128"/>
                  </a:moveTo>
                  <a:lnTo>
                    <a:pt x="204" y="128"/>
                  </a:lnTo>
                  <a:lnTo>
                    <a:pt x="204" y="76"/>
                  </a:lnTo>
                  <a:lnTo>
                    <a:pt x="204" y="76"/>
                  </a:lnTo>
                  <a:lnTo>
                    <a:pt x="202" y="64"/>
                  </a:lnTo>
                  <a:lnTo>
                    <a:pt x="198" y="54"/>
                  </a:lnTo>
                  <a:lnTo>
                    <a:pt x="194" y="44"/>
                  </a:lnTo>
                  <a:lnTo>
                    <a:pt x="186" y="36"/>
                  </a:lnTo>
                  <a:lnTo>
                    <a:pt x="178" y="28"/>
                  </a:lnTo>
                  <a:lnTo>
                    <a:pt x="168" y="22"/>
                  </a:lnTo>
                  <a:lnTo>
                    <a:pt x="156" y="20"/>
                  </a:lnTo>
                  <a:lnTo>
                    <a:pt x="146" y="18"/>
                  </a:lnTo>
                  <a:lnTo>
                    <a:pt x="0" y="18"/>
                  </a:lnTo>
                  <a:lnTo>
                    <a:pt x="0" y="0"/>
                  </a:lnTo>
                  <a:lnTo>
                    <a:pt x="146" y="0"/>
                  </a:lnTo>
                  <a:lnTo>
                    <a:pt x="146" y="0"/>
                  </a:lnTo>
                  <a:lnTo>
                    <a:pt x="160" y="2"/>
                  </a:lnTo>
                  <a:lnTo>
                    <a:pt x="174" y="6"/>
                  </a:lnTo>
                  <a:lnTo>
                    <a:pt x="188" y="14"/>
                  </a:lnTo>
                  <a:lnTo>
                    <a:pt x="198" y="22"/>
                  </a:lnTo>
                  <a:lnTo>
                    <a:pt x="208" y="34"/>
                  </a:lnTo>
                  <a:lnTo>
                    <a:pt x="216" y="46"/>
                  </a:lnTo>
                  <a:lnTo>
                    <a:pt x="220" y="60"/>
                  </a:lnTo>
                  <a:lnTo>
                    <a:pt x="222" y="76"/>
                  </a:lnTo>
                  <a:lnTo>
                    <a:pt x="222"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78" name="Freeform 43">
              <a:extLst>
                <a:ext uri="{FF2B5EF4-FFF2-40B4-BE49-F238E27FC236}">
                  <a16:creationId xmlns:a16="http://schemas.microsoft.com/office/drawing/2014/main" id="{74581A1A-261B-4603-9EE8-9551238F7A7D}"/>
                </a:ext>
              </a:extLst>
            </p:cNvPr>
            <p:cNvSpPr>
              <a:spLocks/>
            </p:cNvSpPr>
            <p:nvPr/>
          </p:nvSpPr>
          <p:spPr bwMode="auto">
            <a:xfrm>
              <a:off x="3392" y="1058"/>
              <a:ext cx="46" cy="70"/>
            </a:xfrm>
            <a:custGeom>
              <a:avLst/>
              <a:gdLst>
                <a:gd name="T0" fmla="*/ 34 w 46"/>
                <a:gd name="T1" fmla="*/ 70 h 70"/>
                <a:gd name="T2" fmla="*/ 0 w 46"/>
                <a:gd name="T3" fmla="*/ 36 h 70"/>
                <a:gd name="T4" fmla="*/ 34 w 46"/>
                <a:gd name="T5" fmla="*/ 0 h 70"/>
                <a:gd name="T6" fmla="*/ 46 w 46"/>
                <a:gd name="T7" fmla="*/ 12 h 70"/>
                <a:gd name="T8" fmla="*/ 24 w 46"/>
                <a:gd name="T9" fmla="*/ 36 h 70"/>
                <a:gd name="T10" fmla="*/ 46 w 46"/>
                <a:gd name="T11" fmla="*/ 58 h 70"/>
                <a:gd name="T12" fmla="*/ 34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34" y="70"/>
                  </a:moveTo>
                  <a:lnTo>
                    <a:pt x="0" y="36"/>
                  </a:lnTo>
                  <a:lnTo>
                    <a:pt x="34" y="0"/>
                  </a:lnTo>
                  <a:lnTo>
                    <a:pt x="46" y="12"/>
                  </a:lnTo>
                  <a:lnTo>
                    <a:pt x="24" y="36"/>
                  </a:lnTo>
                  <a:lnTo>
                    <a:pt x="46" y="58"/>
                  </a:lnTo>
                  <a:lnTo>
                    <a:pt x="34"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grpSp>
      <p:grpSp>
        <p:nvGrpSpPr>
          <p:cNvPr id="133" name="Group 108">
            <a:extLst>
              <a:ext uri="{FF2B5EF4-FFF2-40B4-BE49-F238E27FC236}">
                <a16:creationId xmlns:a16="http://schemas.microsoft.com/office/drawing/2014/main" id="{2AF19A35-17E1-4FDF-980D-B5FA5579AD4F}"/>
              </a:ext>
            </a:extLst>
          </p:cNvPr>
          <p:cNvGrpSpPr>
            <a:grpSpLocks noChangeAspect="1"/>
          </p:cNvGrpSpPr>
          <p:nvPr/>
        </p:nvGrpSpPr>
        <p:grpSpPr bwMode="auto">
          <a:xfrm>
            <a:off x="4133961" y="4316660"/>
            <a:ext cx="193627" cy="179906"/>
            <a:chOff x="3164" y="3022"/>
            <a:chExt cx="762" cy="708"/>
          </a:xfrm>
          <a:solidFill>
            <a:schemeClr val="accent1"/>
          </a:solidFill>
        </p:grpSpPr>
        <p:sp>
          <p:nvSpPr>
            <p:cNvPr id="142" name="Freeform 109">
              <a:extLst>
                <a:ext uri="{FF2B5EF4-FFF2-40B4-BE49-F238E27FC236}">
                  <a16:creationId xmlns:a16="http://schemas.microsoft.com/office/drawing/2014/main" id="{6B3BA357-B78D-4324-B927-7DC63C424BDF}"/>
                </a:ext>
              </a:extLst>
            </p:cNvPr>
            <p:cNvSpPr>
              <a:spLocks noEditPoints="1"/>
            </p:cNvSpPr>
            <p:nvPr/>
          </p:nvSpPr>
          <p:spPr bwMode="auto">
            <a:xfrm>
              <a:off x="3164" y="3022"/>
              <a:ext cx="762" cy="506"/>
            </a:xfrm>
            <a:custGeom>
              <a:avLst/>
              <a:gdLst>
                <a:gd name="T0" fmla="*/ 762 w 762"/>
                <a:gd name="T1" fmla="*/ 506 h 506"/>
                <a:gd name="T2" fmla="*/ 0 w 762"/>
                <a:gd name="T3" fmla="*/ 506 h 506"/>
                <a:gd name="T4" fmla="*/ 0 w 762"/>
                <a:gd name="T5" fmla="*/ 46 h 506"/>
                <a:gd name="T6" fmla="*/ 0 w 762"/>
                <a:gd name="T7" fmla="*/ 46 h 506"/>
                <a:gd name="T8" fmla="*/ 2 w 762"/>
                <a:gd name="T9" fmla="*/ 36 h 506"/>
                <a:gd name="T10" fmla="*/ 4 w 762"/>
                <a:gd name="T11" fmla="*/ 28 h 506"/>
                <a:gd name="T12" fmla="*/ 8 w 762"/>
                <a:gd name="T13" fmla="*/ 20 h 506"/>
                <a:gd name="T14" fmla="*/ 14 w 762"/>
                <a:gd name="T15" fmla="*/ 14 h 506"/>
                <a:gd name="T16" fmla="*/ 20 w 762"/>
                <a:gd name="T17" fmla="*/ 8 h 506"/>
                <a:gd name="T18" fmla="*/ 28 w 762"/>
                <a:gd name="T19" fmla="*/ 4 h 506"/>
                <a:gd name="T20" fmla="*/ 36 w 762"/>
                <a:gd name="T21" fmla="*/ 0 h 506"/>
                <a:gd name="T22" fmla="*/ 46 w 762"/>
                <a:gd name="T23" fmla="*/ 0 h 506"/>
                <a:gd name="T24" fmla="*/ 716 w 762"/>
                <a:gd name="T25" fmla="*/ 0 h 506"/>
                <a:gd name="T26" fmla="*/ 716 w 762"/>
                <a:gd name="T27" fmla="*/ 0 h 506"/>
                <a:gd name="T28" fmla="*/ 726 w 762"/>
                <a:gd name="T29" fmla="*/ 0 h 506"/>
                <a:gd name="T30" fmla="*/ 734 w 762"/>
                <a:gd name="T31" fmla="*/ 4 h 506"/>
                <a:gd name="T32" fmla="*/ 742 w 762"/>
                <a:gd name="T33" fmla="*/ 8 h 506"/>
                <a:gd name="T34" fmla="*/ 748 w 762"/>
                <a:gd name="T35" fmla="*/ 14 h 506"/>
                <a:gd name="T36" fmla="*/ 754 w 762"/>
                <a:gd name="T37" fmla="*/ 20 h 506"/>
                <a:gd name="T38" fmla="*/ 758 w 762"/>
                <a:gd name="T39" fmla="*/ 28 h 506"/>
                <a:gd name="T40" fmla="*/ 760 w 762"/>
                <a:gd name="T41" fmla="*/ 36 h 506"/>
                <a:gd name="T42" fmla="*/ 762 w 762"/>
                <a:gd name="T43" fmla="*/ 46 h 506"/>
                <a:gd name="T44" fmla="*/ 762 w 762"/>
                <a:gd name="T45" fmla="*/ 506 h 506"/>
                <a:gd name="T46" fmla="*/ 18 w 762"/>
                <a:gd name="T47" fmla="*/ 488 h 506"/>
                <a:gd name="T48" fmla="*/ 744 w 762"/>
                <a:gd name="T49" fmla="*/ 488 h 506"/>
                <a:gd name="T50" fmla="*/ 744 w 762"/>
                <a:gd name="T51" fmla="*/ 46 h 506"/>
                <a:gd name="T52" fmla="*/ 744 w 762"/>
                <a:gd name="T53" fmla="*/ 46 h 506"/>
                <a:gd name="T54" fmla="*/ 742 w 762"/>
                <a:gd name="T55" fmla="*/ 34 h 506"/>
                <a:gd name="T56" fmla="*/ 736 w 762"/>
                <a:gd name="T57" fmla="*/ 26 h 506"/>
                <a:gd name="T58" fmla="*/ 728 w 762"/>
                <a:gd name="T59" fmla="*/ 20 h 506"/>
                <a:gd name="T60" fmla="*/ 716 w 762"/>
                <a:gd name="T61" fmla="*/ 18 h 506"/>
                <a:gd name="T62" fmla="*/ 46 w 762"/>
                <a:gd name="T63" fmla="*/ 18 h 506"/>
                <a:gd name="T64" fmla="*/ 46 w 762"/>
                <a:gd name="T65" fmla="*/ 18 h 506"/>
                <a:gd name="T66" fmla="*/ 36 w 762"/>
                <a:gd name="T67" fmla="*/ 20 h 506"/>
                <a:gd name="T68" fmla="*/ 26 w 762"/>
                <a:gd name="T69" fmla="*/ 26 h 506"/>
                <a:gd name="T70" fmla="*/ 22 w 762"/>
                <a:gd name="T71" fmla="*/ 34 h 506"/>
                <a:gd name="T72" fmla="*/ 18 w 762"/>
                <a:gd name="T73" fmla="*/ 46 h 506"/>
                <a:gd name="T74" fmla="*/ 18 w 762"/>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2" h="506">
                  <a:moveTo>
                    <a:pt x="762" y="506"/>
                  </a:moveTo>
                  <a:lnTo>
                    <a:pt x="0" y="506"/>
                  </a:lnTo>
                  <a:lnTo>
                    <a:pt x="0" y="46"/>
                  </a:lnTo>
                  <a:lnTo>
                    <a:pt x="0" y="46"/>
                  </a:lnTo>
                  <a:lnTo>
                    <a:pt x="2" y="36"/>
                  </a:lnTo>
                  <a:lnTo>
                    <a:pt x="4" y="28"/>
                  </a:lnTo>
                  <a:lnTo>
                    <a:pt x="8" y="20"/>
                  </a:lnTo>
                  <a:lnTo>
                    <a:pt x="14" y="14"/>
                  </a:lnTo>
                  <a:lnTo>
                    <a:pt x="20" y="8"/>
                  </a:lnTo>
                  <a:lnTo>
                    <a:pt x="28" y="4"/>
                  </a:lnTo>
                  <a:lnTo>
                    <a:pt x="36" y="0"/>
                  </a:lnTo>
                  <a:lnTo>
                    <a:pt x="46" y="0"/>
                  </a:lnTo>
                  <a:lnTo>
                    <a:pt x="716" y="0"/>
                  </a:lnTo>
                  <a:lnTo>
                    <a:pt x="716" y="0"/>
                  </a:lnTo>
                  <a:lnTo>
                    <a:pt x="726" y="0"/>
                  </a:lnTo>
                  <a:lnTo>
                    <a:pt x="734" y="4"/>
                  </a:lnTo>
                  <a:lnTo>
                    <a:pt x="742" y="8"/>
                  </a:lnTo>
                  <a:lnTo>
                    <a:pt x="748" y="14"/>
                  </a:lnTo>
                  <a:lnTo>
                    <a:pt x="754" y="20"/>
                  </a:lnTo>
                  <a:lnTo>
                    <a:pt x="758" y="28"/>
                  </a:lnTo>
                  <a:lnTo>
                    <a:pt x="760" y="36"/>
                  </a:lnTo>
                  <a:lnTo>
                    <a:pt x="762" y="46"/>
                  </a:lnTo>
                  <a:lnTo>
                    <a:pt x="762" y="506"/>
                  </a:lnTo>
                  <a:close/>
                  <a:moveTo>
                    <a:pt x="18" y="488"/>
                  </a:moveTo>
                  <a:lnTo>
                    <a:pt x="744" y="488"/>
                  </a:lnTo>
                  <a:lnTo>
                    <a:pt x="744" y="46"/>
                  </a:lnTo>
                  <a:lnTo>
                    <a:pt x="744" y="46"/>
                  </a:lnTo>
                  <a:lnTo>
                    <a:pt x="742" y="34"/>
                  </a:lnTo>
                  <a:lnTo>
                    <a:pt x="736" y="26"/>
                  </a:lnTo>
                  <a:lnTo>
                    <a:pt x="728" y="20"/>
                  </a:lnTo>
                  <a:lnTo>
                    <a:pt x="716" y="18"/>
                  </a:lnTo>
                  <a:lnTo>
                    <a:pt x="46" y="18"/>
                  </a:lnTo>
                  <a:lnTo>
                    <a:pt x="46" y="18"/>
                  </a:lnTo>
                  <a:lnTo>
                    <a:pt x="36" y="20"/>
                  </a:lnTo>
                  <a:lnTo>
                    <a:pt x="26" y="26"/>
                  </a:lnTo>
                  <a:lnTo>
                    <a:pt x="22" y="34"/>
                  </a:lnTo>
                  <a:lnTo>
                    <a:pt x="18" y="46"/>
                  </a:lnTo>
                  <a:lnTo>
                    <a:pt x="18" y="4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43" name="Freeform 110">
              <a:extLst>
                <a:ext uri="{FF2B5EF4-FFF2-40B4-BE49-F238E27FC236}">
                  <a16:creationId xmlns:a16="http://schemas.microsoft.com/office/drawing/2014/main" id="{39CA727A-4164-4B93-8DCA-796C70F48BC6}"/>
                </a:ext>
              </a:extLst>
            </p:cNvPr>
            <p:cNvSpPr>
              <a:spLocks noEditPoints="1"/>
            </p:cNvSpPr>
            <p:nvPr/>
          </p:nvSpPr>
          <p:spPr bwMode="auto">
            <a:xfrm>
              <a:off x="3164" y="3510"/>
              <a:ext cx="762" cy="116"/>
            </a:xfrm>
            <a:custGeom>
              <a:avLst/>
              <a:gdLst>
                <a:gd name="T0" fmla="*/ 734 w 762"/>
                <a:gd name="T1" fmla="*/ 116 h 116"/>
                <a:gd name="T2" fmla="*/ 28 w 762"/>
                <a:gd name="T3" fmla="*/ 116 h 116"/>
                <a:gd name="T4" fmla="*/ 28 w 762"/>
                <a:gd name="T5" fmla="*/ 116 h 116"/>
                <a:gd name="T6" fmla="*/ 18 w 762"/>
                <a:gd name="T7" fmla="*/ 114 h 116"/>
                <a:gd name="T8" fmla="*/ 8 w 762"/>
                <a:gd name="T9" fmla="*/ 108 h 116"/>
                <a:gd name="T10" fmla="*/ 4 w 762"/>
                <a:gd name="T11" fmla="*/ 100 h 116"/>
                <a:gd name="T12" fmla="*/ 0 w 762"/>
                <a:gd name="T13" fmla="*/ 88 h 116"/>
                <a:gd name="T14" fmla="*/ 0 w 762"/>
                <a:gd name="T15" fmla="*/ 0 h 116"/>
                <a:gd name="T16" fmla="*/ 762 w 762"/>
                <a:gd name="T17" fmla="*/ 0 h 116"/>
                <a:gd name="T18" fmla="*/ 762 w 762"/>
                <a:gd name="T19" fmla="*/ 88 h 116"/>
                <a:gd name="T20" fmla="*/ 762 w 762"/>
                <a:gd name="T21" fmla="*/ 88 h 116"/>
                <a:gd name="T22" fmla="*/ 760 w 762"/>
                <a:gd name="T23" fmla="*/ 100 h 116"/>
                <a:gd name="T24" fmla="*/ 754 w 762"/>
                <a:gd name="T25" fmla="*/ 108 h 116"/>
                <a:gd name="T26" fmla="*/ 746 w 762"/>
                <a:gd name="T27" fmla="*/ 114 h 116"/>
                <a:gd name="T28" fmla="*/ 734 w 762"/>
                <a:gd name="T29" fmla="*/ 116 h 116"/>
                <a:gd name="T30" fmla="*/ 734 w 762"/>
                <a:gd name="T31" fmla="*/ 116 h 116"/>
                <a:gd name="T32" fmla="*/ 18 w 762"/>
                <a:gd name="T33" fmla="*/ 18 h 116"/>
                <a:gd name="T34" fmla="*/ 18 w 762"/>
                <a:gd name="T35" fmla="*/ 88 h 116"/>
                <a:gd name="T36" fmla="*/ 18 w 762"/>
                <a:gd name="T37" fmla="*/ 88 h 116"/>
                <a:gd name="T38" fmla="*/ 20 w 762"/>
                <a:gd name="T39" fmla="*/ 92 h 116"/>
                <a:gd name="T40" fmla="*/ 22 w 762"/>
                <a:gd name="T41" fmla="*/ 94 h 116"/>
                <a:gd name="T42" fmla="*/ 24 w 762"/>
                <a:gd name="T43" fmla="*/ 96 h 116"/>
                <a:gd name="T44" fmla="*/ 28 w 762"/>
                <a:gd name="T45" fmla="*/ 98 h 116"/>
                <a:gd name="T46" fmla="*/ 734 w 762"/>
                <a:gd name="T47" fmla="*/ 98 h 116"/>
                <a:gd name="T48" fmla="*/ 734 w 762"/>
                <a:gd name="T49" fmla="*/ 98 h 116"/>
                <a:gd name="T50" fmla="*/ 738 w 762"/>
                <a:gd name="T51" fmla="*/ 96 h 116"/>
                <a:gd name="T52" fmla="*/ 742 w 762"/>
                <a:gd name="T53" fmla="*/ 94 h 116"/>
                <a:gd name="T54" fmla="*/ 744 w 762"/>
                <a:gd name="T55" fmla="*/ 92 h 116"/>
                <a:gd name="T56" fmla="*/ 744 w 762"/>
                <a:gd name="T57" fmla="*/ 88 h 116"/>
                <a:gd name="T58" fmla="*/ 744 w 762"/>
                <a:gd name="T59" fmla="*/ 18 h 116"/>
                <a:gd name="T60" fmla="*/ 18 w 762"/>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2" h="116">
                  <a:moveTo>
                    <a:pt x="734" y="116"/>
                  </a:moveTo>
                  <a:lnTo>
                    <a:pt x="28" y="116"/>
                  </a:lnTo>
                  <a:lnTo>
                    <a:pt x="28" y="116"/>
                  </a:lnTo>
                  <a:lnTo>
                    <a:pt x="18" y="114"/>
                  </a:lnTo>
                  <a:lnTo>
                    <a:pt x="8" y="108"/>
                  </a:lnTo>
                  <a:lnTo>
                    <a:pt x="4" y="100"/>
                  </a:lnTo>
                  <a:lnTo>
                    <a:pt x="0" y="88"/>
                  </a:lnTo>
                  <a:lnTo>
                    <a:pt x="0" y="0"/>
                  </a:lnTo>
                  <a:lnTo>
                    <a:pt x="762" y="0"/>
                  </a:lnTo>
                  <a:lnTo>
                    <a:pt x="762" y="88"/>
                  </a:lnTo>
                  <a:lnTo>
                    <a:pt x="762" y="88"/>
                  </a:lnTo>
                  <a:lnTo>
                    <a:pt x="760" y="100"/>
                  </a:lnTo>
                  <a:lnTo>
                    <a:pt x="754" y="108"/>
                  </a:lnTo>
                  <a:lnTo>
                    <a:pt x="746" y="114"/>
                  </a:lnTo>
                  <a:lnTo>
                    <a:pt x="734" y="116"/>
                  </a:lnTo>
                  <a:lnTo>
                    <a:pt x="734" y="116"/>
                  </a:lnTo>
                  <a:close/>
                  <a:moveTo>
                    <a:pt x="18" y="18"/>
                  </a:moveTo>
                  <a:lnTo>
                    <a:pt x="18" y="88"/>
                  </a:lnTo>
                  <a:lnTo>
                    <a:pt x="18" y="88"/>
                  </a:lnTo>
                  <a:lnTo>
                    <a:pt x="20" y="92"/>
                  </a:lnTo>
                  <a:lnTo>
                    <a:pt x="22" y="94"/>
                  </a:lnTo>
                  <a:lnTo>
                    <a:pt x="24" y="96"/>
                  </a:lnTo>
                  <a:lnTo>
                    <a:pt x="28" y="98"/>
                  </a:lnTo>
                  <a:lnTo>
                    <a:pt x="734" y="98"/>
                  </a:lnTo>
                  <a:lnTo>
                    <a:pt x="734" y="98"/>
                  </a:lnTo>
                  <a:lnTo>
                    <a:pt x="738" y="96"/>
                  </a:lnTo>
                  <a:lnTo>
                    <a:pt x="742" y="94"/>
                  </a:lnTo>
                  <a:lnTo>
                    <a:pt x="744" y="92"/>
                  </a:lnTo>
                  <a:lnTo>
                    <a:pt x="744" y="88"/>
                  </a:lnTo>
                  <a:lnTo>
                    <a:pt x="744" y="18"/>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44" name="Rectangle 111">
              <a:extLst>
                <a:ext uri="{FF2B5EF4-FFF2-40B4-BE49-F238E27FC236}">
                  <a16:creationId xmlns:a16="http://schemas.microsoft.com/office/drawing/2014/main" id="{8DA592B8-8CD7-4CB1-8E93-B0B52951A52E}"/>
                </a:ext>
              </a:extLst>
            </p:cNvPr>
            <p:cNvSpPr>
              <a:spLocks noChangeArrowheads="1"/>
            </p:cNvSpPr>
            <p:nvPr/>
          </p:nvSpPr>
          <p:spPr bwMode="auto">
            <a:xfrm>
              <a:off x="3500" y="3554"/>
              <a:ext cx="9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45" name="Freeform 112">
              <a:extLst>
                <a:ext uri="{FF2B5EF4-FFF2-40B4-BE49-F238E27FC236}">
                  <a16:creationId xmlns:a16="http://schemas.microsoft.com/office/drawing/2014/main" id="{338D5C5E-2BFD-4348-BB62-D27A6BB27DEC}"/>
                </a:ext>
              </a:extLst>
            </p:cNvPr>
            <p:cNvSpPr>
              <a:spLocks noEditPoints="1"/>
            </p:cNvSpPr>
            <p:nvPr/>
          </p:nvSpPr>
          <p:spPr bwMode="auto">
            <a:xfrm>
              <a:off x="3434" y="3608"/>
              <a:ext cx="222" cy="122"/>
            </a:xfrm>
            <a:custGeom>
              <a:avLst/>
              <a:gdLst>
                <a:gd name="T0" fmla="*/ 222 w 222"/>
                <a:gd name="T1" fmla="*/ 122 h 122"/>
                <a:gd name="T2" fmla="*/ 0 w 222"/>
                <a:gd name="T3" fmla="*/ 122 h 122"/>
                <a:gd name="T4" fmla="*/ 22 w 222"/>
                <a:gd name="T5" fmla="*/ 0 h 122"/>
                <a:gd name="T6" fmla="*/ 202 w 222"/>
                <a:gd name="T7" fmla="*/ 0 h 122"/>
                <a:gd name="T8" fmla="*/ 222 w 222"/>
                <a:gd name="T9" fmla="*/ 122 h 122"/>
                <a:gd name="T10" fmla="*/ 22 w 222"/>
                <a:gd name="T11" fmla="*/ 104 h 122"/>
                <a:gd name="T12" fmla="*/ 202 w 222"/>
                <a:gd name="T13" fmla="*/ 104 h 122"/>
                <a:gd name="T14" fmla="*/ 186 w 222"/>
                <a:gd name="T15" fmla="*/ 18 h 122"/>
                <a:gd name="T16" fmla="*/ 36 w 222"/>
                <a:gd name="T17" fmla="*/ 18 h 122"/>
                <a:gd name="T18" fmla="*/ 22 w 222"/>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22">
                  <a:moveTo>
                    <a:pt x="222" y="122"/>
                  </a:moveTo>
                  <a:lnTo>
                    <a:pt x="0" y="122"/>
                  </a:lnTo>
                  <a:lnTo>
                    <a:pt x="22" y="0"/>
                  </a:lnTo>
                  <a:lnTo>
                    <a:pt x="202" y="0"/>
                  </a:lnTo>
                  <a:lnTo>
                    <a:pt x="222" y="122"/>
                  </a:lnTo>
                  <a:close/>
                  <a:moveTo>
                    <a:pt x="22" y="104"/>
                  </a:moveTo>
                  <a:lnTo>
                    <a:pt x="202" y="104"/>
                  </a:lnTo>
                  <a:lnTo>
                    <a:pt x="186" y="18"/>
                  </a:lnTo>
                  <a:lnTo>
                    <a:pt x="36" y="18"/>
                  </a:lnTo>
                  <a:lnTo>
                    <a:pt x="2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46" name="Rectangle 113">
              <a:extLst>
                <a:ext uri="{FF2B5EF4-FFF2-40B4-BE49-F238E27FC236}">
                  <a16:creationId xmlns:a16="http://schemas.microsoft.com/office/drawing/2014/main" id="{69DA0118-2373-4528-92FE-E15888CD6729}"/>
                </a:ext>
              </a:extLst>
            </p:cNvPr>
            <p:cNvSpPr>
              <a:spLocks noChangeArrowheads="1"/>
            </p:cNvSpPr>
            <p:nvPr/>
          </p:nvSpPr>
          <p:spPr bwMode="auto">
            <a:xfrm>
              <a:off x="3352" y="3712"/>
              <a:ext cx="38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47" name="Freeform 114">
              <a:extLst>
                <a:ext uri="{FF2B5EF4-FFF2-40B4-BE49-F238E27FC236}">
                  <a16:creationId xmlns:a16="http://schemas.microsoft.com/office/drawing/2014/main" id="{2DA5DA44-5B7A-4621-9EE0-BA29326E18A5}"/>
                </a:ext>
              </a:extLst>
            </p:cNvPr>
            <p:cNvSpPr>
              <a:spLocks noEditPoints="1"/>
            </p:cNvSpPr>
            <p:nvPr/>
          </p:nvSpPr>
          <p:spPr bwMode="auto">
            <a:xfrm>
              <a:off x="3224" y="3088"/>
              <a:ext cx="166" cy="72"/>
            </a:xfrm>
            <a:custGeom>
              <a:avLst/>
              <a:gdLst>
                <a:gd name="T0" fmla="*/ 166 w 166"/>
                <a:gd name="T1" fmla="*/ 72 h 72"/>
                <a:gd name="T2" fmla="*/ 0 w 166"/>
                <a:gd name="T3" fmla="*/ 72 h 72"/>
                <a:gd name="T4" fmla="*/ 0 w 166"/>
                <a:gd name="T5" fmla="*/ 0 h 72"/>
                <a:gd name="T6" fmla="*/ 166 w 166"/>
                <a:gd name="T7" fmla="*/ 0 h 72"/>
                <a:gd name="T8" fmla="*/ 166 w 166"/>
                <a:gd name="T9" fmla="*/ 72 h 72"/>
                <a:gd name="T10" fmla="*/ 18 w 166"/>
                <a:gd name="T11" fmla="*/ 54 h 72"/>
                <a:gd name="T12" fmla="*/ 148 w 166"/>
                <a:gd name="T13" fmla="*/ 54 h 72"/>
                <a:gd name="T14" fmla="*/ 148 w 166"/>
                <a:gd name="T15" fmla="*/ 18 h 72"/>
                <a:gd name="T16" fmla="*/ 18 w 166"/>
                <a:gd name="T17" fmla="*/ 18 h 72"/>
                <a:gd name="T18" fmla="*/ 18 w 166"/>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2">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48" name="Freeform 115">
              <a:extLst>
                <a:ext uri="{FF2B5EF4-FFF2-40B4-BE49-F238E27FC236}">
                  <a16:creationId xmlns:a16="http://schemas.microsoft.com/office/drawing/2014/main" id="{12EC0542-7D8D-4B98-9133-E8544BEF71BF}"/>
                </a:ext>
              </a:extLst>
            </p:cNvPr>
            <p:cNvSpPr>
              <a:spLocks noEditPoints="1"/>
            </p:cNvSpPr>
            <p:nvPr/>
          </p:nvSpPr>
          <p:spPr bwMode="auto">
            <a:xfrm>
              <a:off x="3430" y="3088"/>
              <a:ext cx="166" cy="72"/>
            </a:xfrm>
            <a:custGeom>
              <a:avLst/>
              <a:gdLst>
                <a:gd name="T0" fmla="*/ 166 w 166"/>
                <a:gd name="T1" fmla="*/ 72 h 72"/>
                <a:gd name="T2" fmla="*/ 0 w 166"/>
                <a:gd name="T3" fmla="*/ 72 h 72"/>
                <a:gd name="T4" fmla="*/ 0 w 166"/>
                <a:gd name="T5" fmla="*/ 0 h 72"/>
                <a:gd name="T6" fmla="*/ 166 w 166"/>
                <a:gd name="T7" fmla="*/ 0 h 72"/>
                <a:gd name="T8" fmla="*/ 166 w 166"/>
                <a:gd name="T9" fmla="*/ 72 h 72"/>
                <a:gd name="T10" fmla="*/ 18 w 166"/>
                <a:gd name="T11" fmla="*/ 54 h 72"/>
                <a:gd name="T12" fmla="*/ 148 w 166"/>
                <a:gd name="T13" fmla="*/ 54 h 72"/>
                <a:gd name="T14" fmla="*/ 148 w 166"/>
                <a:gd name="T15" fmla="*/ 18 h 72"/>
                <a:gd name="T16" fmla="*/ 18 w 166"/>
                <a:gd name="T17" fmla="*/ 18 h 72"/>
                <a:gd name="T18" fmla="*/ 18 w 166"/>
                <a:gd name="T19" fmla="*/ 5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72">
                  <a:moveTo>
                    <a:pt x="166" y="72"/>
                  </a:moveTo>
                  <a:lnTo>
                    <a:pt x="0" y="72"/>
                  </a:lnTo>
                  <a:lnTo>
                    <a:pt x="0" y="0"/>
                  </a:lnTo>
                  <a:lnTo>
                    <a:pt x="166" y="0"/>
                  </a:lnTo>
                  <a:lnTo>
                    <a:pt x="166" y="72"/>
                  </a:lnTo>
                  <a:close/>
                  <a:moveTo>
                    <a:pt x="18" y="54"/>
                  </a:moveTo>
                  <a:lnTo>
                    <a:pt x="148" y="54"/>
                  </a:lnTo>
                  <a:lnTo>
                    <a:pt x="148" y="18"/>
                  </a:lnTo>
                  <a:lnTo>
                    <a:pt x="18" y="18"/>
                  </a:lnTo>
                  <a:lnTo>
                    <a:pt x="1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49" name="Rectangle 116">
              <a:extLst>
                <a:ext uri="{FF2B5EF4-FFF2-40B4-BE49-F238E27FC236}">
                  <a16:creationId xmlns:a16="http://schemas.microsoft.com/office/drawing/2014/main" id="{ADF197AA-1A67-4B05-8ACF-E43DC94A16C0}"/>
                </a:ext>
              </a:extLst>
            </p:cNvPr>
            <p:cNvSpPr>
              <a:spLocks noChangeArrowheads="1"/>
            </p:cNvSpPr>
            <p:nvPr/>
          </p:nvSpPr>
          <p:spPr bwMode="auto">
            <a:xfrm>
              <a:off x="3636" y="3088"/>
              <a:ext cx="24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50" name="Rectangle 117">
              <a:extLst>
                <a:ext uri="{FF2B5EF4-FFF2-40B4-BE49-F238E27FC236}">
                  <a16:creationId xmlns:a16="http://schemas.microsoft.com/office/drawing/2014/main" id="{AAF4DA6F-2193-4F61-8315-D49B51E01EF1}"/>
                </a:ext>
              </a:extLst>
            </p:cNvPr>
            <p:cNvSpPr>
              <a:spLocks noChangeArrowheads="1"/>
            </p:cNvSpPr>
            <p:nvPr/>
          </p:nvSpPr>
          <p:spPr bwMode="auto">
            <a:xfrm>
              <a:off x="3236" y="3440"/>
              <a:ext cx="18"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51" name="Rectangle 118">
              <a:extLst>
                <a:ext uri="{FF2B5EF4-FFF2-40B4-BE49-F238E27FC236}">
                  <a16:creationId xmlns:a16="http://schemas.microsoft.com/office/drawing/2014/main" id="{DC6C5243-126C-4360-BFC0-0370C25FFBE8}"/>
                </a:ext>
              </a:extLst>
            </p:cNvPr>
            <p:cNvSpPr>
              <a:spLocks noChangeArrowheads="1"/>
            </p:cNvSpPr>
            <p:nvPr/>
          </p:nvSpPr>
          <p:spPr bwMode="auto">
            <a:xfrm>
              <a:off x="3284" y="3422"/>
              <a:ext cx="18" cy="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52" name="Rectangle 119">
              <a:extLst>
                <a:ext uri="{FF2B5EF4-FFF2-40B4-BE49-F238E27FC236}">
                  <a16:creationId xmlns:a16="http://schemas.microsoft.com/office/drawing/2014/main" id="{3DB806F2-1933-4F2B-8DDF-6DC821B47357}"/>
                </a:ext>
              </a:extLst>
            </p:cNvPr>
            <p:cNvSpPr>
              <a:spLocks noChangeArrowheads="1"/>
            </p:cNvSpPr>
            <p:nvPr/>
          </p:nvSpPr>
          <p:spPr bwMode="auto">
            <a:xfrm>
              <a:off x="3330" y="3374"/>
              <a:ext cx="18"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53" name="Rectangle 120">
              <a:extLst>
                <a:ext uri="{FF2B5EF4-FFF2-40B4-BE49-F238E27FC236}">
                  <a16:creationId xmlns:a16="http://schemas.microsoft.com/office/drawing/2014/main" id="{3CEAC88E-2585-4193-A021-BC104CEBB85C}"/>
                </a:ext>
              </a:extLst>
            </p:cNvPr>
            <p:cNvSpPr>
              <a:spLocks noChangeArrowheads="1"/>
            </p:cNvSpPr>
            <p:nvPr/>
          </p:nvSpPr>
          <p:spPr bwMode="auto">
            <a:xfrm>
              <a:off x="3376"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54" name="Rectangle 121">
              <a:extLst>
                <a:ext uri="{FF2B5EF4-FFF2-40B4-BE49-F238E27FC236}">
                  <a16:creationId xmlns:a16="http://schemas.microsoft.com/office/drawing/2014/main" id="{9FBCA07B-7FB2-46A6-90D2-8329B2785F82}"/>
                </a:ext>
              </a:extLst>
            </p:cNvPr>
            <p:cNvSpPr>
              <a:spLocks noChangeArrowheads="1"/>
            </p:cNvSpPr>
            <p:nvPr/>
          </p:nvSpPr>
          <p:spPr bwMode="auto">
            <a:xfrm>
              <a:off x="3422" y="343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55" name="Rectangle 122">
              <a:extLst>
                <a:ext uri="{FF2B5EF4-FFF2-40B4-BE49-F238E27FC236}">
                  <a16:creationId xmlns:a16="http://schemas.microsoft.com/office/drawing/2014/main" id="{CFAAA5E3-ECA8-4493-8874-FE77F9420A9D}"/>
                </a:ext>
              </a:extLst>
            </p:cNvPr>
            <p:cNvSpPr>
              <a:spLocks noChangeArrowheads="1"/>
            </p:cNvSpPr>
            <p:nvPr/>
          </p:nvSpPr>
          <p:spPr bwMode="auto">
            <a:xfrm>
              <a:off x="3468"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56" name="Rectangle 123">
              <a:extLst>
                <a:ext uri="{FF2B5EF4-FFF2-40B4-BE49-F238E27FC236}">
                  <a16:creationId xmlns:a16="http://schemas.microsoft.com/office/drawing/2014/main" id="{FDE5C7D0-21AB-4FEE-9A26-CC58E98BACBC}"/>
                </a:ext>
              </a:extLst>
            </p:cNvPr>
            <p:cNvSpPr>
              <a:spLocks noChangeArrowheads="1"/>
            </p:cNvSpPr>
            <p:nvPr/>
          </p:nvSpPr>
          <p:spPr bwMode="auto">
            <a:xfrm>
              <a:off x="3514" y="3332"/>
              <a:ext cx="18" cy="1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57" name="Rectangle 124">
              <a:extLst>
                <a:ext uri="{FF2B5EF4-FFF2-40B4-BE49-F238E27FC236}">
                  <a16:creationId xmlns:a16="http://schemas.microsoft.com/office/drawing/2014/main" id="{A6914088-B7F7-4F18-91C7-3D57E024E795}"/>
                </a:ext>
              </a:extLst>
            </p:cNvPr>
            <p:cNvSpPr>
              <a:spLocks noChangeArrowheads="1"/>
            </p:cNvSpPr>
            <p:nvPr/>
          </p:nvSpPr>
          <p:spPr bwMode="auto">
            <a:xfrm>
              <a:off x="3560" y="3370"/>
              <a:ext cx="18"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58" name="Rectangle 125">
              <a:extLst>
                <a:ext uri="{FF2B5EF4-FFF2-40B4-BE49-F238E27FC236}">
                  <a16:creationId xmlns:a16="http://schemas.microsoft.com/office/drawing/2014/main" id="{3B856418-8C67-4342-9262-6CC659B23429}"/>
                </a:ext>
              </a:extLst>
            </p:cNvPr>
            <p:cNvSpPr>
              <a:spLocks noChangeArrowheads="1"/>
            </p:cNvSpPr>
            <p:nvPr/>
          </p:nvSpPr>
          <p:spPr bwMode="auto">
            <a:xfrm>
              <a:off x="3606" y="3436"/>
              <a:ext cx="18"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59" name="Rectangle 126">
              <a:extLst>
                <a:ext uri="{FF2B5EF4-FFF2-40B4-BE49-F238E27FC236}">
                  <a16:creationId xmlns:a16="http://schemas.microsoft.com/office/drawing/2014/main" id="{3A13CEA5-043D-42C7-B646-A355A524DE9A}"/>
                </a:ext>
              </a:extLst>
            </p:cNvPr>
            <p:cNvSpPr>
              <a:spLocks noChangeArrowheads="1"/>
            </p:cNvSpPr>
            <p:nvPr/>
          </p:nvSpPr>
          <p:spPr bwMode="auto">
            <a:xfrm>
              <a:off x="3652" y="3338"/>
              <a:ext cx="18"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60" name="Rectangle 127">
              <a:extLst>
                <a:ext uri="{FF2B5EF4-FFF2-40B4-BE49-F238E27FC236}">
                  <a16:creationId xmlns:a16="http://schemas.microsoft.com/office/drawing/2014/main" id="{10FE9C0C-364B-4C0B-9EB8-F8DB18B35FA1}"/>
                </a:ext>
              </a:extLst>
            </p:cNvPr>
            <p:cNvSpPr>
              <a:spLocks noChangeArrowheads="1"/>
            </p:cNvSpPr>
            <p:nvPr/>
          </p:nvSpPr>
          <p:spPr bwMode="auto">
            <a:xfrm>
              <a:off x="3698" y="3380"/>
              <a:ext cx="18"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61" name="Rectangle 128">
              <a:extLst>
                <a:ext uri="{FF2B5EF4-FFF2-40B4-BE49-F238E27FC236}">
                  <a16:creationId xmlns:a16="http://schemas.microsoft.com/office/drawing/2014/main" id="{217D23E7-FDBC-4380-8B75-8FB2F8B0CD86}"/>
                </a:ext>
              </a:extLst>
            </p:cNvPr>
            <p:cNvSpPr>
              <a:spLocks noChangeArrowheads="1"/>
            </p:cNvSpPr>
            <p:nvPr/>
          </p:nvSpPr>
          <p:spPr bwMode="auto">
            <a:xfrm>
              <a:off x="3744" y="3274"/>
              <a:ext cx="18" cy="1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62" name="Rectangle 129">
              <a:extLst>
                <a:ext uri="{FF2B5EF4-FFF2-40B4-BE49-F238E27FC236}">
                  <a16:creationId xmlns:a16="http://schemas.microsoft.com/office/drawing/2014/main" id="{2A633B26-CD29-455B-91CB-16E5EA31F5DD}"/>
                </a:ext>
              </a:extLst>
            </p:cNvPr>
            <p:cNvSpPr>
              <a:spLocks noChangeArrowheads="1"/>
            </p:cNvSpPr>
            <p:nvPr/>
          </p:nvSpPr>
          <p:spPr bwMode="auto">
            <a:xfrm>
              <a:off x="3790" y="3338"/>
              <a:ext cx="18" cy="1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63" name="Rectangle 130">
              <a:extLst>
                <a:ext uri="{FF2B5EF4-FFF2-40B4-BE49-F238E27FC236}">
                  <a16:creationId xmlns:a16="http://schemas.microsoft.com/office/drawing/2014/main" id="{0892287C-434B-45A0-A22D-473B58E1CC51}"/>
                </a:ext>
              </a:extLst>
            </p:cNvPr>
            <p:cNvSpPr>
              <a:spLocks noChangeArrowheads="1"/>
            </p:cNvSpPr>
            <p:nvPr/>
          </p:nvSpPr>
          <p:spPr bwMode="auto">
            <a:xfrm>
              <a:off x="3836" y="3390"/>
              <a:ext cx="18"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sp>
          <p:nvSpPr>
            <p:cNvPr id="164" name="Freeform 131">
              <a:extLst>
                <a:ext uri="{FF2B5EF4-FFF2-40B4-BE49-F238E27FC236}">
                  <a16:creationId xmlns:a16="http://schemas.microsoft.com/office/drawing/2014/main" id="{CCECF8B5-6854-464E-A0CA-BAD2934B943D}"/>
                </a:ext>
              </a:extLst>
            </p:cNvPr>
            <p:cNvSpPr>
              <a:spLocks/>
            </p:cNvSpPr>
            <p:nvPr/>
          </p:nvSpPr>
          <p:spPr bwMode="auto">
            <a:xfrm>
              <a:off x="3224" y="3222"/>
              <a:ext cx="630" cy="192"/>
            </a:xfrm>
            <a:custGeom>
              <a:avLst/>
              <a:gdLst>
                <a:gd name="T0" fmla="*/ 42 w 630"/>
                <a:gd name="T1" fmla="*/ 192 h 192"/>
                <a:gd name="T2" fmla="*/ 0 w 630"/>
                <a:gd name="T3" fmla="*/ 192 h 192"/>
                <a:gd name="T4" fmla="*/ 0 w 630"/>
                <a:gd name="T5" fmla="*/ 174 h 192"/>
                <a:gd name="T6" fmla="*/ 34 w 630"/>
                <a:gd name="T7" fmla="*/ 174 h 192"/>
                <a:gd name="T8" fmla="*/ 100 w 630"/>
                <a:gd name="T9" fmla="*/ 106 h 192"/>
                <a:gd name="T10" fmla="*/ 212 w 630"/>
                <a:gd name="T11" fmla="*/ 106 h 192"/>
                <a:gd name="T12" fmla="*/ 266 w 630"/>
                <a:gd name="T13" fmla="*/ 52 h 192"/>
                <a:gd name="T14" fmla="*/ 440 w 630"/>
                <a:gd name="T15" fmla="*/ 52 h 192"/>
                <a:gd name="T16" fmla="*/ 494 w 630"/>
                <a:gd name="T17" fmla="*/ 0 h 192"/>
                <a:gd name="T18" fmla="*/ 630 w 630"/>
                <a:gd name="T19" fmla="*/ 0 h 192"/>
                <a:gd name="T20" fmla="*/ 630 w 630"/>
                <a:gd name="T21" fmla="*/ 18 h 192"/>
                <a:gd name="T22" fmla="*/ 502 w 630"/>
                <a:gd name="T23" fmla="*/ 18 h 192"/>
                <a:gd name="T24" fmla="*/ 448 w 630"/>
                <a:gd name="T25" fmla="*/ 70 h 192"/>
                <a:gd name="T26" fmla="*/ 274 w 630"/>
                <a:gd name="T27" fmla="*/ 70 h 192"/>
                <a:gd name="T28" fmla="*/ 220 w 630"/>
                <a:gd name="T29" fmla="*/ 124 h 192"/>
                <a:gd name="T30" fmla="*/ 108 w 630"/>
                <a:gd name="T31" fmla="*/ 124 h 192"/>
                <a:gd name="T32" fmla="*/ 42 w 630"/>
                <a:gd name="T3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0" h="192">
                  <a:moveTo>
                    <a:pt x="42" y="192"/>
                  </a:moveTo>
                  <a:lnTo>
                    <a:pt x="0" y="192"/>
                  </a:lnTo>
                  <a:lnTo>
                    <a:pt x="0" y="174"/>
                  </a:lnTo>
                  <a:lnTo>
                    <a:pt x="34" y="174"/>
                  </a:lnTo>
                  <a:lnTo>
                    <a:pt x="100" y="106"/>
                  </a:lnTo>
                  <a:lnTo>
                    <a:pt x="212" y="106"/>
                  </a:lnTo>
                  <a:lnTo>
                    <a:pt x="266" y="52"/>
                  </a:lnTo>
                  <a:lnTo>
                    <a:pt x="440" y="52"/>
                  </a:lnTo>
                  <a:lnTo>
                    <a:pt x="494" y="0"/>
                  </a:lnTo>
                  <a:lnTo>
                    <a:pt x="630" y="0"/>
                  </a:lnTo>
                  <a:lnTo>
                    <a:pt x="630" y="18"/>
                  </a:lnTo>
                  <a:lnTo>
                    <a:pt x="502" y="18"/>
                  </a:lnTo>
                  <a:lnTo>
                    <a:pt x="448" y="70"/>
                  </a:lnTo>
                  <a:lnTo>
                    <a:pt x="274" y="70"/>
                  </a:lnTo>
                  <a:lnTo>
                    <a:pt x="220" y="124"/>
                  </a:lnTo>
                  <a:lnTo>
                    <a:pt x="108" y="124"/>
                  </a:lnTo>
                  <a:lnTo>
                    <a:pt x="4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a:endParaRPr lang="en-US" sz="1799">
                <a:latin typeface="EYInterstate Light"/>
              </a:endParaRPr>
            </a:p>
          </p:txBody>
        </p:sp>
      </p:grpSp>
      <p:cxnSp>
        <p:nvCxnSpPr>
          <p:cNvPr id="134" name="Straight Connector 133">
            <a:extLst>
              <a:ext uri="{FF2B5EF4-FFF2-40B4-BE49-F238E27FC236}">
                <a16:creationId xmlns:a16="http://schemas.microsoft.com/office/drawing/2014/main" id="{195835AA-EF25-4B55-AF2E-DA5A0F698108}"/>
              </a:ext>
            </a:extLst>
          </p:cNvPr>
          <p:cNvCxnSpPr>
            <a:cxnSpLocks/>
            <a:stCxn id="112" idx="7"/>
          </p:cNvCxnSpPr>
          <p:nvPr/>
        </p:nvCxnSpPr>
        <p:spPr>
          <a:xfrm flipV="1">
            <a:off x="3734821" y="3267689"/>
            <a:ext cx="204860" cy="155141"/>
          </a:xfrm>
          <a:prstGeom prst="line">
            <a:avLst/>
          </a:prstGeom>
          <a:ln w="9525">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2E56A09-27CA-4534-9F14-D204B8084FFB}"/>
              </a:ext>
            </a:extLst>
          </p:cNvPr>
          <p:cNvCxnSpPr>
            <a:cxnSpLocks/>
            <a:stCxn id="112" idx="6"/>
          </p:cNvCxnSpPr>
          <p:nvPr/>
        </p:nvCxnSpPr>
        <p:spPr>
          <a:xfrm flipV="1">
            <a:off x="3866554" y="3703121"/>
            <a:ext cx="263947" cy="37741"/>
          </a:xfrm>
          <a:prstGeom prst="line">
            <a:avLst/>
          </a:prstGeom>
          <a:ln w="9525">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D517387-36AE-443B-83D1-8350107E3C3D}"/>
              </a:ext>
            </a:extLst>
          </p:cNvPr>
          <p:cNvCxnSpPr>
            <a:cxnSpLocks/>
            <a:stCxn id="112" idx="5"/>
          </p:cNvCxnSpPr>
          <p:nvPr/>
        </p:nvCxnSpPr>
        <p:spPr>
          <a:xfrm>
            <a:off x="3734821" y="4058895"/>
            <a:ext cx="217838" cy="253496"/>
          </a:xfrm>
          <a:prstGeom prst="line">
            <a:avLst/>
          </a:prstGeom>
          <a:ln w="9525">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74C7932-E3C8-4F54-BA0F-DECADEA16775}"/>
              </a:ext>
            </a:extLst>
          </p:cNvPr>
          <p:cNvCxnSpPr>
            <a:cxnSpLocks/>
            <a:stCxn id="112" idx="4"/>
          </p:cNvCxnSpPr>
          <p:nvPr/>
        </p:nvCxnSpPr>
        <p:spPr>
          <a:xfrm flipH="1">
            <a:off x="3416509" y="4190628"/>
            <a:ext cx="280" cy="281217"/>
          </a:xfrm>
          <a:prstGeom prst="line">
            <a:avLst/>
          </a:prstGeom>
          <a:ln w="9525">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BB60F33-5ED8-4B7D-9290-BA559ADFF27F}"/>
              </a:ext>
            </a:extLst>
          </p:cNvPr>
          <p:cNvCxnSpPr>
            <a:cxnSpLocks/>
            <a:stCxn id="112" idx="3"/>
          </p:cNvCxnSpPr>
          <p:nvPr/>
        </p:nvCxnSpPr>
        <p:spPr>
          <a:xfrm flipH="1">
            <a:off x="2862843" y="4058895"/>
            <a:ext cx="235913" cy="253495"/>
          </a:xfrm>
          <a:prstGeom prst="line">
            <a:avLst/>
          </a:prstGeom>
          <a:ln w="9525">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CF839EB-E54C-42D7-BB06-8D5D9C011385}"/>
              </a:ext>
            </a:extLst>
          </p:cNvPr>
          <p:cNvCxnSpPr>
            <a:cxnSpLocks/>
            <a:stCxn id="112" idx="2"/>
          </p:cNvCxnSpPr>
          <p:nvPr/>
        </p:nvCxnSpPr>
        <p:spPr>
          <a:xfrm flipH="1" flipV="1">
            <a:off x="2707328" y="3676105"/>
            <a:ext cx="259695" cy="64757"/>
          </a:xfrm>
          <a:prstGeom prst="line">
            <a:avLst/>
          </a:prstGeom>
          <a:ln w="9525">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4EB8408-8B87-4BA6-849A-7B334B160C0B}"/>
              </a:ext>
            </a:extLst>
          </p:cNvPr>
          <p:cNvCxnSpPr>
            <a:cxnSpLocks/>
            <a:stCxn id="112" idx="1"/>
          </p:cNvCxnSpPr>
          <p:nvPr/>
        </p:nvCxnSpPr>
        <p:spPr>
          <a:xfrm flipH="1" flipV="1">
            <a:off x="2878335" y="3275664"/>
            <a:ext cx="220421" cy="147166"/>
          </a:xfrm>
          <a:prstGeom prst="line">
            <a:avLst/>
          </a:prstGeom>
          <a:ln w="9525">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FAB8312-300B-4368-8547-C879BD4C185C}"/>
              </a:ext>
            </a:extLst>
          </p:cNvPr>
          <p:cNvCxnSpPr>
            <a:cxnSpLocks/>
            <a:stCxn id="112" idx="0"/>
          </p:cNvCxnSpPr>
          <p:nvPr/>
        </p:nvCxnSpPr>
        <p:spPr>
          <a:xfrm flipH="1" flipV="1">
            <a:off x="3416788" y="3059833"/>
            <a:ext cx="1" cy="231264"/>
          </a:xfrm>
          <a:prstGeom prst="line">
            <a:avLst/>
          </a:prstGeom>
          <a:ln w="9525">
            <a:solidFill>
              <a:schemeClr val="tx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77" name="object 4">
            <a:extLst>
              <a:ext uri="{FF2B5EF4-FFF2-40B4-BE49-F238E27FC236}">
                <a16:creationId xmlns:a16="http://schemas.microsoft.com/office/drawing/2014/main" id="{8876E97E-1CBE-44CD-ADF6-32551F7D43A2}"/>
              </a:ext>
            </a:extLst>
          </p:cNvPr>
          <p:cNvSpPr>
            <a:spLocks noChangeAspect="1"/>
          </p:cNvSpPr>
          <p:nvPr/>
        </p:nvSpPr>
        <p:spPr>
          <a:xfrm>
            <a:off x="6667251" y="1477932"/>
            <a:ext cx="5189842" cy="490329"/>
          </a:xfrm>
          <a:prstGeom prst="rect">
            <a:avLst/>
          </a:prstGeom>
          <a:noFill/>
          <a:ln w="12700">
            <a:noFill/>
          </a:ln>
        </p:spPr>
        <p:txBody>
          <a:bodyPr wrap="square" lIns="64987" tIns="64987" rIns="64987" bIns="64987" rtlCol="0" anchor="ctr"/>
          <a:lstStyle/>
          <a:p>
            <a:pPr marL="0" lvl="1" algn="ctr" defTabSz="655548">
              <a:spcBef>
                <a:spcPts val="361"/>
              </a:spcBef>
              <a:buClr>
                <a:srgbClr val="FFD200"/>
              </a:buClr>
              <a:buSzPct val="70000"/>
              <a:defRPr/>
            </a:pPr>
            <a:r>
              <a:rPr lang="en-US" sz="1081" b="1" kern="0" dirty="0">
                <a:latin typeface="EYInterstate" panose="02000503020000020004" pitchFamily="2" charset="0"/>
              </a:rPr>
              <a:t>The </a:t>
            </a:r>
            <a:r>
              <a:rPr lang="en-US" sz="1100" b="1" kern="0" dirty="0">
                <a:latin typeface="EYInterstate" panose="02000503020000020004" pitchFamily="2" charset="0"/>
              </a:rPr>
              <a:t>Test</a:t>
            </a:r>
            <a:r>
              <a:rPr lang="en-US" sz="1081" b="1" kern="0" dirty="0">
                <a:latin typeface="EYInterstate" panose="02000503020000020004" pitchFamily="2" charset="0"/>
              </a:rPr>
              <a:t> Automation Strategy is based upon these principles</a:t>
            </a:r>
            <a:endParaRPr lang="en-GB" sz="1081" b="1" kern="0" dirty="0">
              <a:latin typeface="EYInterstate" panose="02000503020000020004" pitchFamily="2" charset="0"/>
            </a:endParaRPr>
          </a:p>
        </p:txBody>
      </p:sp>
    </p:spTree>
    <p:extLst>
      <p:ext uri="{BB962C8B-B14F-4D97-AF65-F5344CB8AC3E}">
        <p14:creationId xmlns:p14="http://schemas.microsoft.com/office/powerpoint/2010/main" val="6559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cxnSp>
        <p:nvCxnSpPr>
          <p:cNvPr id="37" name="Straight Arrow Connector 36">
            <a:extLst>
              <a:ext uri="{FF2B5EF4-FFF2-40B4-BE49-F238E27FC236}">
                <a16:creationId xmlns:a16="http://schemas.microsoft.com/office/drawing/2014/main" id="{C49064DE-4424-49CD-B420-8CD20267042E}"/>
              </a:ext>
            </a:extLst>
          </p:cNvPr>
          <p:cNvCxnSpPr/>
          <p:nvPr/>
        </p:nvCxnSpPr>
        <p:spPr bwMode="gray">
          <a:xfrm flipH="1" flipV="1">
            <a:off x="1452338" y="3637115"/>
            <a:ext cx="632780" cy="532967"/>
          </a:xfrm>
          <a:prstGeom prst="straightConnector1">
            <a:avLst/>
          </a:prstGeom>
          <a:noFill/>
          <a:ln w="38100" cap="flat" cmpd="sng" algn="ctr">
            <a:solidFill>
              <a:srgbClr val="404040"/>
            </a:solidFill>
            <a:prstDash val="solid"/>
            <a:tailEnd type="triangle"/>
          </a:ln>
          <a:effectLst/>
        </p:spPr>
      </p:cxnSp>
      <p:sp>
        <p:nvSpPr>
          <p:cNvPr id="38" name="Oval 37">
            <a:extLst>
              <a:ext uri="{FF2B5EF4-FFF2-40B4-BE49-F238E27FC236}">
                <a16:creationId xmlns:a16="http://schemas.microsoft.com/office/drawing/2014/main" id="{3F8C56DE-1CB5-4609-AD8A-FA164518D951}"/>
              </a:ext>
            </a:extLst>
          </p:cNvPr>
          <p:cNvSpPr/>
          <p:nvPr/>
        </p:nvSpPr>
        <p:spPr bwMode="gray">
          <a:xfrm>
            <a:off x="5884755" y="5259808"/>
            <a:ext cx="740475" cy="740475"/>
          </a:xfrm>
          <a:prstGeom prst="ellipse">
            <a:avLst/>
          </a:prstGeom>
          <a:solidFill>
            <a:srgbClr val="FFFFFF">
              <a:lumMod val="95000"/>
            </a:srgbClr>
          </a:solidFill>
          <a:ln w="9525" cap="flat" cmpd="sng" algn="ctr">
            <a:noFill/>
            <a:prstDash val="solid"/>
          </a:ln>
          <a:effectLst/>
        </p:spPr>
        <p:txBody>
          <a:bodyPr rtlCol="0" anchor="t" anchorCtr="0"/>
          <a:lstStyle/>
          <a:p>
            <a:pPr algn="ctr" defTabSz="801218">
              <a:defRPr/>
            </a:pPr>
            <a:endParaRPr lang="en-GB" sz="1051" kern="0" dirty="0">
              <a:latin typeface="EY interstate light"/>
            </a:endParaRPr>
          </a:p>
        </p:txBody>
      </p:sp>
      <p:sp>
        <p:nvSpPr>
          <p:cNvPr id="39" name="TextBox 38">
            <a:extLst>
              <a:ext uri="{FF2B5EF4-FFF2-40B4-BE49-F238E27FC236}">
                <a16:creationId xmlns:a16="http://schemas.microsoft.com/office/drawing/2014/main" id="{51F73304-BD7B-43D6-93F7-402C81550326}"/>
              </a:ext>
            </a:extLst>
          </p:cNvPr>
          <p:cNvSpPr txBox="1"/>
          <p:nvPr/>
        </p:nvSpPr>
        <p:spPr bwMode="gray">
          <a:xfrm>
            <a:off x="8966133" y="2666801"/>
            <a:ext cx="1095091" cy="203842"/>
          </a:xfrm>
          <a:prstGeom prst="roundRect">
            <a:avLst>
              <a:gd name="adj" fmla="val 50000"/>
            </a:avLst>
          </a:prstGeom>
          <a:solidFill>
            <a:srgbClr val="8FAADC"/>
          </a:solidFill>
          <a:ln>
            <a:solidFill>
              <a:srgbClr val="8FAADC"/>
            </a:solidFill>
          </a:ln>
        </p:spPr>
        <p:txBody>
          <a:bodyPr wrap="none" lIns="31542" tIns="31542" rIns="31542" bIns="31542" rtlCol="0" anchor="ctr">
            <a:noAutofit/>
          </a:bodyPr>
          <a:lstStyle>
            <a:defPPr>
              <a:defRPr lang="en-US"/>
            </a:defPPr>
            <a:lvl1pPr algn="ctr" defTabSz="1042932">
              <a:defRPr sz="1300" b="1">
                <a:solidFill>
                  <a:schemeClr val="tx2"/>
                </a:solidFill>
                <a:latin typeface="EYInterstate Light" panose="02000506000000020004" pitchFamily="2" charset="0"/>
              </a:defRPr>
            </a:lvl1pPr>
          </a:lstStyle>
          <a:p>
            <a:pPr defTabSz="913842">
              <a:defRPr/>
            </a:pPr>
            <a:r>
              <a:rPr lang="en-US" sz="1051" kern="0" dirty="0">
                <a:solidFill>
                  <a:schemeClr val="tx1"/>
                </a:solidFill>
                <a:latin typeface="EY interstate light"/>
              </a:rPr>
              <a:t>Verification</a:t>
            </a:r>
          </a:p>
        </p:txBody>
      </p:sp>
      <p:sp>
        <p:nvSpPr>
          <p:cNvPr id="40" name="TextBox 39">
            <a:extLst>
              <a:ext uri="{FF2B5EF4-FFF2-40B4-BE49-F238E27FC236}">
                <a16:creationId xmlns:a16="http://schemas.microsoft.com/office/drawing/2014/main" id="{D99486DE-AAFB-40BF-BB65-FE2CE3D8F2F8}"/>
              </a:ext>
            </a:extLst>
          </p:cNvPr>
          <p:cNvSpPr txBox="1"/>
          <p:nvPr/>
        </p:nvSpPr>
        <p:spPr bwMode="gray">
          <a:xfrm>
            <a:off x="7770018" y="1559650"/>
            <a:ext cx="250903" cy="188641"/>
          </a:xfrm>
          <a:prstGeom prst="rect">
            <a:avLst/>
          </a:prstGeom>
          <a:noFill/>
          <a:ln>
            <a:noFill/>
          </a:ln>
        </p:spPr>
        <p:txBody>
          <a:bodyPr wrap="non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algn="l" defTabSz="913842">
              <a:defRPr/>
            </a:pPr>
            <a:r>
              <a:rPr lang="en-US" sz="1226" dirty="0">
                <a:solidFill>
                  <a:schemeClr val="tx1"/>
                </a:solidFill>
                <a:latin typeface="EY interstate light"/>
              </a:rPr>
              <a:t>Dev</a:t>
            </a:r>
          </a:p>
        </p:txBody>
      </p:sp>
      <p:sp>
        <p:nvSpPr>
          <p:cNvPr id="41" name="TextBox 40">
            <a:extLst>
              <a:ext uri="{FF2B5EF4-FFF2-40B4-BE49-F238E27FC236}">
                <a16:creationId xmlns:a16="http://schemas.microsoft.com/office/drawing/2014/main" id="{443D00F8-D962-4D57-A570-1024B9B46F64}"/>
              </a:ext>
            </a:extLst>
          </p:cNvPr>
          <p:cNvSpPr txBox="1"/>
          <p:nvPr/>
        </p:nvSpPr>
        <p:spPr bwMode="gray">
          <a:xfrm>
            <a:off x="8293269" y="2070458"/>
            <a:ext cx="201978" cy="188641"/>
          </a:xfrm>
          <a:prstGeom prst="rect">
            <a:avLst/>
          </a:prstGeom>
          <a:noFill/>
          <a:ln>
            <a:noFill/>
          </a:ln>
        </p:spPr>
        <p:txBody>
          <a:bodyPr wrap="non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algn="l" defTabSz="913842">
              <a:defRPr/>
            </a:pPr>
            <a:r>
              <a:rPr lang="en-US" sz="1226" dirty="0">
                <a:solidFill>
                  <a:schemeClr val="tx1"/>
                </a:solidFill>
                <a:latin typeface="EY interstate light"/>
              </a:rPr>
              <a:t>QA</a:t>
            </a:r>
          </a:p>
        </p:txBody>
      </p:sp>
      <p:grpSp>
        <p:nvGrpSpPr>
          <p:cNvPr id="42" name="Group 41">
            <a:extLst>
              <a:ext uri="{FF2B5EF4-FFF2-40B4-BE49-F238E27FC236}">
                <a16:creationId xmlns:a16="http://schemas.microsoft.com/office/drawing/2014/main" id="{258FE990-BE8B-44F5-B824-92A89F5D18A5}"/>
              </a:ext>
            </a:extLst>
          </p:cNvPr>
          <p:cNvGrpSpPr/>
          <p:nvPr/>
        </p:nvGrpSpPr>
        <p:grpSpPr bwMode="gray">
          <a:xfrm>
            <a:off x="8293271" y="2260537"/>
            <a:ext cx="478348" cy="512610"/>
            <a:chOff x="2521815" y="3836207"/>
            <a:chExt cx="1179513" cy="1263998"/>
          </a:xfrm>
        </p:grpSpPr>
        <p:sp>
          <p:nvSpPr>
            <p:cNvPr id="43" name="Freeform 31">
              <a:extLst>
                <a:ext uri="{FF2B5EF4-FFF2-40B4-BE49-F238E27FC236}">
                  <a16:creationId xmlns:a16="http://schemas.microsoft.com/office/drawing/2014/main" id="{115E4610-1D93-49A5-B018-A683416508EC}"/>
                </a:ext>
              </a:extLst>
            </p:cNvPr>
            <p:cNvSpPr>
              <a:spLocks/>
            </p:cNvSpPr>
            <p:nvPr/>
          </p:nvSpPr>
          <p:spPr bwMode="gray">
            <a:xfrm>
              <a:off x="2617710" y="3836207"/>
              <a:ext cx="454025" cy="327025"/>
            </a:xfrm>
            <a:custGeom>
              <a:avLst/>
              <a:gdLst>
                <a:gd name="T0" fmla="*/ 38 w 121"/>
                <a:gd name="T1" fmla="*/ 40 h 87"/>
                <a:gd name="T2" fmla="*/ 15 w 121"/>
                <a:gd name="T3" fmla="*/ 62 h 87"/>
                <a:gd name="T4" fmla="*/ 4 w 121"/>
                <a:gd name="T5" fmla="*/ 36 h 87"/>
                <a:gd name="T6" fmla="*/ 42 w 121"/>
                <a:gd name="T7" fmla="*/ 30 h 87"/>
                <a:gd name="T8" fmla="*/ 98 w 121"/>
                <a:gd name="T9" fmla="*/ 10 h 87"/>
                <a:gd name="T10" fmla="*/ 117 w 121"/>
                <a:gd name="T11" fmla="*/ 54 h 87"/>
                <a:gd name="T12" fmla="*/ 74 w 121"/>
                <a:gd name="T13" fmla="*/ 85 h 87"/>
                <a:gd name="T14" fmla="*/ 38 w 121"/>
                <a:gd name="T15" fmla="*/ 4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87">
                  <a:moveTo>
                    <a:pt x="38" y="40"/>
                  </a:moveTo>
                  <a:cubicBezTo>
                    <a:pt x="27" y="40"/>
                    <a:pt x="19" y="47"/>
                    <a:pt x="15" y="62"/>
                  </a:cubicBezTo>
                  <a:cubicBezTo>
                    <a:pt x="5" y="56"/>
                    <a:pt x="0" y="45"/>
                    <a:pt x="4" y="36"/>
                  </a:cubicBezTo>
                  <a:cubicBezTo>
                    <a:pt x="10" y="24"/>
                    <a:pt x="20" y="23"/>
                    <a:pt x="42" y="30"/>
                  </a:cubicBezTo>
                  <a:cubicBezTo>
                    <a:pt x="58" y="7"/>
                    <a:pt x="77" y="0"/>
                    <a:pt x="98" y="10"/>
                  </a:cubicBezTo>
                  <a:cubicBezTo>
                    <a:pt x="112" y="18"/>
                    <a:pt x="121" y="38"/>
                    <a:pt x="117" y="54"/>
                  </a:cubicBezTo>
                  <a:cubicBezTo>
                    <a:pt x="112" y="76"/>
                    <a:pt x="91" y="87"/>
                    <a:pt x="74" y="85"/>
                  </a:cubicBezTo>
                  <a:cubicBezTo>
                    <a:pt x="58" y="83"/>
                    <a:pt x="40" y="71"/>
                    <a:pt x="38" y="4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44" name="Freeform 13">
              <a:extLst>
                <a:ext uri="{FF2B5EF4-FFF2-40B4-BE49-F238E27FC236}">
                  <a16:creationId xmlns:a16="http://schemas.microsoft.com/office/drawing/2014/main" id="{54F1145C-BF39-4DA7-9A9B-A7B2F37A040C}"/>
                </a:ext>
              </a:extLst>
            </p:cNvPr>
            <p:cNvSpPr>
              <a:spLocks/>
            </p:cNvSpPr>
            <p:nvPr/>
          </p:nvSpPr>
          <p:spPr bwMode="gray">
            <a:xfrm flipH="1">
              <a:off x="2594840" y="4141355"/>
              <a:ext cx="366713" cy="587375"/>
            </a:xfrm>
            <a:custGeom>
              <a:avLst/>
              <a:gdLst>
                <a:gd name="T0" fmla="*/ 0 w 513"/>
                <a:gd name="T1" fmla="*/ 802 h 820"/>
                <a:gd name="T2" fmla="*/ 0 w 513"/>
                <a:gd name="T3" fmla="*/ 592 h 820"/>
                <a:gd name="T4" fmla="*/ 132 w 513"/>
                <a:gd name="T5" fmla="*/ 581 h 820"/>
                <a:gd name="T6" fmla="*/ 155 w 513"/>
                <a:gd name="T7" fmla="*/ 562 h 820"/>
                <a:gd name="T8" fmla="*/ 139 w 513"/>
                <a:gd name="T9" fmla="*/ 287 h 820"/>
                <a:gd name="T10" fmla="*/ 240 w 513"/>
                <a:gd name="T11" fmla="*/ 216 h 820"/>
                <a:gd name="T12" fmla="*/ 291 w 513"/>
                <a:gd name="T13" fmla="*/ 128 h 820"/>
                <a:gd name="T14" fmla="*/ 238 w 513"/>
                <a:gd name="T15" fmla="*/ 44 h 820"/>
                <a:gd name="T16" fmla="*/ 137 w 513"/>
                <a:gd name="T17" fmla="*/ 57 h 820"/>
                <a:gd name="T18" fmla="*/ 102 w 513"/>
                <a:gd name="T19" fmla="*/ 86 h 820"/>
                <a:gd name="T20" fmla="*/ 291 w 513"/>
                <a:gd name="T21" fmla="*/ 49 h 820"/>
                <a:gd name="T22" fmla="*/ 398 w 513"/>
                <a:gd name="T23" fmla="*/ 180 h 820"/>
                <a:gd name="T24" fmla="*/ 511 w 513"/>
                <a:gd name="T25" fmla="*/ 566 h 820"/>
                <a:gd name="T26" fmla="*/ 506 w 513"/>
                <a:gd name="T27" fmla="*/ 667 h 820"/>
                <a:gd name="T28" fmla="*/ 297 w 513"/>
                <a:gd name="T29" fmla="*/ 804 h 820"/>
                <a:gd name="T30" fmla="*/ 219 w 513"/>
                <a:gd name="T31" fmla="*/ 797 h 820"/>
                <a:gd name="T32" fmla="*/ 109 w 513"/>
                <a:gd name="T33" fmla="*/ 797 h 820"/>
                <a:gd name="T34" fmla="*/ 0 w 513"/>
                <a:gd name="T35" fmla="*/ 80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820">
                  <a:moveTo>
                    <a:pt x="0" y="802"/>
                  </a:moveTo>
                  <a:cubicBezTo>
                    <a:pt x="0" y="731"/>
                    <a:pt x="0" y="663"/>
                    <a:pt x="0" y="592"/>
                  </a:cubicBezTo>
                  <a:cubicBezTo>
                    <a:pt x="44" y="589"/>
                    <a:pt x="88" y="584"/>
                    <a:pt x="132" y="581"/>
                  </a:cubicBezTo>
                  <a:cubicBezTo>
                    <a:pt x="146" y="580"/>
                    <a:pt x="152" y="576"/>
                    <a:pt x="155" y="562"/>
                  </a:cubicBezTo>
                  <a:cubicBezTo>
                    <a:pt x="175" y="468"/>
                    <a:pt x="172" y="377"/>
                    <a:pt x="139" y="287"/>
                  </a:cubicBezTo>
                  <a:cubicBezTo>
                    <a:pt x="173" y="263"/>
                    <a:pt x="207" y="240"/>
                    <a:pt x="240" y="216"/>
                  </a:cubicBezTo>
                  <a:cubicBezTo>
                    <a:pt x="269" y="194"/>
                    <a:pt x="292" y="168"/>
                    <a:pt x="291" y="128"/>
                  </a:cubicBezTo>
                  <a:cubicBezTo>
                    <a:pt x="290" y="89"/>
                    <a:pt x="273" y="60"/>
                    <a:pt x="238" y="44"/>
                  </a:cubicBezTo>
                  <a:cubicBezTo>
                    <a:pt x="202" y="27"/>
                    <a:pt x="168" y="32"/>
                    <a:pt x="137" y="57"/>
                  </a:cubicBezTo>
                  <a:cubicBezTo>
                    <a:pt x="126" y="65"/>
                    <a:pt x="116" y="74"/>
                    <a:pt x="102" y="86"/>
                  </a:cubicBezTo>
                  <a:cubicBezTo>
                    <a:pt x="139" y="17"/>
                    <a:pt x="231" y="0"/>
                    <a:pt x="291" y="49"/>
                  </a:cubicBezTo>
                  <a:cubicBezTo>
                    <a:pt x="335" y="85"/>
                    <a:pt x="368" y="131"/>
                    <a:pt x="398" y="180"/>
                  </a:cubicBezTo>
                  <a:cubicBezTo>
                    <a:pt x="470" y="298"/>
                    <a:pt x="507" y="427"/>
                    <a:pt x="511" y="566"/>
                  </a:cubicBezTo>
                  <a:cubicBezTo>
                    <a:pt x="512" y="599"/>
                    <a:pt x="513" y="634"/>
                    <a:pt x="506" y="667"/>
                  </a:cubicBezTo>
                  <a:cubicBezTo>
                    <a:pt x="486" y="760"/>
                    <a:pt x="390" y="820"/>
                    <a:pt x="297" y="804"/>
                  </a:cubicBezTo>
                  <a:cubicBezTo>
                    <a:pt x="271" y="799"/>
                    <a:pt x="245" y="798"/>
                    <a:pt x="219" y="797"/>
                  </a:cubicBezTo>
                  <a:cubicBezTo>
                    <a:pt x="183" y="796"/>
                    <a:pt x="146" y="796"/>
                    <a:pt x="109" y="797"/>
                  </a:cubicBezTo>
                  <a:cubicBezTo>
                    <a:pt x="74" y="798"/>
                    <a:pt x="38" y="800"/>
                    <a:pt x="0" y="802"/>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45" name="Freeform 14">
              <a:extLst>
                <a:ext uri="{FF2B5EF4-FFF2-40B4-BE49-F238E27FC236}">
                  <a16:creationId xmlns:a16="http://schemas.microsoft.com/office/drawing/2014/main" id="{A128E941-0145-4FF6-B9E6-772E4E8F7F91}"/>
                </a:ext>
              </a:extLst>
            </p:cNvPr>
            <p:cNvSpPr>
              <a:spLocks/>
            </p:cNvSpPr>
            <p:nvPr/>
          </p:nvSpPr>
          <p:spPr bwMode="gray">
            <a:xfrm flipH="1">
              <a:off x="2925040" y="4454092"/>
              <a:ext cx="776288" cy="642938"/>
            </a:xfrm>
            <a:custGeom>
              <a:avLst/>
              <a:gdLst>
                <a:gd name="T0" fmla="*/ 969 w 1087"/>
                <a:gd name="T1" fmla="*/ 157 h 899"/>
                <a:gd name="T2" fmla="*/ 133 w 1087"/>
                <a:gd name="T3" fmla="*/ 157 h 899"/>
                <a:gd name="T4" fmla="*/ 133 w 1087"/>
                <a:gd name="T5" fmla="*/ 180 h 899"/>
                <a:gd name="T6" fmla="*/ 133 w 1087"/>
                <a:gd name="T7" fmla="*/ 862 h 899"/>
                <a:gd name="T8" fmla="*/ 107 w 1087"/>
                <a:gd name="T9" fmla="*/ 890 h 899"/>
                <a:gd name="T10" fmla="*/ 80 w 1087"/>
                <a:gd name="T11" fmla="*/ 862 h 899"/>
                <a:gd name="T12" fmla="*/ 80 w 1087"/>
                <a:gd name="T13" fmla="*/ 97 h 899"/>
                <a:gd name="T14" fmla="*/ 80 w 1087"/>
                <a:gd name="T15" fmla="*/ 68 h 899"/>
                <a:gd name="T16" fmla="*/ 25 w 1087"/>
                <a:gd name="T17" fmla="*/ 69 h 899"/>
                <a:gd name="T18" fmla="*/ 0 w 1087"/>
                <a:gd name="T19" fmla="*/ 45 h 899"/>
                <a:gd name="T20" fmla="*/ 0 w 1087"/>
                <a:gd name="T21" fmla="*/ 23 h 899"/>
                <a:gd name="T22" fmla="*/ 23 w 1087"/>
                <a:gd name="T23" fmla="*/ 1 h 899"/>
                <a:gd name="T24" fmla="*/ 35 w 1087"/>
                <a:gd name="T25" fmla="*/ 1 h 899"/>
                <a:gd name="T26" fmla="*/ 1052 w 1087"/>
                <a:gd name="T27" fmla="*/ 1 h 899"/>
                <a:gd name="T28" fmla="*/ 1083 w 1087"/>
                <a:gd name="T29" fmla="*/ 11 h 899"/>
                <a:gd name="T30" fmla="*/ 1083 w 1087"/>
                <a:gd name="T31" fmla="*/ 60 h 899"/>
                <a:gd name="T32" fmla="*/ 1065 w 1087"/>
                <a:gd name="T33" fmla="*/ 68 h 899"/>
                <a:gd name="T34" fmla="*/ 1022 w 1087"/>
                <a:gd name="T35" fmla="*/ 68 h 899"/>
                <a:gd name="T36" fmla="*/ 1022 w 1087"/>
                <a:gd name="T37" fmla="*/ 92 h 899"/>
                <a:gd name="T38" fmla="*/ 1022 w 1087"/>
                <a:gd name="T39" fmla="*/ 860 h 899"/>
                <a:gd name="T40" fmla="*/ 980 w 1087"/>
                <a:gd name="T41" fmla="*/ 889 h 899"/>
                <a:gd name="T42" fmla="*/ 970 w 1087"/>
                <a:gd name="T43" fmla="*/ 876 h 899"/>
                <a:gd name="T44" fmla="*/ 969 w 1087"/>
                <a:gd name="T45" fmla="*/ 859 h 899"/>
                <a:gd name="T46" fmla="*/ 969 w 1087"/>
                <a:gd name="T47" fmla="*/ 183 h 899"/>
                <a:gd name="T48" fmla="*/ 969 w 1087"/>
                <a:gd name="T49" fmla="*/ 157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7" h="899">
                  <a:moveTo>
                    <a:pt x="969" y="157"/>
                  </a:moveTo>
                  <a:cubicBezTo>
                    <a:pt x="690" y="157"/>
                    <a:pt x="413" y="157"/>
                    <a:pt x="133" y="157"/>
                  </a:cubicBezTo>
                  <a:cubicBezTo>
                    <a:pt x="133" y="164"/>
                    <a:pt x="133" y="172"/>
                    <a:pt x="133" y="180"/>
                  </a:cubicBezTo>
                  <a:cubicBezTo>
                    <a:pt x="133" y="407"/>
                    <a:pt x="133" y="634"/>
                    <a:pt x="133" y="862"/>
                  </a:cubicBezTo>
                  <a:cubicBezTo>
                    <a:pt x="133" y="887"/>
                    <a:pt x="130" y="890"/>
                    <a:pt x="107" y="890"/>
                  </a:cubicBezTo>
                  <a:cubicBezTo>
                    <a:pt x="83" y="891"/>
                    <a:pt x="80" y="888"/>
                    <a:pt x="80" y="862"/>
                  </a:cubicBezTo>
                  <a:cubicBezTo>
                    <a:pt x="80" y="607"/>
                    <a:pt x="80" y="352"/>
                    <a:pt x="80" y="97"/>
                  </a:cubicBezTo>
                  <a:cubicBezTo>
                    <a:pt x="80" y="88"/>
                    <a:pt x="80" y="79"/>
                    <a:pt x="80" y="68"/>
                  </a:cubicBezTo>
                  <a:cubicBezTo>
                    <a:pt x="60" y="68"/>
                    <a:pt x="42" y="68"/>
                    <a:pt x="25" y="69"/>
                  </a:cubicBezTo>
                  <a:cubicBezTo>
                    <a:pt x="8" y="69"/>
                    <a:pt x="0" y="61"/>
                    <a:pt x="0" y="45"/>
                  </a:cubicBezTo>
                  <a:cubicBezTo>
                    <a:pt x="0" y="37"/>
                    <a:pt x="0" y="30"/>
                    <a:pt x="0" y="23"/>
                  </a:cubicBezTo>
                  <a:cubicBezTo>
                    <a:pt x="1" y="8"/>
                    <a:pt x="7" y="0"/>
                    <a:pt x="23" y="1"/>
                  </a:cubicBezTo>
                  <a:cubicBezTo>
                    <a:pt x="27" y="1"/>
                    <a:pt x="31" y="1"/>
                    <a:pt x="35" y="1"/>
                  </a:cubicBezTo>
                  <a:cubicBezTo>
                    <a:pt x="374" y="1"/>
                    <a:pt x="713" y="1"/>
                    <a:pt x="1052" y="1"/>
                  </a:cubicBezTo>
                  <a:cubicBezTo>
                    <a:pt x="1063" y="1"/>
                    <a:pt x="1082" y="5"/>
                    <a:pt x="1083" y="11"/>
                  </a:cubicBezTo>
                  <a:cubicBezTo>
                    <a:pt x="1087" y="26"/>
                    <a:pt x="1085" y="44"/>
                    <a:pt x="1083" y="60"/>
                  </a:cubicBezTo>
                  <a:cubicBezTo>
                    <a:pt x="1083" y="63"/>
                    <a:pt x="1071" y="67"/>
                    <a:pt x="1065" y="68"/>
                  </a:cubicBezTo>
                  <a:cubicBezTo>
                    <a:pt x="1052" y="69"/>
                    <a:pt x="1038" y="68"/>
                    <a:pt x="1022" y="68"/>
                  </a:cubicBezTo>
                  <a:cubicBezTo>
                    <a:pt x="1022" y="77"/>
                    <a:pt x="1022" y="84"/>
                    <a:pt x="1022" y="92"/>
                  </a:cubicBezTo>
                  <a:cubicBezTo>
                    <a:pt x="1022" y="348"/>
                    <a:pt x="1022" y="604"/>
                    <a:pt x="1022" y="860"/>
                  </a:cubicBezTo>
                  <a:cubicBezTo>
                    <a:pt x="1022" y="888"/>
                    <a:pt x="1007" y="899"/>
                    <a:pt x="980" y="889"/>
                  </a:cubicBezTo>
                  <a:cubicBezTo>
                    <a:pt x="976" y="887"/>
                    <a:pt x="971" y="881"/>
                    <a:pt x="970" y="876"/>
                  </a:cubicBezTo>
                  <a:cubicBezTo>
                    <a:pt x="968" y="871"/>
                    <a:pt x="969" y="865"/>
                    <a:pt x="969" y="859"/>
                  </a:cubicBezTo>
                  <a:cubicBezTo>
                    <a:pt x="969" y="633"/>
                    <a:pt x="969" y="408"/>
                    <a:pt x="969" y="183"/>
                  </a:cubicBezTo>
                  <a:cubicBezTo>
                    <a:pt x="969" y="175"/>
                    <a:pt x="969" y="167"/>
                    <a:pt x="969" y="15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46" name="Freeform 15">
              <a:extLst>
                <a:ext uri="{FF2B5EF4-FFF2-40B4-BE49-F238E27FC236}">
                  <a16:creationId xmlns:a16="http://schemas.microsoft.com/office/drawing/2014/main" id="{316220CE-DBFC-482A-8D5F-6807E13FA282}"/>
                </a:ext>
              </a:extLst>
            </p:cNvPr>
            <p:cNvSpPr>
              <a:spLocks/>
            </p:cNvSpPr>
            <p:nvPr/>
          </p:nvSpPr>
          <p:spPr bwMode="gray">
            <a:xfrm flipH="1">
              <a:off x="2755177" y="4100080"/>
              <a:ext cx="782638" cy="342900"/>
            </a:xfrm>
            <a:custGeom>
              <a:avLst/>
              <a:gdLst>
                <a:gd name="T0" fmla="*/ 535 w 1096"/>
                <a:gd name="T1" fmla="*/ 444 h 479"/>
                <a:gd name="T2" fmla="*/ 501 w 1096"/>
                <a:gd name="T3" fmla="*/ 479 h 479"/>
                <a:gd name="T4" fmla="*/ 123 w 1096"/>
                <a:gd name="T5" fmla="*/ 479 h 479"/>
                <a:gd name="T6" fmla="*/ 98 w 1096"/>
                <a:gd name="T7" fmla="*/ 438 h 479"/>
                <a:gd name="T8" fmla="*/ 70 w 1096"/>
                <a:gd name="T9" fmla="*/ 414 h 479"/>
                <a:gd name="T10" fmla="*/ 5 w 1096"/>
                <a:gd name="T11" fmla="*/ 33 h 479"/>
                <a:gd name="T12" fmla="*/ 22 w 1096"/>
                <a:gd name="T13" fmla="*/ 1 h 479"/>
                <a:gd name="T14" fmla="*/ 45 w 1096"/>
                <a:gd name="T15" fmla="*/ 21 h 479"/>
                <a:gd name="T16" fmla="*/ 89 w 1096"/>
                <a:gd name="T17" fmla="*/ 277 h 479"/>
                <a:gd name="T18" fmla="*/ 110 w 1096"/>
                <a:gd name="T19" fmla="*/ 406 h 479"/>
                <a:gd name="T20" fmla="*/ 110 w 1096"/>
                <a:gd name="T21" fmla="*/ 437 h 479"/>
                <a:gd name="T22" fmla="*/ 409 w 1096"/>
                <a:gd name="T23" fmla="*/ 437 h 479"/>
                <a:gd name="T24" fmla="*/ 365 w 1096"/>
                <a:gd name="T25" fmla="*/ 369 h 479"/>
                <a:gd name="T26" fmla="*/ 457 w 1096"/>
                <a:gd name="T27" fmla="*/ 278 h 479"/>
                <a:gd name="T28" fmla="*/ 715 w 1096"/>
                <a:gd name="T29" fmla="*/ 246 h 479"/>
                <a:gd name="T30" fmla="*/ 950 w 1096"/>
                <a:gd name="T31" fmla="*/ 122 h 479"/>
                <a:gd name="T32" fmla="*/ 1066 w 1096"/>
                <a:gd name="T33" fmla="*/ 130 h 479"/>
                <a:gd name="T34" fmla="*/ 1059 w 1096"/>
                <a:gd name="T35" fmla="*/ 246 h 479"/>
                <a:gd name="T36" fmla="*/ 776 w 1096"/>
                <a:gd name="T37" fmla="*/ 401 h 479"/>
                <a:gd name="T38" fmla="*/ 553 w 1096"/>
                <a:gd name="T39" fmla="*/ 442 h 479"/>
                <a:gd name="T40" fmla="*/ 535 w 1096"/>
                <a:gd name="T41" fmla="*/ 44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6" h="479">
                  <a:moveTo>
                    <a:pt x="535" y="444"/>
                  </a:moveTo>
                  <a:cubicBezTo>
                    <a:pt x="535" y="478"/>
                    <a:pt x="534" y="479"/>
                    <a:pt x="501" y="479"/>
                  </a:cubicBezTo>
                  <a:cubicBezTo>
                    <a:pt x="375" y="479"/>
                    <a:pt x="249" y="479"/>
                    <a:pt x="123" y="479"/>
                  </a:cubicBezTo>
                  <a:cubicBezTo>
                    <a:pt x="91" y="479"/>
                    <a:pt x="84" y="468"/>
                    <a:pt x="98" y="438"/>
                  </a:cubicBezTo>
                  <a:cubicBezTo>
                    <a:pt x="77" y="443"/>
                    <a:pt x="72" y="431"/>
                    <a:pt x="70" y="414"/>
                  </a:cubicBezTo>
                  <a:cubicBezTo>
                    <a:pt x="48" y="287"/>
                    <a:pt x="27" y="160"/>
                    <a:pt x="5" y="33"/>
                  </a:cubicBezTo>
                  <a:cubicBezTo>
                    <a:pt x="3" y="19"/>
                    <a:pt x="0" y="4"/>
                    <a:pt x="22" y="1"/>
                  </a:cubicBezTo>
                  <a:cubicBezTo>
                    <a:pt x="37" y="0"/>
                    <a:pt x="43" y="6"/>
                    <a:pt x="45" y="21"/>
                  </a:cubicBezTo>
                  <a:cubicBezTo>
                    <a:pt x="59" y="106"/>
                    <a:pt x="74" y="191"/>
                    <a:pt x="89" y="277"/>
                  </a:cubicBezTo>
                  <a:cubicBezTo>
                    <a:pt x="96" y="320"/>
                    <a:pt x="103" y="363"/>
                    <a:pt x="110" y="406"/>
                  </a:cubicBezTo>
                  <a:cubicBezTo>
                    <a:pt x="111" y="416"/>
                    <a:pt x="110" y="427"/>
                    <a:pt x="110" y="437"/>
                  </a:cubicBezTo>
                  <a:cubicBezTo>
                    <a:pt x="207" y="437"/>
                    <a:pt x="306" y="437"/>
                    <a:pt x="409" y="437"/>
                  </a:cubicBezTo>
                  <a:cubicBezTo>
                    <a:pt x="383" y="419"/>
                    <a:pt x="367" y="398"/>
                    <a:pt x="365" y="369"/>
                  </a:cubicBezTo>
                  <a:cubicBezTo>
                    <a:pt x="362" y="315"/>
                    <a:pt x="401" y="276"/>
                    <a:pt x="457" y="278"/>
                  </a:cubicBezTo>
                  <a:cubicBezTo>
                    <a:pt x="545" y="281"/>
                    <a:pt x="631" y="271"/>
                    <a:pt x="715" y="246"/>
                  </a:cubicBezTo>
                  <a:cubicBezTo>
                    <a:pt x="802" y="220"/>
                    <a:pt x="881" y="182"/>
                    <a:pt x="950" y="122"/>
                  </a:cubicBezTo>
                  <a:cubicBezTo>
                    <a:pt x="985" y="92"/>
                    <a:pt x="1037" y="96"/>
                    <a:pt x="1066" y="130"/>
                  </a:cubicBezTo>
                  <a:cubicBezTo>
                    <a:pt x="1096" y="164"/>
                    <a:pt x="1093" y="215"/>
                    <a:pt x="1059" y="246"/>
                  </a:cubicBezTo>
                  <a:cubicBezTo>
                    <a:pt x="978" y="321"/>
                    <a:pt x="881" y="368"/>
                    <a:pt x="776" y="401"/>
                  </a:cubicBezTo>
                  <a:cubicBezTo>
                    <a:pt x="704" y="424"/>
                    <a:pt x="630" y="438"/>
                    <a:pt x="553" y="442"/>
                  </a:cubicBezTo>
                  <a:cubicBezTo>
                    <a:pt x="548" y="442"/>
                    <a:pt x="542" y="444"/>
                    <a:pt x="535" y="444"/>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47" name="Freeform 17">
              <a:extLst>
                <a:ext uri="{FF2B5EF4-FFF2-40B4-BE49-F238E27FC236}">
                  <a16:creationId xmlns:a16="http://schemas.microsoft.com/office/drawing/2014/main" id="{CD6A44EB-917E-4C17-8542-4406DCA106E4}"/>
                </a:ext>
              </a:extLst>
            </p:cNvPr>
            <p:cNvSpPr>
              <a:spLocks/>
            </p:cNvSpPr>
            <p:nvPr/>
          </p:nvSpPr>
          <p:spPr bwMode="gray">
            <a:xfrm flipH="1">
              <a:off x="2521815" y="4308042"/>
              <a:ext cx="412750" cy="792163"/>
            </a:xfrm>
            <a:custGeom>
              <a:avLst/>
              <a:gdLst>
                <a:gd name="T0" fmla="*/ 516 w 576"/>
                <a:gd name="T1" fmla="*/ 577 h 1109"/>
                <a:gd name="T2" fmla="*/ 516 w 576"/>
                <a:gd name="T3" fmla="*/ 358 h 1109"/>
                <a:gd name="T4" fmla="*/ 513 w 576"/>
                <a:gd name="T5" fmla="*/ 349 h 1109"/>
                <a:gd name="T6" fmla="*/ 499 w 576"/>
                <a:gd name="T7" fmla="*/ 309 h 1109"/>
                <a:gd name="T8" fmla="*/ 499 w 576"/>
                <a:gd name="T9" fmla="*/ 31 h 1109"/>
                <a:gd name="T10" fmla="*/ 531 w 576"/>
                <a:gd name="T11" fmla="*/ 0 h 1109"/>
                <a:gd name="T12" fmla="*/ 566 w 576"/>
                <a:gd name="T13" fmla="*/ 32 h 1109"/>
                <a:gd name="T14" fmla="*/ 565 w 576"/>
                <a:gd name="T15" fmla="*/ 320 h 1109"/>
                <a:gd name="T16" fmla="*/ 554 w 576"/>
                <a:gd name="T17" fmla="*/ 347 h 1109"/>
                <a:gd name="T18" fmla="*/ 548 w 576"/>
                <a:gd name="T19" fmla="*/ 359 h 1109"/>
                <a:gd name="T20" fmla="*/ 548 w 576"/>
                <a:gd name="T21" fmla="*/ 572 h 1109"/>
                <a:gd name="T22" fmla="*/ 572 w 576"/>
                <a:gd name="T23" fmla="*/ 588 h 1109"/>
                <a:gd name="T24" fmla="*/ 572 w 576"/>
                <a:gd name="T25" fmla="*/ 612 h 1109"/>
                <a:gd name="T26" fmla="*/ 547 w 576"/>
                <a:gd name="T27" fmla="*/ 624 h 1109"/>
                <a:gd name="T28" fmla="*/ 331 w 576"/>
                <a:gd name="T29" fmla="*/ 624 h 1109"/>
                <a:gd name="T30" fmla="*/ 308 w 576"/>
                <a:gd name="T31" fmla="*/ 624 h 1109"/>
                <a:gd name="T32" fmla="*/ 308 w 576"/>
                <a:gd name="T33" fmla="*/ 659 h 1109"/>
                <a:gd name="T34" fmla="*/ 307 w 576"/>
                <a:gd name="T35" fmla="*/ 911 h 1109"/>
                <a:gd name="T36" fmla="*/ 325 w 576"/>
                <a:gd name="T37" fmla="*/ 934 h 1109"/>
                <a:gd name="T38" fmla="*/ 518 w 576"/>
                <a:gd name="T39" fmla="*/ 990 h 1109"/>
                <a:gd name="T40" fmla="*/ 536 w 576"/>
                <a:gd name="T41" fmla="*/ 1031 h 1109"/>
                <a:gd name="T42" fmla="*/ 535 w 576"/>
                <a:gd name="T43" fmla="*/ 1046 h 1109"/>
                <a:gd name="T44" fmla="*/ 523 w 576"/>
                <a:gd name="T45" fmla="*/ 1097 h 1109"/>
                <a:gd name="T46" fmla="*/ 472 w 576"/>
                <a:gd name="T47" fmla="*/ 1091 h 1109"/>
                <a:gd name="T48" fmla="*/ 475 w 576"/>
                <a:gd name="T49" fmla="*/ 1037 h 1109"/>
                <a:gd name="T50" fmla="*/ 485 w 576"/>
                <a:gd name="T51" fmla="*/ 1030 h 1109"/>
                <a:gd name="T52" fmla="*/ 308 w 576"/>
                <a:gd name="T53" fmla="*/ 989 h 1109"/>
                <a:gd name="T54" fmla="*/ 258 w 576"/>
                <a:gd name="T55" fmla="*/ 992 h 1109"/>
                <a:gd name="T56" fmla="*/ 94 w 576"/>
                <a:gd name="T57" fmla="*/ 1029 h 1109"/>
                <a:gd name="T58" fmla="*/ 105 w 576"/>
                <a:gd name="T59" fmla="*/ 1041 h 1109"/>
                <a:gd name="T60" fmla="*/ 105 w 576"/>
                <a:gd name="T61" fmla="*/ 1091 h 1109"/>
                <a:gd name="T62" fmla="*/ 54 w 576"/>
                <a:gd name="T63" fmla="*/ 1098 h 1109"/>
                <a:gd name="T64" fmla="*/ 40 w 576"/>
                <a:gd name="T65" fmla="*/ 1051 h 1109"/>
                <a:gd name="T66" fmla="*/ 40 w 576"/>
                <a:gd name="T67" fmla="*/ 1028 h 1109"/>
                <a:gd name="T68" fmla="*/ 60 w 576"/>
                <a:gd name="T69" fmla="*/ 990 h 1109"/>
                <a:gd name="T70" fmla="*/ 242 w 576"/>
                <a:gd name="T71" fmla="*/ 937 h 1109"/>
                <a:gd name="T72" fmla="*/ 256 w 576"/>
                <a:gd name="T73" fmla="*/ 920 h 1109"/>
                <a:gd name="T74" fmla="*/ 256 w 576"/>
                <a:gd name="T75" fmla="*/ 632 h 1109"/>
                <a:gd name="T76" fmla="*/ 254 w 576"/>
                <a:gd name="T77" fmla="*/ 624 h 1109"/>
                <a:gd name="T78" fmla="*/ 233 w 576"/>
                <a:gd name="T79" fmla="*/ 624 h 1109"/>
                <a:gd name="T80" fmla="*/ 29 w 576"/>
                <a:gd name="T81" fmla="*/ 624 h 1109"/>
                <a:gd name="T82" fmla="*/ 0 w 576"/>
                <a:gd name="T83" fmla="*/ 600 h 1109"/>
                <a:gd name="T84" fmla="*/ 30 w 576"/>
                <a:gd name="T85" fmla="*/ 577 h 1109"/>
                <a:gd name="T86" fmla="*/ 490 w 576"/>
                <a:gd name="T87" fmla="*/ 577 h 1109"/>
                <a:gd name="T88" fmla="*/ 516 w 576"/>
                <a:gd name="T89" fmla="*/ 577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1109">
                  <a:moveTo>
                    <a:pt x="516" y="577"/>
                  </a:moveTo>
                  <a:cubicBezTo>
                    <a:pt x="516" y="502"/>
                    <a:pt x="516" y="430"/>
                    <a:pt x="516" y="358"/>
                  </a:cubicBezTo>
                  <a:cubicBezTo>
                    <a:pt x="516" y="355"/>
                    <a:pt x="515" y="350"/>
                    <a:pt x="513" y="349"/>
                  </a:cubicBezTo>
                  <a:cubicBezTo>
                    <a:pt x="495" y="341"/>
                    <a:pt x="499" y="324"/>
                    <a:pt x="499" y="309"/>
                  </a:cubicBezTo>
                  <a:cubicBezTo>
                    <a:pt x="499" y="217"/>
                    <a:pt x="499" y="124"/>
                    <a:pt x="499" y="31"/>
                  </a:cubicBezTo>
                  <a:cubicBezTo>
                    <a:pt x="499" y="6"/>
                    <a:pt x="505" y="0"/>
                    <a:pt x="531" y="0"/>
                  </a:cubicBezTo>
                  <a:cubicBezTo>
                    <a:pt x="559" y="0"/>
                    <a:pt x="565" y="5"/>
                    <a:pt x="566" y="32"/>
                  </a:cubicBezTo>
                  <a:cubicBezTo>
                    <a:pt x="566" y="128"/>
                    <a:pt x="566" y="224"/>
                    <a:pt x="565" y="320"/>
                  </a:cubicBezTo>
                  <a:cubicBezTo>
                    <a:pt x="565" y="329"/>
                    <a:pt x="558" y="338"/>
                    <a:pt x="554" y="347"/>
                  </a:cubicBezTo>
                  <a:cubicBezTo>
                    <a:pt x="552" y="351"/>
                    <a:pt x="548" y="355"/>
                    <a:pt x="548" y="359"/>
                  </a:cubicBezTo>
                  <a:cubicBezTo>
                    <a:pt x="548" y="431"/>
                    <a:pt x="548" y="503"/>
                    <a:pt x="548" y="572"/>
                  </a:cubicBezTo>
                  <a:cubicBezTo>
                    <a:pt x="558" y="578"/>
                    <a:pt x="568" y="581"/>
                    <a:pt x="572" y="588"/>
                  </a:cubicBezTo>
                  <a:cubicBezTo>
                    <a:pt x="576" y="594"/>
                    <a:pt x="576" y="607"/>
                    <a:pt x="572" y="612"/>
                  </a:cubicBezTo>
                  <a:cubicBezTo>
                    <a:pt x="567" y="619"/>
                    <a:pt x="556" y="623"/>
                    <a:pt x="547" y="624"/>
                  </a:cubicBezTo>
                  <a:cubicBezTo>
                    <a:pt x="475" y="624"/>
                    <a:pt x="403" y="624"/>
                    <a:pt x="331" y="624"/>
                  </a:cubicBezTo>
                  <a:cubicBezTo>
                    <a:pt x="324" y="624"/>
                    <a:pt x="317" y="624"/>
                    <a:pt x="308" y="624"/>
                  </a:cubicBezTo>
                  <a:cubicBezTo>
                    <a:pt x="308" y="637"/>
                    <a:pt x="308" y="648"/>
                    <a:pt x="308" y="659"/>
                  </a:cubicBezTo>
                  <a:cubicBezTo>
                    <a:pt x="308" y="743"/>
                    <a:pt x="308" y="827"/>
                    <a:pt x="307" y="911"/>
                  </a:cubicBezTo>
                  <a:cubicBezTo>
                    <a:pt x="307" y="925"/>
                    <a:pt x="311" y="930"/>
                    <a:pt x="325" y="934"/>
                  </a:cubicBezTo>
                  <a:cubicBezTo>
                    <a:pt x="390" y="952"/>
                    <a:pt x="454" y="971"/>
                    <a:pt x="518" y="990"/>
                  </a:cubicBezTo>
                  <a:cubicBezTo>
                    <a:pt x="539" y="997"/>
                    <a:pt x="545" y="1011"/>
                    <a:pt x="536" y="1031"/>
                  </a:cubicBezTo>
                  <a:cubicBezTo>
                    <a:pt x="534" y="1035"/>
                    <a:pt x="534" y="1042"/>
                    <a:pt x="535" y="1046"/>
                  </a:cubicBezTo>
                  <a:cubicBezTo>
                    <a:pt x="544" y="1066"/>
                    <a:pt x="540" y="1087"/>
                    <a:pt x="523" y="1097"/>
                  </a:cubicBezTo>
                  <a:cubicBezTo>
                    <a:pt x="506" y="1109"/>
                    <a:pt x="486" y="1106"/>
                    <a:pt x="472" y="1091"/>
                  </a:cubicBezTo>
                  <a:cubicBezTo>
                    <a:pt x="459" y="1076"/>
                    <a:pt x="460" y="1054"/>
                    <a:pt x="475" y="1037"/>
                  </a:cubicBezTo>
                  <a:cubicBezTo>
                    <a:pt x="477" y="1035"/>
                    <a:pt x="480" y="1033"/>
                    <a:pt x="485" y="1030"/>
                  </a:cubicBezTo>
                  <a:cubicBezTo>
                    <a:pt x="423" y="1016"/>
                    <a:pt x="365" y="1003"/>
                    <a:pt x="308" y="989"/>
                  </a:cubicBezTo>
                  <a:cubicBezTo>
                    <a:pt x="290" y="984"/>
                    <a:pt x="275" y="988"/>
                    <a:pt x="258" y="992"/>
                  </a:cubicBezTo>
                  <a:cubicBezTo>
                    <a:pt x="204" y="1004"/>
                    <a:pt x="151" y="1016"/>
                    <a:pt x="94" y="1029"/>
                  </a:cubicBezTo>
                  <a:cubicBezTo>
                    <a:pt x="99" y="1034"/>
                    <a:pt x="102" y="1037"/>
                    <a:pt x="105" y="1041"/>
                  </a:cubicBezTo>
                  <a:cubicBezTo>
                    <a:pt x="117" y="1055"/>
                    <a:pt x="116" y="1077"/>
                    <a:pt x="105" y="1091"/>
                  </a:cubicBezTo>
                  <a:cubicBezTo>
                    <a:pt x="91" y="1106"/>
                    <a:pt x="71" y="1109"/>
                    <a:pt x="54" y="1098"/>
                  </a:cubicBezTo>
                  <a:cubicBezTo>
                    <a:pt x="38" y="1088"/>
                    <a:pt x="32" y="1069"/>
                    <a:pt x="40" y="1051"/>
                  </a:cubicBezTo>
                  <a:cubicBezTo>
                    <a:pt x="43" y="1043"/>
                    <a:pt x="44" y="1037"/>
                    <a:pt x="40" y="1028"/>
                  </a:cubicBezTo>
                  <a:cubicBezTo>
                    <a:pt x="31" y="1009"/>
                    <a:pt x="39" y="996"/>
                    <a:pt x="60" y="990"/>
                  </a:cubicBezTo>
                  <a:cubicBezTo>
                    <a:pt x="121" y="972"/>
                    <a:pt x="181" y="954"/>
                    <a:pt x="242" y="937"/>
                  </a:cubicBezTo>
                  <a:cubicBezTo>
                    <a:pt x="251" y="934"/>
                    <a:pt x="257" y="931"/>
                    <a:pt x="256" y="920"/>
                  </a:cubicBezTo>
                  <a:cubicBezTo>
                    <a:pt x="256" y="824"/>
                    <a:pt x="256" y="728"/>
                    <a:pt x="256" y="632"/>
                  </a:cubicBezTo>
                  <a:cubicBezTo>
                    <a:pt x="256" y="630"/>
                    <a:pt x="255" y="628"/>
                    <a:pt x="254" y="624"/>
                  </a:cubicBezTo>
                  <a:cubicBezTo>
                    <a:pt x="247" y="624"/>
                    <a:pt x="240" y="624"/>
                    <a:pt x="233" y="624"/>
                  </a:cubicBezTo>
                  <a:cubicBezTo>
                    <a:pt x="165" y="624"/>
                    <a:pt x="97" y="624"/>
                    <a:pt x="29" y="624"/>
                  </a:cubicBezTo>
                  <a:cubicBezTo>
                    <a:pt x="8" y="624"/>
                    <a:pt x="0" y="617"/>
                    <a:pt x="0" y="600"/>
                  </a:cubicBezTo>
                  <a:cubicBezTo>
                    <a:pt x="0" y="580"/>
                    <a:pt x="14" y="577"/>
                    <a:pt x="30" y="577"/>
                  </a:cubicBezTo>
                  <a:cubicBezTo>
                    <a:pt x="183" y="577"/>
                    <a:pt x="336" y="577"/>
                    <a:pt x="490" y="577"/>
                  </a:cubicBezTo>
                  <a:cubicBezTo>
                    <a:pt x="498" y="577"/>
                    <a:pt x="505" y="577"/>
                    <a:pt x="516" y="57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48" name="Freeform 18">
              <a:extLst>
                <a:ext uri="{FF2B5EF4-FFF2-40B4-BE49-F238E27FC236}">
                  <a16:creationId xmlns:a16="http://schemas.microsoft.com/office/drawing/2014/main" id="{9F4D20BC-AD47-41CA-91D0-9465C39EA333}"/>
                </a:ext>
              </a:extLst>
            </p:cNvPr>
            <p:cNvSpPr>
              <a:spLocks/>
            </p:cNvSpPr>
            <p:nvPr/>
          </p:nvSpPr>
          <p:spPr bwMode="gray">
            <a:xfrm flipH="1">
              <a:off x="3017115" y="4577917"/>
              <a:ext cx="119063" cy="500063"/>
            </a:xfrm>
            <a:custGeom>
              <a:avLst/>
              <a:gdLst>
                <a:gd name="T0" fmla="*/ 165 w 166"/>
                <a:gd name="T1" fmla="*/ 0 h 700"/>
                <a:gd name="T2" fmla="*/ 165 w 166"/>
                <a:gd name="T3" fmla="*/ 22 h 700"/>
                <a:gd name="T4" fmla="*/ 166 w 166"/>
                <a:gd name="T5" fmla="*/ 647 h 700"/>
                <a:gd name="T6" fmla="*/ 141 w 166"/>
                <a:gd name="T7" fmla="*/ 682 h 700"/>
                <a:gd name="T8" fmla="*/ 26 w 166"/>
                <a:gd name="T9" fmla="*/ 616 h 700"/>
                <a:gd name="T10" fmla="*/ 2 w 166"/>
                <a:gd name="T11" fmla="*/ 330 h 700"/>
                <a:gd name="T12" fmla="*/ 11 w 166"/>
                <a:gd name="T13" fmla="*/ 139 h 700"/>
                <a:gd name="T14" fmla="*/ 165 w 16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00">
                  <a:moveTo>
                    <a:pt x="165" y="0"/>
                  </a:moveTo>
                  <a:cubicBezTo>
                    <a:pt x="165" y="9"/>
                    <a:pt x="165" y="15"/>
                    <a:pt x="165" y="22"/>
                  </a:cubicBezTo>
                  <a:cubicBezTo>
                    <a:pt x="165" y="230"/>
                    <a:pt x="165" y="439"/>
                    <a:pt x="166" y="647"/>
                  </a:cubicBezTo>
                  <a:cubicBezTo>
                    <a:pt x="166" y="668"/>
                    <a:pt x="157" y="676"/>
                    <a:pt x="141" y="682"/>
                  </a:cubicBezTo>
                  <a:cubicBezTo>
                    <a:pt x="90" y="700"/>
                    <a:pt x="32" y="670"/>
                    <a:pt x="26" y="616"/>
                  </a:cubicBezTo>
                  <a:cubicBezTo>
                    <a:pt x="15" y="521"/>
                    <a:pt x="6" y="426"/>
                    <a:pt x="2" y="330"/>
                  </a:cubicBezTo>
                  <a:cubicBezTo>
                    <a:pt x="0" y="266"/>
                    <a:pt x="2" y="202"/>
                    <a:pt x="11" y="139"/>
                  </a:cubicBezTo>
                  <a:cubicBezTo>
                    <a:pt x="22" y="58"/>
                    <a:pt x="85" y="4"/>
                    <a:pt x="165" y="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grpSp>
      <p:grpSp>
        <p:nvGrpSpPr>
          <p:cNvPr id="49" name="Group 48">
            <a:extLst>
              <a:ext uri="{FF2B5EF4-FFF2-40B4-BE49-F238E27FC236}">
                <a16:creationId xmlns:a16="http://schemas.microsoft.com/office/drawing/2014/main" id="{CFAB2A68-EE19-4B57-AA78-EBE6A7EAD156}"/>
              </a:ext>
            </a:extLst>
          </p:cNvPr>
          <p:cNvGrpSpPr/>
          <p:nvPr/>
        </p:nvGrpSpPr>
        <p:grpSpPr bwMode="gray">
          <a:xfrm>
            <a:off x="7770020" y="1767538"/>
            <a:ext cx="478348" cy="547118"/>
            <a:chOff x="-955675" y="3751116"/>
            <a:chExt cx="1179513" cy="1349089"/>
          </a:xfrm>
        </p:grpSpPr>
        <p:sp>
          <p:nvSpPr>
            <p:cNvPr id="50" name="Oval 49">
              <a:extLst>
                <a:ext uri="{FF2B5EF4-FFF2-40B4-BE49-F238E27FC236}">
                  <a16:creationId xmlns:a16="http://schemas.microsoft.com/office/drawing/2014/main" id="{540ED877-56F7-45B2-A102-E9EA1E7C3AA5}"/>
                </a:ext>
              </a:extLst>
            </p:cNvPr>
            <p:cNvSpPr/>
            <p:nvPr/>
          </p:nvSpPr>
          <p:spPr bwMode="gray">
            <a:xfrm>
              <a:off x="-637959" y="3751116"/>
              <a:ext cx="128372" cy="128372"/>
            </a:xfrm>
            <a:prstGeom prst="ellipse">
              <a:avLst/>
            </a:prstGeom>
            <a:solidFill>
              <a:srgbClr val="646464"/>
            </a:solidFill>
            <a:ln w="9525" cap="flat" cmpd="sng" algn="ctr">
              <a:noFill/>
              <a:prstDash val="solid"/>
            </a:ln>
            <a:effectLst/>
          </p:spPr>
          <p:txBody>
            <a:bodyPr rtlCol="0" anchor="t" anchorCtr="0"/>
            <a:lstStyle/>
            <a:p>
              <a:pPr algn="ctr" defTabSz="801218">
                <a:defRPr/>
              </a:pPr>
              <a:endParaRPr lang="en-GB" sz="964" kern="0" dirty="0">
                <a:latin typeface="EY interstate light"/>
              </a:endParaRPr>
            </a:p>
          </p:txBody>
        </p:sp>
        <p:sp>
          <p:nvSpPr>
            <p:cNvPr id="51" name="Freeform 13">
              <a:extLst>
                <a:ext uri="{FF2B5EF4-FFF2-40B4-BE49-F238E27FC236}">
                  <a16:creationId xmlns:a16="http://schemas.microsoft.com/office/drawing/2014/main" id="{D72B9296-08ED-40B0-9B9B-2E5A55172309}"/>
                </a:ext>
              </a:extLst>
            </p:cNvPr>
            <p:cNvSpPr>
              <a:spLocks/>
            </p:cNvSpPr>
            <p:nvPr/>
          </p:nvSpPr>
          <p:spPr bwMode="gray">
            <a:xfrm flipH="1">
              <a:off x="-882650" y="4141355"/>
              <a:ext cx="366713" cy="587375"/>
            </a:xfrm>
            <a:custGeom>
              <a:avLst/>
              <a:gdLst>
                <a:gd name="T0" fmla="*/ 0 w 513"/>
                <a:gd name="T1" fmla="*/ 802 h 820"/>
                <a:gd name="T2" fmla="*/ 0 w 513"/>
                <a:gd name="T3" fmla="*/ 592 h 820"/>
                <a:gd name="T4" fmla="*/ 132 w 513"/>
                <a:gd name="T5" fmla="*/ 581 h 820"/>
                <a:gd name="T6" fmla="*/ 155 w 513"/>
                <a:gd name="T7" fmla="*/ 562 h 820"/>
                <a:gd name="T8" fmla="*/ 139 w 513"/>
                <a:gd name="T9" fmla="*/ 287 h 820"/>
                <a:gd name="T10" fmla="*/ 240 w 513"/>
                <a:gd name="T11" fmla="*/ 216 h 820"/>
                <a:gd name="T12" fmla="*/ 291 w 513"/>
                <a:gd name="T13" fmla="*/ 128 h 820"/>
                <a:gd name="T14" fmla="*/ 238 w 513"/>
                <a:gd name="T15" fmla="*/ 44 h 820"/>
                <a:gd name="T16" fmla="*/ 137 w 513"/>
                <a:gd name="T17" fmla="*/ 57 h 820"/>
                <a:gd name="T18" fmla="*/ 102 w 513"/>
                <a:gd name="T19" fmla="*/ 86 h 820"/>
                <a:gd name="T20" fmla="*/ 291 w 513"/>
                <a:gd name="T21" fmla="*/ 49 h 820"/>
                <a:gd name="T22" fmla="*/ 398 w 513"/>
                <a:gd name="T23" fmla="*/ 180 h 820"/>
                <a:gd name="T24" fmla="*/ 511 w 513"/>
                <a:gd name="T25" fmla="*/ 566 h 820"/>
                <a:gd name="T26" fmla="*/ 506 w 513"/>
                <a:gd name="T27" fmla="*/ 667 h 820"/>
                <a:gd name="T28" fmla="*/ 297 w 513"/>
                <a:gd name="T29" fmla="*/ 804 h 820"/>
                <a:gd name="T30" fmla="*/ 219 w 513"/>
                <a:gd name="T31" fmla="*/ 797 h 820"/>
                <a:gd name="T32" fmla="*/ 109 w 513"/>
                <a:gd name="T33" fmla="*/ 797 h 820"/>
                <a:gd name="T34" fmla="*/ 0 w 513"/>
                <a:gd name="T35" fmla="*/ 80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820">
                  <a:moveTo>
                    <a:pt x="0" y="802"/>
                  </a:moveTo>
                  <a:cubicBezTo>
                    <a:pt x="0" y="731"/>
                    <a:pt x="0" y="663"/>
                    <a:pt x="0" y="592"/>
                  </a:cubicBezTo>
                  <a:cubicBezTo>
                    <a:pt x="44" y="589"/>
                    <a:pt x="88" y="584"/>
                    <a:pt x="132" y="581"/>
                  </a:cubicBezTo>
                  <a:cubicBezTo>
                    <a:pt x="146" y="580"/>
                    <a:pt x="152" y="576"/>
                    <a:pt x="155" y="562"/>
                  </a:cubicBezTo>
                  <a:cubicBezTo>
                    <a:pt x="175" y="468"/>
                    <a:pt x="172" y="377"/>
                    <a:pt x="139" y="287"/>
                  </a:cubicBezTo>
                  <a:cubicBezTo>
                    <a:pt x="173" y="263"/>
                    <a:pt x="207" y="240"/>
                    <a:pt x="240" y="216"/>
                  </a:cubicBezTo>
                  <a:cubicBezTo>
                    <a:pt x="269" y="194"/>
                    <a:pt x="292" y="168"/>
                    <a:pt x="291" y="128"/>
                  </a:cubicBezTo>
                  <a:cubicBezTo>
                    <a:pt x="290" y="89"/>
                    <a:pt x="273" y="60"/>
                    <a:pt x="238" y="44"/>
                  </a:cubicBezTo>
                  <a:cubicBezTo>
                    <a:pt x="202" y="27"/>
                    <a:pt x="168" y="32"/>
                    <a:pt x="137" y="57"/>
                  </a:cubicBezTo>
                  <a:cubicBezTo>
                    <a:pt x="126" y="65"/>
                    <a:pt x="116" y="74"/>
                    <a:pt x="102" y="86"/>
                  </a:cubicBezTo>
                  <a:cubicBezTo>
                    <a:pt x="139" y="17"/>
                    <a:pt x="231" y="0"/>
                    <a:pt x="291" y="49"/>
                  </a:cubicBezTo>
                  <a:cubicBezTo>
                    <a:pt x="335" y="85"/>
                    <a:pt x="368" y="131"/>
                    <a:pt x="398" y="180"/>
                  </a:cubicBezTo>
                  <a:cubicBezTo>
                    <a:pt x="470" y="298"/>
                    <a:pt x="507" y="427"/>
                    <a:pt x="511" y="566"/>
                  </a:cubicBezTo>
                  <a:cubicBezTo>
                    <a:pt x="512" y="599"/>
                    <a:pt x="513" y="634"/>
                    <a:pt x="506" y="667"/>
                  </a:cubicBezTo>
                  <a:cubicBezTo>
                    <a:pt x="486" y="760"/>
                    <a:pt x="390" y="820"/>
                    <a:pt x="297" y="804"/>
                  </a:cubicBezTo>
                  <a:cubicBezTo>
                    <a:pt x="271" y="799"/>
                    <a:pt x="245" y="798"/>
                    <a:pt x="219" y="797"/>
                  </a:cubicBezTo>
                  <a:cubicBezTo>
                    <a:pt x="183" y="796"/>
                    <a:pt x="146" y="796"/>
                    <a:pt x="109" y="797"/>
                  </a:cubicBezTo>
                  <a:cubicBezTo>
                    <a:pt x="74" y="798"/>
                    <a:pt x="38" y="800"/>
                    <a:pt x="0" y="802"/>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52" name="Freeform 14">
              <a:extLst>
                <a:ext uri="{FF2B5EF4-FFF2-40B4-BE49-F238E27FC236}">
                  <a16:creationId xmlns:a16="http://schemas.microsoft.com/office/drawing/2014/main" id="{C84BB625-B784-47F5-9238-2F3CA9BC6C43}"/>
                </a:ext>
              </a:extLst>
            </p:cNvPr>
            <p:cNvSpPr>
              <a:spLocks/>
            </p:cNvSpPr>
            <p:nvPr/>
          </p:nvSpPr>
          <p:spPr bwMode="gray">
            <a:xfrm flipH="1">
              <a:off x="-552450" y="4454092"/>
              <a:ext cx="776288" cy="642938"/>
            </a:xfrm>
            <a:custGeom>
              <a:avLst/>
              <a:gdLst>
                <a:gd name="T0" fmla="*/ 969 w 1087"/>
                <a:gd name="T1" fmla="*/ 157 h 899"/>
                <a:gd name="T2" fmla="*/ 133 w 1087"/>
                <a:gd name="T3" fmla="*/ 157 h 899"/>
                <a:gd name="T4" fmla="*/ 133 w 1087"/>
                <a:gd name="T5" fmla="*/ 180 h 899"/>
                <a:gd name="T6" fmla="*/ 133 w 1087"/>
                <a:gd name="T7" fmla="*/ 862 h 899"/>
                <a:gd name="T8" fmla="*/ 107 w 1087"/>
                <a:gd name="T9" fmla="*/ 890 h 899"/>
                <a:gd name="T10" fmla="*/ 80 w 1087"/>
                <a:gd name="T11" fmla="*/ 862 h 899"/>
                <a:gd name="T12" fmla="*/ 80 w 1087"/>
                <a:gd name="T13" fmla="*/ 97 h 899"/>
                <a:gd name="T14" fmla="*/ 80 w 1087"/>
                <a:gd name="T15" fmla="*/ 68 h 899"/>
                <a:gd name="T16" fmla="*/ 25 w 1087"/>
                <a:gd name="T17" fmla="*/ 69 h 899"/>
                <a:gd name="T18" fmla="*/ 0 w 1087"/>
                <a:gd name="T19" fmla="*/ 45 h 899"/>
                <a:gd name="T20" fmla="*/ 0 w 1087"/>
                <a:gd name="T21" fmla="*/ 23 h 899"/>
                <a:gd name="T22" fmla="*/ 23 w 1087"/>
                <a:gd name="T23" fmla="*/ 1 h 899"/>
                <a:gd name="T24" fmla="*/ 35 w 1087"/>
                <a:gd name="T25" fmla="*/ 1 h 899"/>
                <a:gd name="T26" fmla="*/ 1052 w 1087"/>
                <a:gd name="T27" fmla="*/ 1 h 899"/>
                <a:gd name="T28" fmla="*/ 1083 w 1087"/>
                <a:gd name="T29" fmla="*/ 11 h 899"/>
                <a:gd name="T30" fmla="*/ 1083 w 1087"/>
                <a:gd name="T31" fmla="*/ 60 h 899"/>
                <a:gd name="T32" fmla="*/ 1065 w 1087"/>
                <a:gd name="T33" fmla="*/ 68 h 899"/>
                <a:gd name="T34" fmla="*/ 1022 w 1087"/>
                <a:gd name="T35" fmla="*/ 68 h 899"/>
                <a:gd name="T36" fmla="*/ 1022 w 1087"/>
                <a:gd name="T37" fmla="*/ 92 h 899"/>
                <a:gd name="T38" fmla="*/ 1022 w 1087"/>
                <a:gd name="T39" fmla="*/ 860 h 899"/>
                <a:gd name="T40" fmla="*/ 980 w 1087"/>
                <a:gd name="T41" fmla="*/ 889 h 899"/>
                <a:gd name="T42" fmla="*/ 970 w 1087"/>
                <a:gd name="T43" fmla="*/ 876 h 899"/>
                <a:gd name="T44" fmla="*/ 969 w 1087"/>
                <a:gd name="T45" fmla="*/ 859 h 899"/>
                <a:gd name="T46" fmla="*/ 969 w 1087"/>
                <a:gd name="T47" fmla="*/ 183 h 899"/>
                <a:gd name="T48" fmla="*/ 969 w 1087"/>
                <a:gd name="T49" fmla="*/ 157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7" h="899">
                  <a:moveTo>
                    <a:pt x="969" y="157"/>
                  </a:moveTo>
                  <a:cubicBezTo>
                    <a:pt x="690" y="157"/>
                    <a:pt x="413" y="157"/>
                    <a:pt x="133" y="157"/>
                  </a:cubicBezTo>
                  <a:cubicBezTo>
                    <a:pt x="133" y="164"/>
                    <a:pt x="133" y="172"/>
                    <a:pt x="133" y="180"/>
                  </a:cubicBezTo>
                  <a:cubicBezTo>
                    <a:pt x="133" y="407"/>
                    <a:pt x="133" y="634"/>
                    <a:pt x="133" y="862"/>
                  </a:cubicBezTo>
                  <a:cubicBezTo>
                    <a:pt x="133" y="887"/>
                    <a:pt x="130" y="890"/>
                    <a:pt x="107" y="890"/>
                  </a:cubicBezTo>
                  <a:cubicBezTo>
                    <a:pt x="83" y="891"/>
                    <a:pt x="80" y="888"/>
                    <a:pt x="80" y="862"/>
                  </a:cubicBezTo>
                  <a:cubicBezTo>
                    <a:pt x="80" y="607"/>
                    <a:pt x="80" y="352"/>
                    <a:pt x="80" y="97"/>
                  </a:cubicBezTo>
                  <a:cubicBezTo>
                    <a:pt x="80" y="88"/>
                    <a:pt x="80" y="79"/>
                    <a:pt x="80" y="68"/>
                  </a:cubicBezTo>
                  <a:cubicBezTo>
                    <a:pt x="60" y="68"/>
                    <a:pt x="42" y="68"/>
                    <a:pt x="25" y="69"/>
                  </a:cubicBezTo>
                  <a:cubicBezTo>
                    <a:pt x="8" y="69"/>
                    <a:pt x="0" y="61"/>
                    <a:pt x="0" y="45"/>
                  </a:cubicBezTo>
                  <a:cubicBezTo>
                    <a:pt x="0" y="37"/>
                    <a:pt x="0" y="30"/>
                    <a:pt x="0" y="23"/>
                  </a:cubicBezTo>
                  <a:cubicBezTo>
                    <a:pt x="1" y="8"/>
                    <a:pt x="7" y="0"/>
                    <a:pt x="23" y="1"/>
                  </a:cubicBezTo>
                  <a:cubicBezTo>
                    <a:pt x="27" y="1"/>
                    <a:pt x="31" y="1"/>
                    <a:pt x="35" y="1"/>
                  </a:cubicBezTo>
                  <a:cubicBezTo>
                    <a:pt x="374" y="1"/>
                    <a:pt x="713" y="1"/>
                    <a:pt x="1052" y="1"/>
                  </a:cubicBezTo>
                  <a:cubicBezTo>
                    <a:pt x="1063" y="1"/>
                    <a:pt x="1082" y="5"/>
                    <a:pt x="1083" y="11"/>
                  </a:cubicBezTo>
                  <a:cubicBezTo>
                    <a:pt x="1087" y="26"/>
                    <a:pt x="1085" y="44"/>
                    <a:pt x="1083" y="60"/>
                  </a:cubicBezTo>
                  <a:cubicBezTo>
                    <a:pt x="1083" y="63"/>
                    <a:pt x="1071" y="67"/>
                    <a:pt x="1065" y="68"/>
                  </a:cubicBezTo>
                  <a:cubicBezTo>
                    <a:pt x="1052" y="69"/>
                    <a:pt x="1038" y="68"/>
                    <a:pt x="1022" y="68"/>
                  </a:cubicBezTo>
                  <a:cubicBezTo>
                    <a:pt x="1022" y="77"/>
                    <a:pt x="1022" y="84"/>
                    <a:pt x="1022" y="92"/>
                  </a:cubicBezTo>
                  <a:cubicBezTo>
                    <a:pt x="1022" y="348"/>
                    <a:pt x="1022" y="604"/>
                    <a:pt x="1022" y="860"/>
                  </a:cubicBezTo>
                  <a:cubicBezTo>
                    <a:pt x="1022" y="888"/>
                    <a:pt x="1007" y="899"/>
                    <a:pt x="980" y="889"/>
                  </a:cubicBezTo>
                  <a:cubicBezTo>
                    <a:pt x="976" y="887"/>
                    <a:pt x="971" y="881"/>
                    <a:pt x="970" y="876"/>
                  </a:cubicBezTo>
                  <a:cubicBezTo>
                    <a:pt x="968" y="871"/>
                    <a:pt x="969" y="865"/>
                    <a:pt x="969" y="859"/>
                  </a:cubicBezTo>
                  <a:cubicBezTo>
                    <a:pt x="969" y="633"/>
                    <a:pt x="969" y="408"/>
                    <a:pt x="969" y="183"/>
                  </a:cubicBezTo>
                  <a:cubicBezTo>
                    <a:pt x="969" y="175"/>
                    <a:pt x="969" y="167"/>
                    <a:pt x="969" y="15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53" name="Freeform 15">
              <a:extLst>
                <a:ext uri="{FF2B5EF4-FFF2-40B4-BE49-F238E27FC236}">
                  <a16:creationId xmlns:a16="http://schemas.microsoft.com/office/drawing/2014/main" id="{CA8EB23E-0809-4A6B-9941-D61CCCBE5168}"/>
                </a:ext>
              </a:extLst>
            </p:cNvPr>
            <p:cNvSpPr>
              <a:spLocks/>
            </p:cNvSpPr>
            <p:nvPr/>
          </p:nvSpPr>
          <p:spPr bwMode="gray">
            <a:xfrm flipH="1">
              <a:off x="-722313" y="4100080"/>
              <a:ext cx="782638" cy="342900"/>
            </a:xfrm>
            <a:custGeom>
              <a:avLst/>
              <a:gdLst>
                <a:gd name="T0" fmla="*/ 535 w 1096"/>
                <a:gd name="T1" fmla="*/ 444 h 479"/>
                <a:gd name="T2" fmla="*/ 501 w 1096"/>
                <a:gd name="T3" fmla="*/ 479 h 479"/>
                <a:gd name="T4" fmla="*/ 123 w 1096"/>
                <a:gd name="T5" fmla="*/ 479 h 479"/>
                <a:gd name="T6" fmla="*/ 98 w 1096"/>
                <a:gd name="T7" fmla="*/ 438 h 479"/>
                <a:gd name="T8" fmla="*/ 70 w 1096"/>
                <a:gd name="T9" fmla="*/ 414 h 479"/>
                <a:gd name="T10" fmla="*/ 5 w 1096"/>
                <a:gd name="T11" fmla="*/ 33 h 479"/>
                <a:gd name="T12" fmla="*/ 22 w 1096"/>
                <a:gd name="T13" fmla="*/ 1 h 479"/>
                <a:gd name="T14" fmla="*/ 45 w 1096"/>
                <a:gd name="T15" fmla="*/ 21 h 479"/>
                <a:gd name="T16" fmla="*/ 89 w 1096"/>
                <a:gd name="T17" fmla="*/ 277 h 479"/>
                <a:gd name="T18" fmla="*/ 110 w 1096"/>
                <a:gd name="T19" fmla="*/ 406 h 479"/>
                <a:gd name="T20" fmla="*/ 110 w 1096"/>
                <a:gd name="T21" fmla="*/ 437 h 479"/>
                <a:gd name="T22" fmla="*/ 409 w 1096"/>
                <a:gd name="T23" fmla="*/ 437 h 479"/>
                <a:gd name="T24" fmla="*/ 365 w 1096"/>
                <a:gd name="T25" fmla="*/ 369 h 479"/>
                <a:gd name="T26" fmla="*/ 457 w 1096"/>
                <a:gd name="T27" fmla="*/ 278 h 479"/>
                <a:gd name="T28" fmla="*/ 715 w 1096"/>
                <a:gd name="T29" fmla="*/ 246 h 479"/>
                <a:gd name="T30" fmla="*/ 950 w 1096"/>
                <a:gd name="T31" fmla="*/ 122 h 479"/>
                <a:gd name="T32" fmla="*/ 1066 w 1096"/>
                <a:gd name="T33" fmla="*/ 130 h 479"/>
                <a:gd name="T34" fmla="*/ 1059 w 1096"/>
                <a:gd name="T35" fmla="*/ 246 h 479"/>
                <a:gd name="T36" fmla="*/ 776 w 1096"/>
                <a:gd name="T37" fmla="*/ 401 h 479"/>
                <a:gd name="T38" fmla="*/ 553 w 1096"/>
                <a:gd name="T39" fmla="*/ 442 h 479"/>
                <a:gd name="T40" fmla="*/ 535 w 1096"/>
                <a:gd name="T41" fmla="*/ 44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6" h="479">
                  <a:moveTo>
                    <a:pt x="535" y="444"/>
                  </a:moveTo>
                  <a:cubicBezTo>
                    <a:pt x="535" y="478"/>
                    <a:pt x="534" y="479"/>
                    <a:pt x="501" y="479"/>
                  </a:cubicBezTo>
                  <a:cubicBezTo>
                    <a:pt x="375" y="479"/>
                    <a:pt x="249" y="479"/>
                    <a:pt x="123" y="479"/>
                  </a:cubicBezTo>
                  <a:cubicBezTo>
                    <a:pt x="91" y="479"/>
                    <a:pt x="84" y="468"/>
                    <a:pt x="98" y="438"/>
                  </a:cubicBezTo>
                  <a:cubicBezTo>
                    <a:pt x="77" y="443"/>
                    <a:pt x="72" y="431"/>
                    <a:pt x="70" y="414"/>
                  </a:cubicBezTo>
                  <a:cubicBezTo>
                    <a:pt x="48" y="287"/>
                    <a:pt x="27" y="160"/>
                    <a:pt x="5" y="33"/>
                  </a:cubicBezTo>
                  <a:cubicBezTo>
                    <a:pt x="3" y="19"/>
                    <a:pt x="0" y="4"/>
                    <a:pt x="22" y="1"/>
                  </a:cubicBezTo>
                  <a:cubicBezTo>
                    <a:pt x="37" y="0"/>
                    <a:pt x="43" y="6"/>
                    <a:pt x="45" y="21"/>
                  </a:cubicBezTo>
                  <a:cubicBezTo>
                    <a:pt x="59" y="106"/>
                    <a:pt x="74" y="191"/>
                    <a:pt x="89" y="277"/>
                  </a:cubicBezTo>
                  <a:cubicBezTo>
                    <a:pt x="96" y="320"/>
                    <a:pt x="103" y="363"/>
                    <a:pt x="110" y="406"/>
                  </a:cubicBezTo>
                  <a:cubicBezTo>
                    <a:pt x="111" y="416"/>
                    <a:pt x="110" y="427"/>
                    <a:pt x="110" y="437"/>
                  </a:cubicBezTo>
                  <a:cubicBezTo>
                    <a:pt x="207" y="437"/>
                    <a:pt x="306" y="437"/>
                    <a:pt x="409" y="437"/>
                  </a:cubicBezTo>
                  <a:cubicBezTo>
                    <a:pt x="383" y="419"/>
                    <a:pt x="367" y="398"/>
                    <a:pt x="365" y="369"/>
                  </a:cubicBezTo>
                  <a:cubicBezTo>
                    <a:pt x="362" y="315"/>
                    <a:pt x="401" y="276"/>
                    <a:pt x="457" y="278"/>
                  </a:cubicBezTo>
                  <a:cubicBezTo>
                    <a:pt x="545" y="281"/>
                    <a:pt x="631" y="271"/>
                    <a:pt x="715" y="246"/>
                  </a:cubicBezTo>
                  <a:cubicBezTo>
                    <a:pt x="802" y="220"/>
                    <a:pt x="881" y="182"/>
                    <a:pt x="950" y="122"/>
                  </a:cubicBezTo>
                  <a:cubicBezTo>
                    <a:pt x="985" y="92"/>
                    <a:pt x="1037" y="96"/>
                    <a:pt x="1066" y="130"/>
                  </a:cubicBezTo>
                  <a:cubicBezTo>
                    <a:pt x="1096" y="164"/>
                    <a:pt x="1093" y="215"/>
                    <a:pt x="1059" y="246"/>
                  </a:cubicBezTo>
                  <a:cubicBezTo>
                    <a:pt x="978" y="321"/>
                    <a:pt x="881" y="368"/>
                    <a:pt x="776" y="401"/>
                  </a:cubicBezTo>
                  <a:cubicBezTo>
                    <a:pt x="704" y="424"/>
                    <a:pt x="630" y="438"/>
                    <a:pt x="553" y="442"/>
                  </a:cubicBezTo>
                  <a:cubicBezTo>
                    <a:pt x="548" y="442"/>
                    <a:pt x="542" y="444"/>
                    <a:pt x="535" y="444"/>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54" name="Freeform 16">
              <a:extLst>
                <a:ext uri="{FF2B5EF4-FFF2-40B4-BE49-F238E27FC236}">
                  <a16:creationId xmlns:a16="http://schemas.microsoft.com/office/drawing/2014/main" id="{3963DDF0-B557-4EF6-956D-114D515EC0E3}"/>
                </a:ext>
              </a:extLst>
            </p:cNvPr>
            <p:cNvSpPr>
              <a:spLocks/>
            </p:cNvSpPr>
            <p:nvPr/>
          </p:nvSpPr>
          <p:spPr bwMode="gray">
            <a:xfrm flipH="1">
              <a:off x="-719137" y="3846080"/>
              <a:ext cx="320675" cy="319088"/>
            </a:xfrm>
            <a:custGeom>
              <a:avLst/>
              <a:gdLst>
                <a:gd name="T0" fmla="*/ 226 w 449"/>
                <a:gd name="T1" fmla="*/ 3 h 445"/>
                <a:gd name="T2" fmla="*/ 444 w 449"/>
                <a:gd name="T3" fmla="*/ 234 h 445"/>
                <a:gd name="T4" fmla="*/ 217 w 449"/>
                <a:gd name="T5" fmla="*/ 442 h 445"/>
                <a:gd name="T6" fmla="*/ 3 w 449"/>
                <a:gd name="T7" fmla="*/ 220 h 445"/>
                <a:gd name="T8" fmla="*/ 226 w 449"/>
                <a:gd name="T9" fmla="*/ 3 h 445"/>
              </a:gdLst>
              <a:ahLst/>
              <a:cxnLst>
                <a:cxn ang="0">
                  <a:pos x="T0" y="T1"/>
                </a:cxn>
                <a:cxn ang="0">
                  <a:pos x="T2" y="T3"/>
                </a:cxn>
                <a:cxn ang="0">
                  <a:pos x="T4" y="T5"/>
                </a:cxn>
                <a:cxn ang="0">
                  <a:pos x="T6" y="T7"/>
                </a:cxn>
                <a:cxn ang="0">
                  <a:pos x="T8" y="T9"/>
                </a:cxn>
              </a:cxnLst>
              <a:rect l="0" t="0" r="r" b="b"/>
              <a:pathLst>
                <a:path w="449" h="445">
                  <a:moveTo>
                    <a:pt x="226" y="3"/>
                  </a:moveTo>
                  <a:cubicBezTo>
                    <a:pt x="356" y="5"/>
                    <a:pt x="449" y="114"/>
                    <a:pt x="444" y="234"/>
                  </a:cubicBezTo>
                  <a:cubicBezTo>
                    <a:pt x="439" y="350"/>
                    <a:pt x="338" y="445"/>
                    <a:pt x="217" y="442"/>
                  </a:cubicBezTo>
                  <a:cubicBezTo>
                    <a:pt x="99" y="440"/>
                    <a:pt x="0" y="338"/>
                    <a:pt x="3" y="220"/>
                  </a:cubicBezTo>
                  <a:cubicBezTo>
                    <a:pt x="6" y="99"/>
                    <a:pt x="107" y="0"/>
                    <a:pt x="226" y="3"/>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55" name="Freeform 17">
              <a:extLst>
                <a:ext uri="{FF2B5EF4-FFF2-40B4-BE49-F238E27FC236}">
                  <a16:creationId xmlns:a16="http://schemas.microsoft.com/office/drawing/2014/main" id="{92339598-8EBB-41BC-9A88-227C460AAEED}"/>
                </a:ext>
              </a:extLst>
            </p:cNvPr>
            <p:cNvSpPr>
              <a:spLocks/>
            </p:cNvSpPr>
            <p:nvPr/>
          </p:nvSpPr>
          <p:spPr bwMode="gray">
            <a:xfrm flipH="1">
              <a:off x="-955675" y="4308042"/>
              <a:ext cx="412750" cy="792163"/>
            </a:xfrm>
            <a:custGeom>
              <a:avLst/>
              <a:gdLst>
                <a:gd name="T0" fmla="*/ 516 w 576"/>
                <a:gd name="T1" fmla="*/ 577 h 1109"/>
                <a:gd name="T2" fmla="*/ 516 w 576"/>
                <a:gd name="T3" fmla="*/ 358 h 1109"/>
                <a:gd name="T4" fmla="*/ 513 w 576"/>
                <a:gd name="T5" fmla="*/ 349 h 1109"/>
                <a:gd name="T6" fmla="*/ 499 w 576"/>
                <a:gd name="T7" fmla="*/ 309 h 1109"/>
                <a:gd name="T8" fmla="*/ 499 w 576"/>
                <a:gd name="T9" fmla="*/ 31 h 1109"/>
                <a:gd name="T10" fmla="*/ 531 w 576"/>
                <a:gd name="T11" fmla="*/ 0 h 1109"/>
                <a:gd name="T12" fmla="*/ 566 w 576"/>
                <a:gd name="T13" fmla="*/ 32 h 1109"/>
                <a:gd name="T14" fmla="*/ 565 w 576"/>
                <a:gd name="T15" fmla="*/ 320 h 1109"/>
                <a:gd name="T16" fmla="*/ 554 w 576"/>
                <a:gd name="T17" fmla="*/ 347 h 1109"/>
                <a:gd name="T18" fmla="*/ 548 w 576"/>
                <a:gd name="T19" fmla="*/ 359 h 1109"/>
                <a:gd name="T20" fmla="*/ 548 w 576"/>
                <a:gd name="T21" fmla="*/ 572 h 1109"/>
                <a:gd name="T22" fmla="*/ 572 w 576"/>
                <a:gd name="T23" fmla="*/ 588 h 1109"/>
                <a:gd name="T24" fmla="*/ 572 w 576"/>
                <a:gd name="T25" fmla="*/ 612 h 1109"/>
                <a:gd name="T26" fmla="*/ 547 w 576"/>
                <a:gd name="T27" fmla="*/ 624 h 1109"/>
                <a:gd name="T28" fmla="*/ 331 w 576"/>
                <a:gd name="T29" fmla="*/ 624 h 1109"/>
                <a:gd name="T30" fmla="*/ 308 w 576"/>
                <a:gd name="T31" fmla="*/ 624 h 1109"/>
                <a:gd name="T32" fmla="*/ 308 w 576"/>
                <a:gd name="T33" fmla="*/ 659 h 1109"/>
                <a:gd name="T34" fmla="*/ 307 w 576"/>
                <a:gd name="T35" fmla="*/ 911 h 1109"/>
                <a:gd name="T36" fmla="*/ 325 w 576"/>
                <a:gd name="T37" fmla="*/ 934 h 1109"/>
                <a:gd name="T38" fmla="*/ 518 w 576"/>
                <a:gd name="T39" fmla="*/ 990 h 1109"/>
                <a:gd name="T40" fmla="*/ 536 w 576"/>
                <a:gd name="T41" fmla="*/ 1031 h 1109"/>
                <a:gd name="T42" fmla="*/ 535 w 576"/>
                <a:gd name="T43" fmla="*/ 1046 h 1109"/>
                <a:gd name="T44" fmla="*/ 523 w 576"/>
                <a:gd name="T45" fmla="*/ 1097 h 1109"/>
                <a:gd name="T46" fmla="*/ 472 w 576"/>
                <a:gd name="T47" fmla="*/ 1091 h 1109"/>
                <a:gd name="T48" fmla="*/ 475 w 576"/>
                <a:gd name="T49" fmla="*/ 1037 h 1109"/>
                <a:gd name="T50" fmla="*/ 485 w 576"/>
                <a:gd name="T51" fmla="*/ 1030 h 1109"/>
                <a:gd name="T52" fmla="*/ 308 w 576"/>
                <a:gd name="T53" fmla="*/ 989 h 1109"/>
                <a:gd name="T54" fmla="*/ 258 w 576"/>
                <a:gd name="T55" fmla="*/ 992 h 1109"/>
                <a:gd name="T56" fmla="*/ 94 w 576"/>
                <a:gd name="T57" fmla="*/ 1029 h 1109"/>
                <a:gd name="T58" fmla="*/ 105 w 576"/>
                <a:gd name="T59" fmla="*/ 1041 h 1109"/>
                <a:gd name="T60" fmla="*/ 105 w 576"/>
                <a:gd name="T61" fmla="*/ 1091 h 1109"/>
                <a:gd name="T62" fmla="*/ 54 w 576"/>
                <a:gd name="T63" fmla="*/ 1098 h 1109"/>
                <a:gd name="T64" fmla="*/ 40 w 576"/>
                <a:gd name="T65" fmla="*/ 1051 h 1109"/>
                <a:gd name="T66" fmla="*/ 40 w 576"/>
                <a:gd name="T67" fmla="*/ 1028 h 1109"/>
                <a:gd name="T68" fmla="*/ 60 w 576"/>
                <a:gd name="T69" fmla="*/ 990 h 1109"/>
                <a:gd name="T70" fmla="*/ 242 w 576"/>
                <a:gd name="T71" fmla="*/ 937 h 1109"/>
                <a:gd name="T72" fmla="*/ 256 w 576"/>
                <a:gd name="T73" fmla="*/ 920 h 1109"/>
                <a:gd name="T74" fmla="*/ 256 w 576"/>
                <a:gd name="T75" fmla="*/ 632 h 1109"/>
                <a:gd name="T76" fmla="*/ 254 w 576"/>
                <a:gd name="T77" fmla="*/ 624 h 1109"/>
                <a:gd name="T78" fmla="*/ 233 w 576"/>
                <a:gd name="T79" fmla="*/ 624 h 1109"/>
                <a:gd name="T80" fmla="*/ 29 w 576"/>
                <a:gd name="T81" fmla="*/ 624 h 1109"/>
                <a:gd name="T82" fmla="*/ 0 w 576"/>
                <a:gd name="T83" fmla="*/ 600 h 1109"/>
                <a:gd name="T84" fmla="*/ 30 w 576"/>
                <a:gd name="T85" fmla="*/ 577 h 1109"/>
                <a:gd name="T86" fmla="*/ 490 w 576"/>
                <a:gd name="T87" fmla="*/ 577 h 1109"/>
                <a:gd name="T88" fmla="*/ 516 w 576"/>
                <a:gd name="T89" fmla="*/ 577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1109">
                  <a:moveTo>
                    <a:pt x="516" y="577"/>
                  </a:moveTo>
                  <a:cubicBezTo>
                    <a:pt x="516" y="502"/>
                    <a:pt x="516" y="430"/>
                    <a:pt x="516" y="358"/>
                  </a:cubicBezTo>
                  <a:cubicBezTo>
                    <a:pt x="516" y="355"/>
                    <a:pt x="515" y="350"/>
                    <a:pt x="513" y="349"/>
                  </a:cubicBezTo>
                  <a:cubicBezTo>
                    <a:pt x="495" y="341"/>
                    <a:pt x="499" y="324"/>
                    <a:pt x="499" y="309"/>
                  </a:cubicBezTo>
                  <a:cubicBezTo>
                    <a:pt x="499" y="217"/>
                    <a:pt x="499" y="124"/>
                    <a:pt x="499" y="31"/>
                  </a:cubicBezTo>
                  <a:cubicBezTo>
                    <a:pt x="499" y="6"/>
                    <a:pt x="505" y="0"/>
                    <a:pt x="531" y="0"/>
                  </a:cubicBezTo>
                  <a:cubicBezTo>
                    <a:pt x="559" y="0"/>
                    <a:pt x="565" y="5"/>
                    <a:pt x="566" y="32"/>
                  </a:cubicBezTo>
                  <a:cubicBezTo>
                    <a:pt x="566" y="128"/>
                    <a:pt x="566" y="224"/>
                    <a:pt x="565" y="320"/>
                  </a:cubicBezTo>
                  <a:cubicBezTo>
                    <a:pt x="565" y="329"/>
                    <a:pt x="558" y="338"/>
                    <a:pt x="554" y="347"/>
                  </a:cubicBezTo>
                  <a:cubicBezTo>
                    <a:pt x="552" y="351"/>
                    <a:pt x="548" y="355"/>
                    <a:pt x="548" y="359"/>
                  </a:cubicBezTo>
                  <a:cubicBezTo>
                    <a:pt x="548" y="431"/>
                    <a:pt x="548" y="503"/>
                    <a:pt x="548" y="572"/>
                  </a:cubicBezTo>
                  <a:cubicBezTo>
                    <a:pt x="558" y="578"/>
                    <a:pt x="568" y="581"/>
                    <a:pt x="572" y="588"/>
                  </a:cubicBezTo>
                  <a:cubicBezTo>
                    <a:pt x="576" y="594"/>
                    <a:pt x="576" y="607"/>
                    <a:pt x="572" y="612"/>
                  </a:cubicBezTo>
                  <a:cubicBezTo>
                    <a:pt x="567" y="619"/>
                    <a:pt x="556" y="623"/>
                    <a:pt x="547" y="624"/>
                  </a:cubicBezTo>
                  <a:cubicBezTo>
                    <a:pt x="475" y="624"/>
                    <a:pt x="403" y="624"/>
                    <a:pt x="331" y="624"/>
                  </a:cubicBezTo>
                  <a:cubicBezTo>
                    <a:pt x="324" y="624"/>
                    <a:pt x="317" y="624"/>
                    <a:pt x="308" y="624"/>
                  </a:cubicBezTo>
                  <a:cubicBezTo>
                    <a:pt x="308" y="637"/>
                    <a:pt x="308" y="648"/>
                    <a:pt x="308" y="659"/>
                  </a:cubicBezTo>
                  <a:cubicBezTo>
                    <a:pt x="308" y="743"/>
                    <a:pt x="308" y="827"/>
                    <a:pt x="307" y="911"/>
                  </a:cubicBezTo>
                  <a:cubicBezTo>
                    <a:pt x="307" y="925"/>
                    <a:pt x="311" y="930"/>
                    <a:pt x="325" y="934"/>
                  </a:cubicBezTo>
                  <a:cubicBezTo>
                    <a:pt x="390" y="952"/>
                    <a:pt x="454" y="971"/>
                    <a:pt x="518" y="990"/>
                  </a:cubicBezTo>
                  <a:cubicBezTo>
                    <a:pt x="539" y="997"/>
                    <a:pt x="545" y="1011"/>
                    <a:pt x="536" y="1031"/>
                  </a:cubicBezTo>
                  <a:cubicBezTo>
                    <a:pt x="534" y="1035"/>
                    <a:pt x="534" y="1042"/>
                    <a:pt x="535" y="1046"/>
                  </a:cubicBezTo>
                  <a:cubicBezTo>
                    <a:pt x="544" y="1066"/>
                    <a:pt x="540" y="1087"/>
                    <a:pt x="523" y="1097"/>
                  </a:cubicBezTo>
                  <a:cubicBezTo>
                    <a:pt x="506" y="1109"/>
                    <a:pt x="486" y="1106"/>
                    <a:pt x="472" y="1091"/>
                  </a:cubicBezTo>
                  <a:cubicBezTo>
                    <a:pt x="459" y="1076"/>
                    <a:pt x="460" y="1054"/>
                    <a:pt x="475" y="1037"/>
                  </a:cubicBezTo>
                  <a:cubicBezTo>
                    <a:pt x="477" y="1035"/>
                    <a:pt x="480" y="1033"/>
                    <a:pt x="485" y="1030"/>
                  </a:cubicBezTo>
                  <a:cubicBezTo>
                    <a:pt x="423" y="1016"/>
                    <a:pt x="365" y="1003"/>
                    <a:pt x="308" y="989"/>
                  </a:cubicBezTo>
                  <a:cubicBezTo>
                    <a:pt x="290" y="984"/>
                    <a:pt x="275" y="988"/>
                    <a:pt x="258" y="992"/>
                  </a:cubicBezTo>
                  <a:cubicBezTo>
                    <a:pt x="204" y="1004"/>
                    <a:pt x="151" y="1016"/>
                    <a:pt x="94" y="1029"/>
                  </a:cubicBezTo>
                  <a:cubicBezTo>
                    <a:pt x="99" y="1034"/>
                    <a:pt x="102" y="1037"/>
                    <a:pt x="105" y="1041"/>
                  </a:cubicBezTo>
                  <a:cubicBezTo>
                    <a:pt x="117" y="1055"/>
                    <a:pt x="116" y="1077"/>
                    <a:pt x="105" y="1091"/>
                  </a:cubicBezTo>
                  <a:cubicBezTo>
                    <a:pt x="91" y="1106"/>
                    <a:pt x="71" y="1109"/>
                    <a:pt x="54" y="1098"/>
                  </a:cubicBezTo>
                  <a:cubicBezTo>
                    <a:pt x="38" y="1088"/>
                    <a:pt x="32" y="1069"/>
                    <a:pt x="40" y="1051"/>
                  </a:cubicBezTo>
                  <a:cubicBezTo>
                    <a:pt x="43" y="1043"/>
                    <a:pt x="44" y="1037"/>
                    <a:pt x="40" y="1028"/>
                  </a:cubicBezTo>
                  <a:cubicBezTo>
                    <a:pt x="31" y="1009"/>
                    <a:pt x="39" y="996"/>
                    <a:pt x="60" y="990"/>
                  </a:cubicBezTo>
                  <a:cubicBezTo>
                    <a:pt x="121" y="972"/>
                    <a:pt x="181" y="954"/>
                    <a:pt x="242" y="937"/>
                  </a:cubicBezTo>
                  <a:cubicBezTo>
                    <a:pt x="251" y="934"/>
                    <a:pt x="257" y="931"/>
                    <a:pt x="256" y="920"/>
                  </a:cubicBezTo>
                  <a:cubicBezTo>
                    <a:pt x="256" y="824"/>
                    <a:pt x="256" y="728"/>
                    <a:pt x="256" y="632"/>
                  </a:cubicBezTo>
                  <a:cubicBezTo>
                    <a:pt x="256" y="630"/>
                    <a:pt x="255" y="628"/>
                    <a:pt x="254" y="624"/>
                  </a:cubicBezTo>
                  <a:cubicBezTo>
                    <a:pt x="247" y="624"/>
                    <a:pt x="240" y="624"/>
                    <a:pt x="233" y="624"/>
                  </a:cubicBezTo>
                  <a:cubicBezTo>
                    <a:pt x="165" y="624"/>
                    <a:pt x="97" y="624"/>
                    <a:pt x="29" y="624"/>
                  </a:cubicBezTo>
                  <a:cubicBezTo>
                    <a:pt x="8" y="624"/>
                    <a:pt x="0" y="617"/>
                    <a:pt x="0" y="600"/>
                  </a:cubicBezTo>
                  <a:cubicBezTo>
                    <a:pt x="0" y="580"/>
                    <a:pt x="14" y="577"/>
                    <a:pt x="30" y="577"/>
                  </a:cubicBezTo>
                  <a:cubicBezTo>
                    <a:pt x="183" y="577"/>
                    <a:pt x="336" y="577"/>
                    <a:pt x="490" y="577"/>
                  </a:cubicBezTo>
                  <a:cubicBezTo>
                    <a:pt x="498" y="577"/>
                    <a:pt x="505" y="577"/>
                    <a:pt x="516" y="57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56" name="Freeform 18">
              <a:extLst>
                <a:ext uri="{FF2B5EF4-FFF2-40B4-BE49-F238E27FC236}">
                  <a16:creationId xmlns:a16="http://schemas.microsoft.com/office/drawing/2014/main" id="{1EFA27AF-28CC-4EE0-A7AC-43478E068ECB}"/>
                </a:ext>
              </a:extLst>
            </p:cNvPr>
            <p:cNvSpPr>
              <a:spLocks/>
            </p:cNvSpPr>
            <p:nvPr/>
          </p:nvSpPr>
          <p:spPr bwMode="gray">
            <a:xfrm flipH="1">
              <a:off x="-460375" y="4577917"/>
              <a:ext cx="119063" cy="500063"/>
            </a:xfrm>
            <a:custGeom>
              <a:avLst/>
              <a:gdLst>
                <a:gd name="T0" fmla="*/ 165 w 166"/>
                <a:gd name="T1" fmla="*/ 0 h 700"/>
                <a:gd name="T2" fmla="*/ 165 w 166"/>
                <a:gd name="T3" fmla="*/ 22 h 700"/>
                <a:gd name="T4" fmla="*/ 166 w 166"/>
                <a:gd name="T5" fmla="*/ 647 h 700"/>
                <a:gd name="T6" fmla="*/ 141 w 166"/>
                <a:gd name="T7" fmla="*/ 682 h 700"/>
                <a:gd name="T8" fmla="*/ 26 w 166"/>
                <a:gd name="T9" fmla="*/ 616 h 700"/>
                <a:gd name="T10" fmla="*/ 2 w 166"/>
                <a:gd name="T11" fmla="*/ 330 h 700"/>
                <a:gd name="T12" fmla="*/ 11 w 166"/>
                <a:gd name="T13" fmla="*/ 139 h 700"/>
                <a:gd name="T14" fmla="*/ 165 w 16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00">
                  <a:moveTo>
                    <a:pt x="165" y="0"/>
                  </a:moveTo>
                  <a:cubicBezTo>
                    <a:pt x="165" y="9"/>
                    <a:pt x="165" y="15"/>
                    <a:pt x="165" y="22"/>
                  </a:cubicBezTo>
                  <a:cubicBezTo>
                    <a:pt x="165" y="230"/>
                    <a:pt x="165" y="439"/>
                    <a:pt x="166" y="647"/>
                  </a:cubicBezTo>
                  <a:cubicBezTo>
                    <a:pt x="166" y="668"/>
                    <a:pt x="157" y="676"/>
                    <a:pt x="141" y="682"/>
                  </a:cubicBezTo>
                  <a:cubicBezTo>
                    <a:pt x="90" y="700"/>
                    <a:pt x="32" y="670"/>
                    <a:pt x="26" y="616"/>
                  </a:cubicBezTo>
                  <a:cubicBezTo>
                    <a:pt x="15" y="521"/>
                    <a:pt x="6" y="426"/>
                    <a:pt x="2" y="330"/>
                  </a:cubicBezTo>
                  <a:cubicBezTo>
                    <a:pt x="0" y="266"/>
                    <a:pt x="2" y="202"/>
                    <a:pt x="11" y="139"/>
                  </a:cubicBezTo>
                  <a:cubicBezTo>
                    <a:pt x="22" y="58"/>
                    <a:pt x="85" y="4"/>
                    <a:pt x="165" y="0"/>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grpSp>
      <p:grpSp>
        <p:nvGrpSpPr>
          <p:cNvPr id="57" name="Group 56">
            <a:extLst>
              <a:ext uri="{FF2B5EF4-FFF2-40B4-BE49-F238E27FC236}">
                <a16:creationId xmlns:a16="http://schemas.microsoft.com/office/drawing/2014/main" id="{DCAD6C38-8DC9-4BC6-9B6C-58B9D59DA490}"/>
              </a:ext>
            </a:extLst>
          </p:cNvPr>
          <p:cNvGrpSpPr/>
          <p:nvPr/>
        </p:nvGrpSpPr>
        <p:grpSpPr bwMode="gray">
          <a:xfrm>
            <a:off x="2445736" y="3908519"/>
            <a:ext cx="478348" cy="512610"/>
            <a:chOff x="2521815" y="3836207"/>
            <a:chExt cx="1179513" cy="1263998"/>
          </a:xfrm>
        </p:grpSpPr>
        <p:sp>
          <p:nvSpPr>
            <p:cNvPr id="58" name="Freeform 31">
              <a:extLst>
                <a:ext uri="{FF2B5EF4-FFF2-40B4-BE49-F238E27FC236}">
                  <a16:creationId xmlns:a16="http://schemas.microsoft.com/office/drawing/2014/main" id="{25D8EB48-2240-49D2-A73B-F680024577FE}"/>
                </a:ext>
              </a:extLst>
            </p:cNvPr>
            <p:cNvSpPr>
              <a:spLocks/>
            </p:cNvSpPr>
            <p:nvPr/>
          </p:nvSpPr>
          <p:spPr bwMode="gray">
            <a:xfrm>
              <a:off x="2617710" y="3836207"/>
              <a:ext cx="454025" cy="327025"/>
            </a:xfrm>
            <a:custGeom>
              <a:avLst/>
              <a:gdLst>
                <a:gd name="T0" fmla="*/ 38 w 121"/>
                <a:gd name="T1" fmla="*/ 40 h 87"/>
                <a:gd name="T2" fmla="*/ 15 w 121"/>
                <a:gd name="T3" fmla="*/ 62 h 87"/>
                <a:gd name="T4" fmla="*/ 4 w 121"/>
                <a:gd name="T5" fmla="*/ 36 h 87"/>
                <a:gd name="T6" fmla="*/ 42 w 121"/>
                <a:gd name="T7" fmla="*/ 30 h 87"/>
                <a:gd name="T8" fmla="*/ 98 w 121"/>
                <a:gd name="T9" fmla="*/ 10 h 87"/>
                <a:gd name="T10" fmla="*/ 117 w 121"/>
                <a:gd name="T11" fmla="*/ 54 h 87"/>
                <a:gd name="T12" fmla="*/ 74 w 121"/>
                <a:gd name="T13" fmla="*/ 85 h 87"/>
                <a:gd name="T14" fmla="*/ 38 w 121"/>
                <a:gd name="T15" fmla="*/ 4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87">
                  <a:moveTo>
                    <a:pt x="38" y="40"/>
                  </a:moveTo>
                  <a:cubicBezTo>
                    <a:pt x="27" y="40"/>
                    <a:pt x="19" y="47"/>
                    <a:pt x="15" y="62"/>
                  </a:cubicBezTo>
                  <a:cubicBezTo>
                    <a:pt x="5" y="56"/>
                    <a:pt x="0" y="45"/>
                    <a:pt x="4" y="36"/>
                  </a:cubicBezTo>
                  <a:cubicBezTo>
                    <a:pt x="10" y="24"/>
                    <a:pt x="20" y="23"/>
                    <a:pt x="42" y="30"/>
                  </a:cubicBezTo>
                  <a:cubicBezTo>
                    <a:pt x="58" y="7"/>
                    <a:pt x="77" y="0"/>
                    <a:pt x="98" y="10"/>
                  </a:cubicBezTo>
                  <a:cubicBezTo>
                    <a:pt x="112" y="18"/>
                    <a:pt x="121" y="38"/>
                    <a:pt x="117" y="54"/>
                  </a:cubicBezTo>
                  <a:cubicBezTo>
                    <a:pt x="112" y="76"/>
                    <a:pt x="91" y="87"/>
                    <a:pt x="74" y="85"/>
                  </a:cubicBezTo>
                  <a:cubicBezTo>
                    <a:pt x="58" y="83"/>
                    <a:pt x="40" y="71"/>
                    <a:pt x="38" y="4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876" kern="0" dirty="0">
                <a:latin typeface="EY interstate light"/>
              </a:endParaRPr>
            </a:p>
          </p:txBody>
        </p:sp>
        <p:sp>
          <p:nvSpPr>
            <p:cNvPr id="59" name="Freeform 13">
              <a:extLst>
                <a:ext uri="{FF2B5EF4-FFF2-40B4-BE49-F238E27FC236}">
                  <a16:creationId xmlns:a16="http://schemas.microsoft.com/office/drawing/2014/main" id="{1DFB4240-5420-4D9F-861A-10CC123B738D}"/>
                </a:ext>
              </a:extLst>
            </p:cNvPr>
            <p:cNvSpPr>
              <a:spLocks/>
            </p:cNvSpPr>
            <p:nvPr/>
          </p:nvSpPr>
          <p:spPr bwMode="gray">
            <a:xfrm flipH="1">
              <a:off x="2594840" y="4141355"/>
              <a:ext cx="366713" cy="587375"/>
            </a:xfrm>
            <a:custGeom>
              <a:avLst/>
              <a:gdLst>
                <a:gd name="T0" fmla="*/ 0 w 513"/>
                <a:gd name="T1" fmla="*/ 802 h 820"/>
                <a:gd name="T2" fmla="*/ 0 w 513"/>
                <a:gd name="T3" fmla="*/ 592 h 820"/>
                <a:gd name="T4" fmla="*/ 132 w 513"/>
                <a:gd name="T5" fmla="*/ 581 h 820"/>
                <a:gd name="T6" fmla="*/ 155 w 513"/>
                <a:gd name="T7" fmla="*/ 562 h 820"/>
                <a:gd name="T8" fmla="*/ 139 w 513"/>
                <a:gd name="T9" fmla="*/ 287 h 820"/>
                <a:gd name="T10" fmla="*/ 240 w 513"/>
                <a:gd name="T11" fmla="*/ 216 h 820"/>
                <a:gd name="T12" fmla="*/ 291 w 513"/>
                <a:gd name="T13" fmla="*/ 128 h 820"/>
                <a:gd name="T14" fmla="*/ 238 w 513"/>
                <a:gd name="T15" fmla="*/ 44 h 820"/>
                <a:gd name="T16" fmla="*/ 137 w 513"/>
                <a:gd name="T17" fmla="*/ 57 h 820"/>
                <a:gd name="T18" fmla="*/ 102 w 513"/>
                <a:gd name="T19" fmla="*/ 86 h 820"/>
                <a:gd name="T20" fmla="*/ 291 w 513"/>
                <a:gd name="T21" fmla="*/ 49 h 820"/>
                <a:gd name="T22" fmla="*/ 398 w 513"/>
                <a:gd name="T23" fmla="*/ 180 h 820"/>
                <a:gd name="T24" fmla="*/ 511 w 513"/>
                <a:gd name="T25" fmla="*/ 566 h 820"/>
                <a:gd name="T26" fmla="*/ 506 w 513"/>
                <a:gd name="T27" fmla="*/ 667 h 820"/>
                <a:gd name="T28" fmla="*/ 297 w 513"/>
                <a:gd name="T29" fmla="*/ 804 h 820"/>
                <a:gd name="T30" fmla="*/ 219 w 513"/>
                <a:gd name="T31" fmla="*/ 797 h 820"/>
                <a:gd name="T32" fmla="*/ 109 w 513"/>
                <a:gd name="T33" fmla="*/ 797 h 820"/>
                <a:gd name="T34" fmla="*/ 0 w 513"/>
                <a:gd name="T35" fmla="*/ 80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820">
                  <a:moveTo>
                    <a:pt x="0" y="802"/>
                  </a:moveTo>
                  <a:cubicBezTo>
                    <a:pt x="0" y="731"/>
                    <a:pt x="0" y="663"/>
                    <a:pt x="0" y="592"/>
                  </a:cubicBezTo>
                  <a:cubicBezTo>
                    <a:pt x="44" y="589"/>
                    <a:pt x="88" y="584"/>
                    <a:pt x="132" y="581"/>
                  </a:cubicBezTo>
                  <a:cubicBezTo>
                    <a:pt x="146" y="580"/>
                    <a:pt x="152" y="576"/>
                    <a:pt x="155" y="562"/>
                  </a:cubicBezTo>
                  <a:cubicBezTo>
                    <a:pt x="175" y="468"/>
                    <a:pt x="172" y="377"/>
                    <a:pt x="139" y="287"/>
                  </a:cubicBezTo>
                  <a:cubicBezTo>
                    <a:pt x="173" y="263"/>
                    <a:pt x="207" y="240"/>
                    <a:pt x="240" y="216"/>
                  </a:cubicBezTo>
                  <a:cubicBezTo>
                    <a:pt x="269" y="194"/>
                    <a:pt x="292" y="168"/>
                    <a:pt x="291" y="128"/>
                  </a:cubicBezTo>
                  <a:cubicBezTo>
                    <a:pt x="290" y="89"/>
                    <a:pt x="273" y="60"/>
                    <a:pt x="238" y="44"/>
                  </a:cubicBezTo>
                  <a:cubicBezTo>
                    <a:pt x="202" y="27"/>
                    <a:pt x="168" y="32"/>
                    <a:pt x="137" y="57"/>
                  </a:cubicBezTo>
                  <a:cubicBezTo>
                    <a:pt x="126" y="65"/>
                    <a:pt x="116" y="74"/>
                    <a:pt x="102" y="86"/>
                  </a:cubicBezTo>
                  <a:cubicBezTo>
                    <a:pt x="139" y="17"/>
                    <a:pt x="231" y="0"/>
                    <a:pt x="291" y="49"/>
                  </a:cubicBezTo>
                  <a:cubicBezTo>
                    <a:pt x="335" y="85"/>
                    <a:pt x="368" y="131"/>
                    <a:pt x="398" y="180"/>
                  </a:cubicBezTo>
                  <a:cubicBezTo>
                    <a:pt x="470" y="298"/>
                    <a:pt x="507" y="427"/>
                    <a:pt x="511" y="566"/>
                  </a:cubicBezTo>
                  <a:cubicBezTo>
                    <a:pt x="512" y="599"/>
                    <a:pt x="513" y="634"/>
                    <a:pt x="506" y="667"/>
                  </a:cubicBezTo>
                  <a:cubicBezTo>
                    <a:pt x="486" y="760"/>
                    <a:pt x="390" y="820"/>
                    <a:pt x="297" y="804"/>
                  </a:cubicBezTo>
                  <a:cubicBezTo>
                    <a:pt x="271" y="799"/>
                    <a:pt x="245" y="798"/>
                    <a:pt x="219" y="797"/>
                  </a:cubicBezTo>
                  <a:cubicBezTo>
                    <a:pt x="183" y="796"/>
                    <a:pt x="146" y="796"/>
                    <a:pt x="109" y="797"/>
                  </a:cubicBezTo>
                  <a:cubicBezTo>
                    <a:pt x="74" y="798"/>
                    <a:pt x="38" y="800"/>
                    <a:pt x="0" y="802"/>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876" kern="0" dirty="0">
                <a:latin typeface="EY interstate light"/>
              </a:endParaRPr>
            </a:p>
          </p:txBody>
        </p:sp>
        <p:sp>
          <p:nvSpPr>
            <p:cNvPr id="60" name="Freeform 14">
              <a:extLst>
                <a:ext uri="{FF2B5EF4-FFF2-40B4-BE49-F238E27FC236}">
                  <a16:creationId xmlns:a16="http://schemas.microsoft.com/office/drawing/2014/main" id="{A5A42C4E-1BA1-4F33-880D-EF1388A1B143}"/>
                </a:ext>
              </a:extLst>
            </p:cNvPr>
            <p:cNvSpPr>
              <a:spLocks/>
            </p:cNvSpPr>
            <p:nvPr/>
          </p:nvSpPr>
          <p:spPr bwMode="gray">
            <a:xfrm flipH="1">
              <a:off x="2925040" y="4454092"/>
              <a:ext cx="776288" cy="642938"/>
            </a:xfrm>
            <a:custGeom>
              <a:avLst/>
              <a:gdLst>
                <a:gd name="T0" fmla="*/ 969 w 1087"/>
                <a:gd name="T1" fmla="*/ 157 h 899"/>
                <a:gd name="T2" fmla="*/ 133 w 1087"/>
                <a:gd name="T3" fmla="*/ 157 h 899"/>
                <a:gd name="T4" fmla="*/ 133 w 1087"/>
                <a:gd name="T5" fmla="*/ 180 h 899"/>
                <a:gd name="T6" fmla="*/ 133 w 1087"/>
                <a:gd name="T7" fmla="*/ 862 h 899"/>
                <a:gd name="T8" fmla="*/ 107 w 1087"/>
                <a:gd name="T9" fmla="*/ 890 h 899"/>
                <a:gd name="T10" fmla="*/ 80 w 1087"/>
                <a:gd name="T11" fmla="*/ 862 h 899"/>
                <a:gd name="T12" fmla="*/ 80 w 1087"/>
                <a:gd name="T13" fmla="*/ 97 h 899"/>
                <a:gd name="T14" fmla="*/ 80 w 1087"/>
                <a:gd name="T15" fmla="*/ 68 h 899"/>
                <a:gd name="T16" fmla="*/ 25 w 1087"/>
                <a:gd name="T17" fmla="*/ 69 h 899"/>
                <a:gd name="T18" fmla="*/ 0 w 1087"/>
                <a:gd name="T19" fmla="*/ 45 h 899"/>
                <a:gd name="T20" fmla="*/ 0 w 1087"/>
                <a:gd name="T21" fmla="*/ 23 h 899"/>
                <a:gd name="T22" fmla="*/ 23 w 1087"/>
                <a:gd name="T23" fmla="*/ 1 h 899"/>
                <a:gd name="T24" fmla="*/ 35 w 1087"/>
                <a:gd name="T25" fmla="*/ 1 h 899"/>
                <a:gd name="T26" fmla="*/ 1052 w 1087"/>
                <a:gd name="T27" fmla="*/ 1 h 899"/>
                <a:gd name="T28" fmla="*/ 1083 w 1087"/>
                <a:gd name="T29" fmla="*/ 11 h 899"/>
                <a:gd name="T30" fmla="*/ 1083 w 1087"/>
                <a:gd name="T31" fmla="*/ 60 h 899"/>
                <a:gd name="T32" fmla="*/ 1065 w 1087"/>
                <a:gd name="T33" fmla="*/ 68 h 899"/>
                <a:gd name="T34" fmla="*/ 1022 w 1087"/>
                <a:gd name="T35" fmla="*/ 68 h 899"/>
                <a:gd name="T36" fmla="*/ 1022 w 1087"/>
                <a:gd name="T37" fmla="*/ 92 h 899"/>
                <a:gd name="T38" fmla="*/ 1022 w 1087"/>
                <a:gd name="T39" fmla="*/ 860 h 899"/>
                <a:gd name="T40" fmla="*/ 980 w 1087"/>
                <a:gd name="T41" fmla="*/ 889 h 899"/>
                <a:gd name="T42" fmla="*/ 970 w 1087"/>
                <a:gd name="T43" fmla="*/ 876 h 899"/>
                <a:gd name="T44" fmla="*/ 969 w 1087"/>
                <a:gd name="T45" fmla="*/ 859 h 899"/>
                <a:gd name="T46" fmla="*/ 969 w 1087"/>
                <a:gd name="T47" fmla="*/ 183 h 899"/>
                <a:gd name="T48" fmla="*/ 969 w 1087"/>
                <a:gd name="T49" fmla="*/ 157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7" h="899">
                  <a:moveTo>
                    <a:pt x="969" y="157"/>
                  </a:moveTo>
                  <a:cubicBezTo>
                    <a:pt x="690" y="157"/>
                    <a:pt x="413" y="157"/>
                    <a:pt x="133" y="157"/>
                  </a:cubicBezTo>
                  <a:cubicBezTo>
                    <a:pt x="133" y="164"/>
                    <a:pt x="133" y="172"/>
                    <a:pt x="133" y="180"/>
                  </a:cubicBezTo>
                  <a:cubicBezTo>
                    <a:pt x="133" y="407"/>
                    <a:pt x="133" y="634"/>
                    <a:pt x="133" y="862"/>
                  </a:cubicBezTo>
                  <a:cubicBezTo>
                    <a:pt x="133" y="887"/>
                    <a:pt x="130" y="890"/>
                    <a:pt x="107" y="890"/>
                  </a:cubicBezTo>
                  <a:cubicBezTo>
                    <a:pt x="83" y="891"/>
                    <a:pt x="80" y="888"/>
                    <a:pt x="80" y="862"/>
                  </a:cubicBezTo>
                  <a:cubicBezTo>
                    <a:pt x="80" y="607"/>
                    <a:pt x="80" y="352"/>
                    <a:pt x="80" y="97"/>
                  </a:cubicBezTo>
                  <a:cubicBezTo>
                    <a:pt x="80" y="88"/>
                    <a:pt x="80" y="79"/>
                    <a:pt x="80" y="68"/>
                  </a:cubicBezTo>
                  <a:cubicBezTo>
                    <a:pt x="60" y="68"/>
                    <a:pt x="42" y="68"/>
                    <a:pt x="25" y="69"/>
                  </a:cubicBezTo>
                  <a:cubicBezTo>
                    <a:pt x="8" y="69"/>
                    <a:pt x="0" y="61"/>
                    <a:pt x="0" y="45"/>
                  </a:cubicBezTo>
                  <a:cubicBezTo>
                    <a:pt x="0" y="37"/>
                    <a:pt x="0" y="30"/>
                    <a:pt x="0" y="23"/>
                  </a:cubicBezTo>
                  <a:cubicBezTo>
                    <a:pt x="1" y="8"/>
                    <a:pt x="7" y="0"/>
                    <a:pt x="23" y="1"/>
                  </a:cubicBezTo>
                  <a:cubicBezTo>
                    <a:pt x="27" y="1"/>
                    <a:pt x="31" y="1"/>
                    <a:pt x="35" y="1"/>
                  </a:cubicBezTo>
                  <a:cubicBezTo>
                    <a:pt x="374" y="1"/>
                    <a:pt x="713" y="1"/>
                    <a:pt x="1052" y="1"/>
                  </a:cubicBezTo>
                  <a:cubicBezTo>
                    <a:pt x="1063" y="1"/>
                    <a:pt x="1082" y="5"/>
                    <a:pt x="1083" y="11"/>
                  </a:cubicBezTo>
                  <a:cubicBezTo>
                    <a:pt x="1087" y="26"/>
                    <a:pt x="1085" y="44"/>
                    <a:pt x="1083" y="60"/>
                  </a:cubicBezTo>
                  <a:cubicBezTo>
                    <a:pt x="1083" y="63"/>
                    <a:pt x="1071" y="67"/>
                    <a:pt x="1065" y="68"/>
                  </a:cubicBezTo>
                  <a:cubicBezTo>
                    <a:pt x="1052" y="69"/>
                    <a:pt x="1038" y="68"/>
                    <a:pt x="1022" y="68"/>
                  </a:cubicBezTo>
                  <a:cubicBezTo>
                    <a:pt x="1022" y="77"/>
                    <a:pt x="1022" y="84"/>
                    <a:pt x="1022" y="92"/>
                  </a:cubicBezTo>
                  <a:cubicBezTo>
                    <a:pt x="1022" y="348"/>
                    <a:pt x="1022" y="604"/>
                    <a:pt x="1022" y="860"/>
                  </a:cubicBezTo>
                  <a:cubicBezTo>
                    <a:pt x="1022" y="888"/>
                    <a:pt x="1007" y="899"/>
                    <a:pt x="980" y="889"/>
                  </a:cubicBezTo>
                  <a:cubicBezTo>
                    <a:pt x="976" y="887"/>
                    <a:pt x="971" y="881"/>
                    <a:pt x="970" y="876"/>
                  </a:cubicBezTo>
                  <a:cubicBezTo>
                    <a:pt x="968" y="871"/>
                    <a:pt x="969" y="865"/>
                    <a:pt x="969" y="859"/>
                  </a:cubicBezTo>
                  <a:cubicBezTo>
                    <a:pt x="969" y="633"/>
                    <a:pt x="969" y="408"/>
                    <a:pt x="969" y="183"/>
                  </a:cubicBezTo>
                  <a:cubicBezTo>
                    <a:pt x="969" y="175"/>
                    <a:pt x="969" y="167"/>
                    <a:pt x="969" y="15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876" kern="0" dirty="0">
                <a:latin typeface="EY interstate light"/>
              </a:endParaRPr>
            </a:p>
          </p:txBody>
        </p:sp>
        <p:sp>
          <p:nvSpPr>
            <p:cNvPr id="61" name="Freeform 15">
              <a:extLst>
                <a:ext uri="{FF2B5EF4-FFF2-40B4-BE49-F238E27FC236}">
                  <a16:creationId xmlns:a16="http://schemas.microsoft.com/office/drawing/2014/main" id="{251DA66A-4585-4D74-B8D9-BF6E3597F232}"/>
                </a:ext>
              </a:extLst>
            </p:cNvPr>
            <p:cNvSpPr>
              <a:spLocks/>
            </p:cNvSpPr>
            <p:nvPr/>
          </p:nvSpPr>
          <p:spPr bwMode="gray">
            <a:xfrm flipH="1">
              <a:off x="2755177" y="4100080"/>
              <a:ext cx="782638" cy="342900"/>
            </a:xfrm>
            <a:custGeom>
              <a:avLst/>
              <a:gdLst>
                <a:gd name="T0" fmla="*/ 535 w 1096"/>
                <a:gd name="T1" fmla="*/ 444 h 479"/>
                <a:gd name="T2" fmla="*/ 501 w 1096"/>
                <a:gd name="T3" fmla="*/ 479 h 479"/>
                <a:gd name="T4" fmla="*/ 123 w 1096"/>
                <a:gd name="T5" fmla="*/ 479 h 479"/>
                <a:gd name="T6" fmla="*/ 98 w 1096"/>
                <a:gd name="T7" fmla="*/ 438 h 479"/>
                <a:gd name="T8" fmla="*/ 70 w 1096"/>
                <a:gd name="T9" fmla="*/ 414 h 479"/>
                <a:gd name="T10" fmla="*/ 5 w 1096"/>
                <a:gd name="T11" fmla="*/ 33 h 479"/>
                <a:gd name="T12" fmla="*/ 22 w 1096"/>
                <a:gd name="T13" fmla="*/ 1 h 479"/>
                <a:gd name="T14" fmla="*/ 45 w 1096"/>
                <a:gd name="T15" fmla="*/ 21 h 479"/>
                <a:gd name="T16" fmla="*/ 89 w 1096"/>
                <a:gd name="T17" fmla="*/ 277 h 479"/>
                <a:gd name="T18" fmla="*/ 110 w 1096"/>
                <a:gd name="T19" fmla="*/ 406 h 479"/>
                <a:gd name="T20" fmla="*/ 110 w 1096"/>
                <a:gd name="T21" fmla="*/ 437 h 479"/>
                <a:gd name="T22" fmla="*/ 409 w 1096"/>
                <a:gd name="T23" fmla="*/ 437 h 479"/>
                <a:gd name="T24" fmla="*/ 365 w 1096"/>
                <a:gd name="T25" fmla="*/ 369 h 479"/>
                <a:gd name="T26" fmla="*/ 457 w 1096"/>
                <a:gd name="T27" fmla="*/ 278 h 479"/>
                <a:gd name="T28" fmla="*/ 715 w 1096"/>
                <a:gd name="T29" fmla="*/ 246 h 479"/>
                <a:gd name="T30" fmla="*/ 950 w 1096"/>
                <a:gd name="T31" fmla="*/ 122 h 479"/>
                <a:gd name="T32" fmla="*/ 1066 w 1096"/>
                <a:gd name="T33" fmla="*/ 130 h 479"/>
                <a:gd name="T34" fmla="*/ 1059 w 1096"/>
                <a:gd name="T35" fmla="*/ 246 h 479"/>
                <a:gd name="T36" fmla="*/ 776 w 1096"/>
                <a:gd name="T37" fmla="*/ 401 h 479"/>
                <a:gd name="T38" fmla="*/ 553 w 1096"/>
                <a:gd name="T39" fmla="*/ 442 h 479"/>
                <a:gd name="T40" fmla="*/ 535 w 1096"/>
                <a:gd name="T41" fmla="*/ 44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6" h="479">
                  <a:moveTo>
                    <a:pt x="535" y="444"/>
                  </a:moveTo>
                  <a:cubicBezTo>
                    <a:pt x="535" y="478"/>
                    <a:pt x="534" y="479"/>
                    <a:pt x="501" y="479"/>
                  </a:cubicBezTo>
                  <a:cubicBezTo>
                    <a:pt x="375" y="479"/>
                    <a:pt x="249" y="479"/>
                    <a:pt x="123" y="479"/>
                  </a:cubicBezTo>
                  <a:cubicBezTo>
                    <a:pt x="91" y="479"/>
                    <a:pt x="84" y="468"/>
                    <a:pt x="98" y="438"/>
                  </a:cubicBezTo>
                  <a:cubicBezTo>
                    <a:pt x="77" y="443"/>
                    <a:pt x="72" y="431"/>
                    <a:pt x="70" y="414"/>
                  </a:cubicBezTo>
                  <a:cubicBezTo>
                    <a:pt x="48" y="287"/>
                    <a:pt x="27" y="160"/>
                    <a:pt x="5" y="33"/>
                  </a:cubicBezTo>
                  <a:cubicBezTo>
                    <a:pt x="3" y="19"/>
                    <a:pt x="0" y="4"/>
                    <a:pt x="22" y="1"/>
                  </a:cubicBezTo>
                  <a:cubicBezTo>
                    <a:pt x="37" y="0"/>
                    <a:pt x="43" y="6"/>
                    <a:pt x="45" y="21"/>
                  </a:cubicBezTo>
                  <a:cubicBezTo>
                    <a:pt x="59" y="106"/>
                    <a:pt x="74" y="191"/>
                    <a:pt x="89" y="277"/>
                  </a:cubicBezTo>
                  <a:cubicBezTo>
                    <a:pt x="96" y="320"/>
                    <a:pt x="103" y="363"/>
                    <a:pt x="110" y="406"/>
                  </a:cubicBezTo>
                  <a:cubicBezTo>
                    <a:pt x="111" y="416"/>
                    <a:pt x="110" y="427"/>
                    <a:pt x="110" y="437"/>
                  </a:cubicBezTo>
                  <a:cubicBezTo>
                    <a:pt x="207" y="437"/>
                    <a:pt x="306" y="437"/>
                    <a:pt x="409" y="437"/>
                  </a:cubicBezTo>
                  <a:cubicBezTo>
                    <a:pt x="383" y="419"/>
                    <a:pt x="367" y="398"/>
                    <a:pt x="365" y="369"/>
                  </a:cubicBezTo>
                  <a:cubicBezTo>
                    <a:pt x="362" y="315"/>
                    <a:pt x="401" y="276"/>
                    <a:pt x="457" y="278"/>
                  </a:cubicBezTo>
                  <a:cubicBezTo>
                    <a:pt x="545" y="281"/>
                    <a:pt x="631" y="271"/>
                    <a:pt x="715" y="246"/>
                  </a:cubicBezTo>
                  <a:cubicBezTo>
                    <a:pt x="802" y="220"/>
                    <a:pt x="881" y="182"/>
                    <a:pt x="950" y="122"/>
                  </a:cubicBezTo>
                  <a:cubicBezTo>
                    <a:pt x="985" y="92"/>
                    <a:pt x="1037" y="96"/>
                    <a:pt x="1066" y="130"/>
                  </a:cubicBezTo>
                  <a:cubicBezTo>
                    <a:pt x="1096" y="164"/>
                    <a:pt x="1093" y="215"/>
                    <a:pt x="1059" y="246"/>
                  </a:cubicBezTo>
                  <a:cubicBezTo>
                    <a:pt x="978" y="321"/>
                    <a:pt x="881" y="368"/>
                    <a:pt x="776" y="401"/>
                  </a:cubicBezTo>
                  <a:cubicBezTo>
                    <a:pt x="704" y="424"/>
                    <a:pt x="630" y="438"/>
                    <a:pt x="553" y="442"/>
                  </a:cubicBezTo>
                  <a:cubicBezTo>
                    <a:pt x="548" y="442"/>
                    <a:pt x="542" y="444"/>
                    <a:pt x="535" y="444"/>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876" kern="0" dirty="0">
                <a:latin typeface="EY interstate light"/>
              </a:endParaRPr>
            </a:p>
          </p:txBody>
        </p:sp>
        <p:sp>
          <p:nvSpPr>
            <p:cNvPr id="62" name="Freeform 17">
              <a:extLst>
                <a:ext uri="{FF2B5EF4-FFF2-40B4-BE49-F238E27FC236}">
                  <a16:creationId xmlns:a16="http://schemas.microsoft.com/office/drawing/2014/main" id="{02354017-E1F5-43D3-9BD4-FE0C26410D98}"/>
                </a:ext>
              </a:extLst>
            </p:cNvPr>
            <p:cNvSpPr>
              <a:spLocks/>
            </p:cNvSpPr>
            <p:nvPr/>
          </p:nvSpPr>
          <p:spPr bwMode="gray">
            <a:xfrm flipH="1">
              <a:off x="2521815" y="4308042"/>
              <a:ext cx="412750" cy="792163"/>
            </a:xfrm>
            <a:custGeom>
              <a:avLst/>
              <a:gdLst>
                <a:gd name="T0" fmla="*/ 516 w 576"/>
                <a:gd name="T1" fmla="*/ 577 h 1109"/>
                <a:gd name="T2" fmla="*/ 516 w 576"/>
                <a:gd name="T3" fmla="*/ 358 h 1109"/>
                <a:gd name="T4" fmla="*/ 513 w 576"/>
                <a:gd name="T5" fmla="*/ 349 h 1109"/>
                <a:gd name="T6" fmla="*/ 499 w 576"/>
                <a:gd name="T7" fmla="*/ 309 h 1109"/>
                <a:gd name="T8" fmla="*/ 499 w 576"/>
                <a:gd name="T9" fmla="*/ 31 h 1109"/>
                <a:gd name="T10" fmla="*/ 531 w 576"/>
                <a:gd name="T11" fmla="*/ 0 h 1109"/>
                <a:gd name="T12" fmla="*/ 566 w 576"/>
                <a:gd name="T13" fmla="*/ 32 h 1109"/>
                <a:gd name="T14" fmla="*/ 565 w 576"/>
                <a:gd name="T15" fmla="*/ 320 h 1109"/>
                <a:gd name="T16" fmla="*/ 554 w 576"/>
                <a:gd name="T17" fmla="*/ 347 h 1109"/>
                <a:gd name="T18" fmla="*/ 548 w 576"/>
                <a:gd name="T19" fmla="*/ 359 h 1109"/>
                <a:gd name="T20" fmla="*/ 548 w 576"/>
                <a:gd name="T21" fmla="*/ 572 h 1109"/>
                <a:gd name="T22" fmla="*/ 572 w 576"/>
                <a:gd name="T23" fmla="*/ 588 h 1109"/>
                <a:gd name="T24" fmla="*/ 572 w 576"/>
                <a:gd name="T25" fmla="*/ 612 h 1109"/>
                <a:gd name="T26" fmla="*/ 547 w 576"/>
                <a:gd name="T27" fmla="*/ 624 h 1109"/>
                <a:gd name="T28" fmla="*/ 331 w 576"/>
                <a:gd name="T29" fmla="*/ 624 h 1109"/>
                <a:gd name="T30" fmla="*/ 308 w 576"/>
                <a:gd name="T31" fmla="*/ 624 h 1109"/>
                <a:gd name="T32" fmla="*/ 308 w 576"/>
                <a:gd name="T33" fmla="*/ 659 h 1109"/>
                <a:gd name="T34" fmla="*/ 307 w 576"/>
                <a:gd name="T35" fmla="*/ 911 h 1109"/>
                <a:gd name="T36" fmla="*/ 325 w 576"/>
                <a:gd name="T37" fmla="*/ 934 h 1109"/>
                <a:gd name="T38" fmla="*/ 518 w 576"/>
                <a:gd name="T39" fmla="*/ 990 h 1109"/>
                <a:gd name="T40" fmla="*/ 536 w 576"/>
                <a:gd name="T41" fmla="*/ 1031 h 1109"/>
                <a:gd name="T42" fmla="*/ 535 w 576"/>
                <a:gd name="T43" fmla="*/ 1046 h 1109"/>
                <a:gd name="T44" fmla="*/ 523 w 576"/>
                <a:gd name="T45" fmla="*/ 1097 h 1109"/>
                <a:gd name="T46" fmla="*/ 472 w 576"/>
                <a:gd name="T47" fmla="*/ 1091 h 1109"/>
                <a:gd name="T48" fmla="*/ 475 w 576"/>
                <a:gd name="T49" fmla="*/ 1037 h 1109"/>
                <a:gd name="T50" fmla="*/ 485 w 576"/>
                <a:gd name="T51" fmla="*/ 1030 h 1109"/>
                <a:gd name="T52" fmla="*/ 308 w 576"/>
                <a:gd name="T53" fmla="*/ 989 h 1109"/>
                <a:gd name="T54" fmla="*/ 258 w 576"/>
                <a:gd name="T55" fmla="*/ 992 h 1109"/>
                <a:gd name="T56" fmla="*/ 94 w 576"/>
                <a:gd name="T57" fmla="*/ 1029 h 1109"/>
                <a:gd name="T58" fmla="*/ 105 w 576"/>
                <a:gd name="T59" fmla="*/ 1041 h 1109"/>
                <a:gd name="T60" fmla="*/ 105 w 576"/>
                <a:gd name="T61" fmla="*/ 1091 h 1109"/>
                <a:gd name="T62" fmla="*/ 54 w 576"/>
                <a:gd name="T63" fmla="*/ 1098 h 1109"/>
                <a:gd name="T64" fmla="*/ 40 w 576"/>
                <a:gd name="T65" fmla="*/ 1051 h 1109"/>
                <a:gd name="T66" fmla="*/ 40 w 576"/>
                <a:gd name="T67" fmla="*/ 1028 h 1109"/>
                <a:gd name="T68" fmla="*/ 60 w 576"/>
                <a:gd name="T69" fmla="*/ 990 h 1109"/>
                <a:gd name="T70" fmla="*/ 242 w 576"/>
                <a:gd name="T71" fmla="*/ 937 h 1109"/>
                <a:gd name="T72" fmla="*/ 256 w 576"/>
                <a:gd name="T73" fmla="*/ 920 h 1109"/>
                <a:gd name="T74" fmla="*/ 256 w 576"/>
                <a:gd name="T75" fmla="*/ 632 h 1109"/>
                <a:gd name="T76" fmla="*/ 254 w 576"/>
                <a:gd name="T77" fmla="*/ 624 h 1109"/>
                <a:gd name="T78" fmla="*/ 233 w 576"/>
                <a:gd name="T79" fmla="*/ 624 h 1109"/>
                <a:gd name="T80" fmla="*/ 29 w 576"/>
                <a:gd name="T81" fmla="*/ 624 h 1109"/>
                <a:gd name="T82" fmla="*/ 0 w 576"/>
                <a:gd name="T83" fmla="*/ 600 h 1109"/>
                <a:gd name="T84" fmla="*/ 30 w 576"/>
                <a:gd name="T85" fmla="*/ 577 h 1109"/>
                <a:gd name="T86" fmla="*/ 490 w 576"/>
                <a:gd name="T87" fmla="*/ 577 h 1109"/>
                <a:gd name="T88" fmla="*/ 516 w 576"/>
                <a:gd name="T89" fmla="*/ 577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1109">
                  <a:moveTo>
                    <a:pt x="516" y="577"/>
                  </a:moveTo>
                  <a:cubicBezTo>
                    <a:pt x="516" y="502"/>
                    <a:pt x="516" y="430"/>
                    <a:pt x="516" y="358"/>
                  </a:cubicBezTo>
                  <a:cubicBezTo>
                    <a:pt x="516" y="355"/>
                    <a:pt x="515" y="350"/>
                    <a:pt x="513" y="349"/>
                  </a:cubicBezTo>
                  <a:cubicBezTo>
                    <a:pt x="495" y="341"/>
                    <a:pt x="499" y="324"/>
                    <a:pt x="499" y="309"/>
                  </a:cubicBezTo>
                  <a:cubicBezTo>
                    <a:pt x="499" y="217"/>
                    <a:pt x="499" y="124"/>
                    <a:pt x="499" y="31"/>
                  </a:cubicBezTo>
                  <a:cubicBezTo>
                    <a:pt x="499" y="6"/>
                    <a:pt x="505" y="0"/>
                    <a:pt x="531" y="0"/>
                  </a:cubicBezTo>
                  <a:cubicBezTo>
                    <a:pt x="559" y="0"/>
                    <a:pt x="565" y="5"/>
                    <a:pt x="566" y="32"/>
                  </a:cubicBezTo>
                  <a:cubicBezTo>
                    <a:pt x="566" y="128"/>
                    <a:pt x="566" y="224"/>
                    <a:pt x="565" y="320"/>
                  </a:cubicBezTo>
                  <a:cubicBezTo>
                    <a:pt x="565" y="329"/>
                    <a:pt x="558" y="338"/>
                    <a:pt x="554" y="347"/>
                  </a:cubicBezTo>
                  <a:cubicBezTo>
                    <a:pt x="552" y="351"/>
                    <a:pt x="548" y="355"/>
                    <a:pt x="548" y="359"/>
                  </a:cubicBezTo>
                  <a:cubicBezTo>
                    <a:pt x="548" y="431"/>
                    <a:pt x="548" y="503"/>
                    <a:pt x="548" y="572"/>
                  </a:cubicBezTo>
                  <a:cubicBezTo>
                    <a:pt x="558" y="578"/>
                    <a:pt x="568" y="581"/>
                    <a:pt x="572" y="588"/>
                  </a:cubicBezTo>
                  <a:cubicBezTo>
                    <a:pt x="576" y="594"/>
                    <a:pt x="576" y="607"/>
                    <a:pt x="572" y="612"/>
                  </a:cubicBezTo>
                  <a:cubicBezTo>
                    <a:pt x="567" y="619"/>
                    <a:pt x="556" y="623"/>
                    <a:pt x="547" y="624"/>
                  </a:cubicBezTo>
                  <a:cubicBezTo>
                    <a:pt x="475" y="624"/>
                    <a:pt x="403" y="624"/>
                    <a:pt x="331" y="624"/>
                  </a:cubicBezTo>
                  <a:cubicBezTo>
                    <a:pt x="324" y="624"/>
                    <a:pt x="317" y="624"/>
                    <a:pt x="308" y="624"/>
                  </a:cubicBezTo>
                  <a:cubicBezTo>
                    <a:pt x="308" y="637"/>
                    <a:pt x="308" y="648"/>
                    <a:pt x="308" y="659"/>
                  </a:cubicBezTo>
                  <a:cubicBezTo>
                    <a:pt x="308" y="743"/>
                    <a:pt x="308" y="827"/>
                    <a:pt x="307" y="911"/>
                  </a:cubicBezTo>
                  <a:cubicBezTo>
                    <a:pt x="307" y="925"/>
                    <a:pt x="311" y="930"/>
                    <a:pt x="325" y="934"/>
                  </a:cubicBezTo>
                  <a:cubicBezTo>
                    <a:pt x="390" y="952"/>
                    <a:pt x="454" y="971"/>
                    <a:pt x="518" y="990"/>
                  </a:cubicBezTo>
                  <a:cubicBezTo>
                    <a:pt x="539" y="997"/>
                    <a:pt x="545" y="1011"/>
                    <a:pt x="536" y="1031"/>
                  </a:cubicBezTo>
                  <a:cubicBezTo>
                    <a:pt x="534" y="1035"/>
                    <a:pt x="534" y="1042"/>
                    <a:pt x="535" y="1046"/>
                  </a:cubicBezTo>
                  <a:cubicBezTo>
                    <a:pt x="544" y="1066"/>
                    <a:pt x="540" y="1087"/>
                    <a:pt x="523" y="1097"/>
                  </a:cubicBezTo>
                  <a:cubicBezTo>
                    <a:pt x="506" y="1109"/>
                    <a:pt x="486" y="1106"/>
                    <a:pt x="472" y="1091"/>
                  </a:cubicBezTo>
                  <a:cubicBezTo>
                    <a:pt x="459" y="1076"/>
                    <a:pt x="460" y="1054"/>
                    <a:pt x="475" y="1037"/>
                  </a:cubicBezTo>
                  <a:cubicBezTo>
                    <a:pt x="477" y="1035"/>
                    <a:pt x="480" y="1033"/>
                    <a:pt x="485" y="1030"/>
                  </a:cubicBezTo>
                  <a:cubicBezTo>
                    <a:pt x="423" y="1016"/>
                    <a:pt x="365" y="1003"/>
                    <a:pt x="308" y="989"/>
                  </a:cubicBezTo>
                  <a:cubicBezTo>
                    <a:pt x="290" y="984"/>
                    <a:pt x="275" y="988"/>
                    <a:pt x="258" y="992"/>
                  </a:cubicBezTo>
                  <a:cubicBezTo>
                    <a:pt x="204" y="1004"/>
                    <a:pt x="151" y="1016"/>
                    <a:pt x="94" y="1029"/>
                  </a:cubicBezTo>
                  <a:cubicBezTo>
                    <a:pt x="99" y="1034"/>
                    <a:pt x="102" y="1037"/>
                    <a:pt x="105" y="1041"/>
                  </a:cubicBezTo>
                  <a:cubicBezTo>
                    <a:pt x="117" y="1055"/>
                    <a:pt x="116" y="1077"/>
                    <a:pt x="105" y="1091"/>
                  </a:cubicBezTo>
                  <a:cubicBezTo>
                    <a:pt x="91" y="1106"/>
                    <a:pt x="71" y="1109"/>
                    <a:pt x="54" y="1098"/>
                  </a:cubicBezTo>
                  <a:cubicBezTo>
                    <a:pt x="38" y="1088"/>
                    <a:pt x="32" y="1069"/>
                    <a:pt x="40" y="1051"/>
                  </a:cubicBezTo>
                  <a:cubicBezTo>
                    <a:pt x="43" y="1043"/>
                    <a:pt x="44" y="1037"/>
                    <a:pt x="40" y="1028"/>
                  </a:cubicBezTo>
                  <a:cubicBezTo>
                    <a:pt x="31" y="1009"/>
                    <a:pt x="39" y="996"/>
                    <a:pt x="60" y="990"/>
                  </a:cubicBezTo>
                  <a:cubicBezTo>
                    <a:pt x="121" y="972"/>
                    <a:pt x="181" y="954"/>
                    <a:pt x="242" y="937"/>
                  </a:cubicBezTo>
                  <a:cubicBezTo>
                    <a:pt x="251" y="934"/>
                    <a:pt x="257" y="931"/>
                    <a:pt x="256" y="920"/>
                  </a:cubicBezTo>
                  <a:cubicBezTo>
                    <a:pt x="256" y="824"/>
                    <a:pt x="256" y="728"/>
                    <a:pt x="256" y="632"/>
                  </a:cubicBezTo>
                  <a:cubicBezTo>
                    <a:pt x="256" y="630"/>
                    <a:pt x="255" y="628"/>
                    <a:pt x="254" y="624"/>
                  </a:cubicBezTo>
                  <a:cubicBezTo>
                    <a:pt x="247" y="624"/>
                    <a:pt x="240" y="624"/>
                    <a:pt x="233" y="624"/>
                  </a:cubicBezTo>
                  <a:cubicBezTo>
                    <a:pt x="165" y="624"/>
                    <a:pt x="97" y="624"/>
                    <a:pt x="29" y="624"/>
                  </a:cubicBezTo>
                  <a:cubicBezTo>
                    <a:pt x="8" y="624"/>
                    <a:pt x="0" y="617"/>
                    <a:pt x="0" y="600"/>
                  </a:cubicBezTo>
                  <a:cubicBezTo>
                    <a:pt x="0" y="580"/>
                    <a:pt x="14" y="577"/>
                    <a:pt x="30" y="577"/>
                  </a:cubicBezTo>
                  <a:cubicBezTo>
                    <a:pt x="183" y="577"/>
                    <a:pt x="336" y="577"/>
                    <a:pt x="490" y="577"/>
                  </a:cubicBezTo>
                  <a:cubicBezTo>
                    <a:pt x="498" y="577"/>
                    <a:pt x="505" y="577"/>
                    <a:pt x="516" y="57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876" kern="0" dirty="0">
                <a:latin typeface="EY interstate light"/>
              </a:endParaRPr>
            </a:p>
          </p:txBody>
        </p:sp>
        <p:sp>
          <p:nvSpPr>
            <p:cNvPr id="63" name="Freeform 18">
              <a:extLst>
                <a:ext uri="{FF2B5EF4-FFF2-40B4-BE49-F238E27FC236}">
                  <a16:creationId xmlns:a16="http://schemas.microsoft.com/office/drawing/2014/main" id="{EA587AC1-99C0-47E3-A881-FDE2F383ADAB}"/>
                </a:ext>
              </a:extLst>
            </p:cNvPr>
            <p:cNvSpPr>
              <a:spLocks/>
            </p:cNvSpPr>
            <p:nvPr/>
          </p:nvSpPr>
          <p:spPr bwMode="gray">
            <a:xfrm flipH="1">
              <a:off x="3017115" y="4577917"/>
              <a:ext cx="119063" cy="500063"/>
            </a:xfrm>
            <a:custGeom>
              <a:avLst/>
              <a:gdLst>
                <a:gd name="T0" fmla="*/ 165 w 166"/>
                <a:gd name="T1" fmla="*/ 0 h 700"/>
                <a:gd name="T2" fmla="*/ 165 w 166"/>
                <a:gd name="T3" fmla="*/ 22 h 700"/>
                <a:gd name="T4" fmla="*/ 166 w 166"/>
                <a:gd name="T5" fmla="*/ 647 h 700"/>
                <a:gd name="T6" fmla="*/ 141 w 166"/>
                <a:gd name="T7" fmla="*/ 682 h 700"/>
                <a:gd name="T8" fmla="*/ 26 w 166"/>
                <a:gd name="T9" fmla="*/ 616 h 700"/>
                <a:gd name="T10" fmla="*/ 2 w 166"/>
                <a:gd name="T11" fmla="*/ 330 h 700"/>
                <a:gd name="T12" fmla="*/ 11 w 166"/>
                <a:gd name="T13" fmla="*/ 139 h 700"/>
                <a:gd name="T14" fmla="*/ 165 w 16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00">
                  <a:moveTo>
                    <a:pt x="165" y="0"/>
                  </a:moveTo>
                  <a:cubicBezTo>
                    <a:pt x="165" y="9"/>
                    <a:pt x="165" y="15"/>
                    <a:pt x="165" y="22"/>
                  </a:cubicBezTo>
                  <a:cubicBezTo>
                    <a:pt x="165" y="230"/>
                    <a:pt x="165" y="439"/>
                    <a:pt x="166" y="647"/>
                  </a:cubicBezTo>
                  <a:cubicBezTo>
                    <a:pt x="166" y="668"/>
                    <a:pt x="157" y="676"/>
                    <a:pt x="141" y="682"/>
                  </a:cubicBezTo>
                  <a:cubicBezTo>
                    <a:pt x="90" y="700"/>
                    <a:pt x="32" y="670"/>
                    <a:pt x="26" y="616"/>
                  </a:cubicBezTo>
                  <a:cubicBezTo>
                    <a:pt x="15" y="521"/>
                    <a:pt x="6" y="426"/>
                    <a:pt x="2" y="330"/>
                  </a:cubicBezTo>
                  <a:cubicBezTo>
                    <a:pt x="0" y="266"/>
                    <a:pt x="2" y="202"/>
                    <a:pt x="11" y="139"/>
                  </a:cubicBezTo>
                  <a:cubicBezTo>
                    <a:pt x="22" y="58"/>
                    <a:pt x="85" y="4"/>
                    <a:pt x="165" y="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876" kern="0" dirty="0">
                <a:latin typeface="EY interstate light"/>
              </a:endParaRPr>
            </a:p>
          </p:txBody>
        </p:sp>
      </p:grpSp>
      <p:sp>
        <p:nvSpPr>
          <p:cNvPr id="64" name="TextBox 63">
            <a:extLst>
              <a:ext uri="{FF2B5EF4-FFF2-40B4-BE49-F238E27FC236}">
                <a16:creationId xmlns:a16="http://schemas.microsoft.com/office/drawing/2014/main" id="{354DF7EA-02EE-42E5-AE48-1F0B90E91A8E}"/>
              </a:ext>
            </a:extLst>
          </p:cNvPr>
          <p:cNvSpPr txBox="1"/>
          <p:nvPr/>
        </p:nvSpPr>
        <p:spPr bwMode="gray">
          <a:xfrm>
            <a:off x="2967271" y="5540950"/>
            <a:ext cx="1135517" cy="205023"/>
          </a:xfrm>
          <a:prstGeom prst="roundRect">
            <a:avLst>
              <a:gd name="adj" fmla="val 50000"/>
            </a:avLst>
          </a:prstGeom>
          <a:solidFill>
            <a:srgbClr val="8FAADC"/>
          </a:solidFill>
          <a:ln>
            <a:solidFill>
              <a:srgbClr val="8FAADC"/>
            </a:solidFill>
          </a:ln>
        </p:spPr>
        <p:txBody>
          <a:bodyPr wrap="none" lIns="31542" tIns="31542" rIns="31542" bIns="31542" rtlCol="0" anchor="ctr">
            <a:noAutofit/>
          </a:bodyPr>
          <a:lstStyle>
            <a:defPPr>
              <a:defRPr lang="en-US"/>
            </a:defPPr>
            <a:lvl1pPr algn="ctr" defTabSz="914299">
              <a:defRPr sz="1052" b="1" kern="0">
                <a:solidFill>
                  <a:srgbClr val="000000"/>
                </a:solidFill>
                <a:latin typeface="EYInterstate" panose="02000503020000020004" pitchFamily="2" charset="0"/>
              </a:defRPr>
            </a:lvl1pPr>
          </a:lstStyle>
          <a:p>
            <a:pPr defTabSz="913842"/>
            <a:r>
              <a:rPr lang="en-US" sz="1051" dirty="0">
                <a:solidFill>
                  <a:schemeClr val="tx1"/>
                </a:solidFill>
                <a:latin typeface="EY interstate light"/>
              </a:rPr>
              <a:t>Defects</a:t>
            </a:r>
          </a:p>
        </p:txBody>
      </p:sp>
      <p:grpSp>
        <p:nvGrpSpPr>
          <p:cNvPr id="65" name="Group 64">
            <a:extLst>
              <a:ext uri="{FF2B5EF4-FFF2-40B4-BE49-F238E27FC236}">
                <a16:creationId xmlns:a16="http://schemas.microsoft.com/office/drawing/2014/main" id="{68E445FE-1C79-4B72-8DD4-8B29673924D2}"/>
              </a:ext>
            </a:extLst>
          </p:cNvPr>
          <p:cNvGrpSpPr/>
          <p:nvPr/>
        </p:nvGrpSpPr>
        <p:grpSpPr bwMode="gray">
          <a:xfrm>
            <a:off x="3252599" y="4951392"/>
            <a:ext cx="478347" cy="547118"/>
            <a:chOff x="-955675" y="3751116"/>
            <a:chExt cx="1179513" cy="1349089"/>
          </a:xfrm>
        </p:grpSpPr>
        <p:sp>
          <p:nvSpPr>
            <p:cNvPr id="66" name="Oval 65">
              <a:extLst>
                <a:ext uri="{FF2B5EF4-FFF2-40B4-BE49-F238E27FC236}">
                  <a16:creationId xmlns:a16="http://schemas.microsoft.com/office/drawing/2014/main" id="{9B20AA19-E773-4673-A699-BA7AD0462216}"/>
                </a:ext>
              </a:extLst>
            </p:cNvPr>
            <p:cNvSpPr/>
            <p:nvPr/>
          </p:nvSpPr>
          <p:spPr bwMode="gray">
            <a:xfrm>
              <a:off x="-637959" y="3751116"/>
              <a:ext cx="128372" cy="128372"/>
            </a:xfrm>
            <a:prstGeom prst="ellipse">
              <a:avLst/>
            </a:prstGeom>
            <a:solidFill>
              <a:srgbClr val="646464"/>
            </a:solidFill>
            <a:ln w="9525" cap="flat" cmpd="sng" algn="ctr">
              <a:noFill/>
              <a:prstDash val="solid"/>
            </a:ln>
            <a:effectLst/>
          </p:spPr>
          <p:txBody>
            <a:bodyPr rtlCol="0" anchor="t" anchorCtr="0"/>
            <a:lstStyle/>
            <a:p>
              <a:pPr algn="ctr" defTabSz="801218">
                <a:defRPr/>
              </a:pPr>
              <a:endParaRPr lang="en-GB" sz="964" kern="0" dirty="0">
                <a:latin typeface="EY interstate light"/>
              </a:endParaRPr>
            </a:p>
          </p:txBody>
        </p:sp>
        <p:sp>
          <p:nvSpPr>
            <p:cNvPr id="67" name="Freeform 13">
              <a:extLst>
                <a:ext uri="{FF2B5EF4-FFF2-40B4-BE49-F238E27FC236}">
                  <a16:creationId xmlns:a16="http://schemas.microsoft.com/office/drawing/2014/main" id="{C25CAA4A-7B56-4CAB-B015-EC7755A1C9FF}"/>
                </a:ext>
              </a:extLst>
            </p:cNvPr>
            <p:cNvSpPr>
              <a:spLocks/>
            </p:cNvSpPr>
            <p:nvPr/>
          </p:nvSpPr>
          <p:spPr bwMode="gray">
            <a:xfrm flipH="1">
              <a:off x="-882650" y="4141355"/>
              <a:ext cx="366713" cy="587375"/>
            </a:xfrm>
            <a:custGeom>
              <a:avLst/>
              <a:gdLst>
                <a:gd name="T0" fmla="*/ 0 w 513"/>
                <a:gd name="T1" fmla="*/ 802 h 820"/>
                <a:gd name="T2" fmla="*/ 0 w 513"/>
                <a:gd name="T3" fmla="*/ 592 h 820"/>
                <a:gd name="T4" fmla="*/ 132 w 513"/>
                <a:gd name="T5" fmla="*/ 581 h 820"/>
                <a:gd name="T6" fmla="*/ 155 w 513"/>
                <a:gd name="T7" fmla="*/ 562 h 820"/>
                <a:gd name="T8" fmla="*/ 139 w 513"/>
                <a:gd name="T9" fmla="*/ 287 h 820"/>
                <a:gd name="T10" fmla="*/ 240 w 513"/>
                <a:gd name="T11" fmla="*/ 216 h 820"/>
                <a:gd name="T12" fmla="*/ 291 w 513"/>
                <a:gd name="T13" fmla="*/ 128 h 820"/>
                <a:gd name="T14" fmla="*/ 238 w 513"/>
                <a:gd name="T15" fmla="*/ 44 h 820"/>
                <a:gd name="T16" fmla="*/ 137 w 513"/>
                <a:gd name="T17" fmla="*/ 57 h 820"/>
                <a:gd name="T18" fmla="*/ 102 w 513"/>
                <a:gd name="T19" fmla="*/ 86 h 820"/>
                <a:gd name="T20" fmla="*/ 291 w 513"/>
                <a:gd name="T21" fmla="*/ 49 h 820"/>
                <a:gd name="T22" fmla="*/ 398 w 513"/>
                <a:gd name="T23" fmla="*/ 180 h 820"/>
                <a:gd name="T24" fmla="*/ 511 w 513"/>
                <a:gd name="T25" fmla="*/ 566 h 820"/>
                <a:gd name="T26" fmla="*/ 506 w 513"/>
                <a:gd name="T27" fmla="*/ 667 h 820"/>
                <a:gd name="T28" fmla="*/ 297 w 513"/>
                <a:gd name="T29" fmla="*/ 804 h 820"/>
                <a:gd name="T30" fmla="*/ 219 w 513"/>
                <a:gd name="T31" fmla="*/ 797 h 820"/>
                <a:gd name="T32" fmla="*/ 109 w 513"/>
                <a:gd name="T33" fmla="*/ 797 h 820"/>
                <a:gd name="T34" fmla="*/ 0 w 513"/>
                <a:gd name="T35" fmla="*/ 80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820">
                  <a:moveTo>
                    <a:pt x="0" y="802"/>
                  </a:moveTo>
                  <a:cubicBezTo>
                    <a:pt x="0" y="731"/>
                    <a:pt x="0" y="663"/>
                    <a:pt x="0" y="592"/>
                  </a:cubicBezTo>
                  <a:cubicBezTo>
                    <a:pt x="44" y="589"/>
                    <a:pt x="88" y="584"/>
                    <a:pt x="132" y="581"/>
                  </a:cubicBezTo>
                  <a:cubicBezTo>
                    <a:pt x="146" y="580"/>
                    <a:pt x="152" y="576"/>
                    <a:pt x="155" y="562"/>
                  </a:cubicBezTo>
                  <a:cubicBezTo>
                    <a:pt x="175" y="468"/>
                    <a:pt x="172" y="377"/>
                    <a:pt x="139" y="287"/>
                  </a:cubicBezTo>
                  <a:cubicBezTo>
                    <a:pt x="173" y="263"/>
                    <a:pt x="207" y="240"/>
                    <a:pt x="240" y="216"/>
                  </a:cubicBezTo>
                  <a:cubicBezTo>
                    <a:pt x="269" y="194"/>
                    <a:pt x="292" y="168"/>
                    <a:pt x="291" y="128"/>
                  </a:cubicBezTo>
                  <a:cubicBezTo>
                    <a:pt x="290" y="89"/>
                    <a:pt x="273" y="60"/>
                    <a:pt x="238" y="44"/>
                  </a:cubicBezTo>
                  <a:cubicBezTo>
                    <a:pt x="202" y="27"/>
                    <a:pt x="168" y="32"/>
                    <a:pt x="137" y="57"/>
                  </a:cubicBezTo>
                  <a:cubicBezTo>
                    <a:pt x="126" y="65"/>
                    <a:pt x="116" y="74"/>
                    <a:pt x="102" y="86"/>
                  </a:cubicBezTo>
                  <a:cubicBezTo>
                    <a:pt x="139" y="17"/>
                    <a:pt x="231" y="0"/>
                    <a:pt x="291" y="49"/>
                  </a:cubicBezTo>
                  <a:cubicBezTo>
                    <a:pt x="335" y="85"/>
                    <a:pt x="368" y="131"/>
                    <a:pt x="398" y="180"/>
                  </a:cubicBezTo>
                  <a:cubicBezTo>
                    <a:pt x="470" y="298"/>
                    <a:pt x="507" y="427"/>
                    <a:pt x="511" y="566"/>
                  </a:cubicBezTo>
                  <a:cubicBezTo>
                    <a:pt x="512" y="599"/>
                    <a:pt x="513" y="634"/>
                    <a:pt x="506" y="667"/>
                  </a:cubicBezTo>
                  <a:cubicBezTo>
                    <a:pt x="486" y="760"/>
                    <a:pt x="390" y="820"/>
                    <a:pt x="297" y="804"/>
                  </a:cubicBezTo>
                  <a:cubicBezTo>
                    <a:pt x="271" y="799"/>
                    <a:pt x="245" y="798"/>
                    <a:pt x="219" y="797"/>
                  </a:cubicBezTo>
                  <a:cubicBezTo>
                    <a:pt x="183" y="796"/>
                    <a:pt x="146" y="796"/>
                    <a:pt x="109" y="797"/>
                  </a:cubicBezTo>
                  <a:cubicBezTo>
                    <a:pt x="74" y="798"/>
                    <a:pt x="38" y="800"/>
                    <a:pt x="0" y="802"/>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68" name="Freeform 14">
              <a:extLst>
                <a:ext uri="{FF2B5EF4-FFF2-40B4-BE49-F238E27FC236}">
                  <a16:creationId xmlns:a16="http://schemas.microsoft.com/office/drawing/2014/main" id="{4797523F-CCBD-477F-84AA-EB6DDC32101F}"/>
                </a:ext>
              </a:extLst>
            </p:cNvPr>
            <p:cNvSpPr>
              <a:spLocks/>
            </p:cNvSpPr>
            <p:nvPr/>
          </p:nvSpPr>
          <p:spPr bwMode="gray">
            <a:xfrm flipH="1">
              <a:off x="-552450" y="4454092"/>
              <a:ext cx="776288" cy="642938"/>
            </a:xfrm>
            <a:custGeom>
              <a:avLst/>
              <a:gdLst>
                <a:gd name="T0" fmla="*/ 969 w 1087"/>
                <a:gd name="T1" fmla="*/ 157 h 899"/>
                <a:gd name="T2" fmla="*/ 133 w 1087"/>
                <a:gd name="T3" fmla="*/ 157 h 899"/>
                <a:gd name="T4" fmla="*/ 133 w 1087"/>
                <a:gd name="T5" fmla="*/ 180 h 899"/>
                <a:gd name="T6" fmla="*/ 133 w 1087"/>
                <a:gd name="T7" fmla="*/ 862 h 899"/>
                <a:gd name="T8" fmla="*/ 107 w 1087"/>
                <a:gd name="T9" fmla="*/ 890 h 899"/>
                <a:gd name="T10" fmla="*/ 80 w 1087"/>
                <a:gd name="T11" fmla="*/ 862 h 899"/>
                <a:gd name="T12" fmla="*/ 80 w 1087"/>
                <a:gd name="T13" fmla="*/ 97 h 899"/>
                <a:gd name="T14" fmla="*/ 80 w 1087"/>
                <a:gd name="T15" fmla="*/ 68 h 899"/>
                <a:gd name="T16" fmla="*/ 25 w 1087"/>
                <a:gd name="T17" fmla="*/ 69 h 899"/>
                <a:gd name="T18" fmla="*/ 0 w 1087"/>
                <a:gd name="T19" fmla="*/ 45 h 899"/>
                <a:gd name="T20" fmla="*/ 0 w 1087"/>
                <a:gd name="T21" fmla="*/ 23 h 899"/>
                <a:gd name="T22" fmla="*/ 23 w 1087"/>
                <a:gd name="T23" fmla="*/ 1 h 899"/>
                <a:gd name="T24" fmla="*/ 35 w 1087"/>
                <a:gd name="T25" fmla="*/ 1 h 899"/>
                <a:gd name="T26" fmla="*/ 1052 w 1087"/>
                <a:gd name="T27" fmla="*/ 1 h 899"/>
                <a:gd name="T28" fmla="*/ 1083 w 1087"/>
                <a:gd name="T29" fmla="*/ 11 h 899"/>
                <a:gd name="T30" fmla="*/ 1083 w 1087"/>
                <a:gd name="T31" fmla="*/ 60 h 899"/>
                <a:gd name="T32" fmla="*/ 1065 w 1087"/>
                <a:gd name="T33" fmla="*/ 68 h 899"/>
                <a:gd name="T34" fmla="*/ 1022 w 1087"/>
                <a:gd name="T35" fmla="*/ 68 h 899"/>
                <a:gd name="T36" fmla="*/ 1022 w 1087"/>
                <a:gd name="T37" fmla="*/ 92 h 899"/>
                <a:gd name="T38" fmla="*/ 1022 w 1087"/>
                <a:gd name="T39" fmla="*/ 860 h 899"/>
                <a:gd name="T40" fmla="*/ 980 w 1087"/>
                <a:gd name="T41" fmla="*/ 889 h 899"/>
                <a:gd name="T42" fmla="*/ 970 w 1087"/>
                <a:gd name="T43" fmla="*/ 876 h 899"/>
                <a:gd name="T44" fmla="*/ 969 w 1087"/>
                <a:gd name="T45" fmla="*/ 859 h 899"/>
                <a:gd name="T46" fmla="*/ 969 w 1087"/>
                <a:gd name="T47" fmla="*/ 183 h 899"/>
                <a:gd name="T48" fmla="*/ 969 w 1087"/>
                <a:gd name="T49" fmla="*/ 157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7" h="899">
                  <a:moveTo>
                    <a:pt x="969" y="157"/>
                  </a:moveTo>
                  <a:cubicBezTo>
                    <a:pt x="690" y="157"/>
                    <a:pt x="413" y="157"/>
                    <a:pt x="133" y="157"/>
                  </a:cubicBezTo>
                  <a:cubicBezTo>
                    <a:pt x="133" y="164"/>
                    <a:pt x="133" y="172"/>
                    <a:pt x="133" y="180"/>
                  </a:cubicBezTo>
                  <a:cubicBezTo>
                    <a:pt x="133" y="407"/>
                    <a:pt x="133" y="634"/>
                    <a:pt x="133" y="862"/>
                  </a:cubicBezTo>
                  <a:cubicBezTo>
                    <a:pt x="133" y="887"/>
                    <a:pt x="130" y="890"/>
                    <a:pt x="107" y="890"/>
                  </a:cubicBezTo>
                  <a:cubicBezTo>
                    <a:pt x="83" y="891"/>
                    <a:pt x="80" y="888"/>
                    <a:pt x="80" y="862"/>
                  </a:cubicBezTo>
                  <a:cubicBezTo>
                    <a:pt x="80" y="607"/>
                    <a:pt x="80" y="352"/>
                    <a:pt x="80" y="97"/>
                  </a:cubicBezTo>
                  <a:cubicBezTo>
                    <a:pt x="80" y="88"/>
                    <a:pt x="80" y="79"/>
                    <a:pt x="80" y="68"/>
                  </a:cubicBezTo>
                  <a:cubicBezTo>
                    <a:pt x="60" y="68"/>
                    <a:pt x="42" y="68"/>
                    <a:pt x="25" y="69"/>
                  </a:cubicBezTo>
                  <a:cubicBezTo>
                    <a:pt x="8" y="69"/>
                    <a:pt x="0" y="61"/>
                    <a:pt x="0" y="45"/>
                  </a:cubicBezTo>
                  <a:cubicBezTo>
                    <a:pt x="0" y="37"/>
                    <a:pt x="0" y="30"/>
                    <a:pt x="0" y="23"/>
                  </a:cubicBezTo>
                  <a:cubicBezTo>
                    <a:pt x="1" y="8"/>
                    <a:pt x="7" y="0"/>
                    <a:pt x="23" y="1"/>
                  </a:cubicBezTo>
                  <a:cubicBezTo>
                    <a:pt x="27" y="1"/>
                    <a:pt x="31" y="1"/>
                    <a:pt x="35" y="1"/>
                  </a:cubicBezTo>
                  <a:cubicBezTo>
                    <a:pt x="374" y="1"/>
                    <a:pt x="713" y="1"/>
                    <a:pt x="1052" y="1"/>
                  </a:cubicBezTo>
                  <a:cubicBezTo>
                    <a:pt x="1063" y="1"/>
                    <a:pt x="1082" y="5"/>
                    <a:pt x="1083" y="11"/>
                  </a:cubicBezTo>
                  <a:cubicBezTo>
                    <a:pt x="1087" y="26"/>
                    <a:pt x="1085" y="44"/>
                    <a:pt x="1083" y="60"/>
                  </a:cubicBezTo>
                  <a:cubicBezTo>
                    <a:pt x="1083" y="63"/>
                    <a:pt x="1071" y="67"/>
                    <a:pt x="1065" y="68"/>
                  </a:cubicBezTo>
                  <a:cubicBezTo>
                    <a:pt x="1052" y="69"/>
                    <a:pt x="1038" y="68"/>
                    <a:pt x="1022" y="68"/>
                  </a:cubicBezTo>
                  <a:cubicBezTo>
                    <a:pt x="1022" y="77"/>
                    <a:pt x="1022" y="84"/>
                    <a:pt x="1022" y="92"/>
                  </a:cubicBezTo>
                  <a:cubicBezTo>
                    <a:pt x="1022" y="348"/>
                    <a:pt x="1022" y="604"/>
                    <a:pt x="1022" y="860"/>
                  </a:cubicBezTo>
                  <a:cubicBezTo>
                    <a:pt x="1022" y="888"/>
                    <a:pt x="1007" y="899"/>
                    <a:pt x="980" y="889"/>
                  </a:cubicBezTo>
                  <a:cubicBezTo>
                    <a:pt x="976" y="887"/>
                    <a:pt x="971" y="881"/>
                    <a:pt x="970" y="876"/>
                  </a:cubicBezTo>
                  <a:cubicBezTo>
                    <a:pt x="968" y="871"/>
                    <a:pt x="969" y="865"/>
                    <a:pt x="969" y="859"/>
                  </a:cubicBezTo>
                  <a:cubicBezTo>
                    <a:pt x="969" y="633"/>
                    <a:pt x="969" y="408"/>
                    <a:pt x="969" y="183"/>
                  </a:cubicBezTo>
                  <a:cubicBezTo>
                    <a:pt x="969" y="175"/>
                    <a:pt x="969" y="167"/>
                    <a:pt x="969" y="15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69" name="Freeform 15">
              <a:extLst>
                <a:ext uri="{FF2B5EF4-FFF2-40B4-BE49-F238E27FC236}">
                  <a16:creationId xmlns:a16="http://schemas.microsoft.com/office/drawing/2014/main" id="{E85E24DC-4853-461C-BE33-7D858230F7B6}"/>
                </a:ext>
              </a:extLst>
            </p:cNvPr>
            <p:cNvSpPr>
              <a:spLocks/>
            </p:cNvSpPr>
            <p:nvPr/>
          </p:nvSpPr>
          <p:spPr bwMode="gray">
            <a:xfrm flipH="1">
              <a:off x="-722313" y="4100080"/>
              <a:ext cx="782638" cy="342900"/>
            </a:xfrm>
            <a:custGeom>
              <a:avLst/>
              <a:gdLst>
                <a:gd name="T0" fmla="*/ 535 w 1096"/>
                <a:gd name="T1" fmla="*/ 444 h 479"/>
                <a:gd name="T2" fmla="*/ 501 w 1096"/>
                <a:gd name="T3" fmla="*/ 479 h 479"/>
                <a:gd name="T4" fmla="*/ 123 w 1096"/>
                <a:gd name="T5" fmla="*/ 479 h 479"/>
                <a:gd name="T6" fmla="*/ 98 w 1096"/>
                <a:gd name="T7" fmla="*/ 438 h 479"/>
                <a:gd name="T8" fmla="*/ 70 w 1096"/>
                <a:gd name="T9" fmla="*/ 414 h 479"/>
                <a:gd name="T10" fmla="*/ 5 w 1096"/>
                <a:gd name="T11" fmla="*/ 33 h 479"/>
                <a:gd name="T12" fmla="*/ 22 w 1096"/>
                <a:gd name="T13" fmla="*/ 1 h 479"/>
                <a:gd name="T14" fmla="*/ 45 w 1096"/>
                <a:gd name="T15" fmla="*/ 21 h 479"/>
                <a:gd name="T16" fmla="*/ 89 w 1096"/>
                <a:gd name="T17" fmla="*/ 277 h 479"/>
                <a:gd name="T18" fmla="*/ 110 w 1096"/>
                <a:gd name="T19" fmla="*/ 406 h 479"/>
                <a:gd name="T20" fmla="*/ 110 w 1096"/>
                <a:gd name="T21" fmla="*/ 437 h 479"/>
                <a:gd name="T22" fmla="*/ 409 w 1096"/>
                <a:gd name="T23" fmla="*/ 437 h 479"/>
                <a:gd name="T24" fmla="*/ 365 w 1096"/>
                <a:gd name="T25" fmla="*/ 369 h 479"/>
                <a:gd name="T26" fmla="*/ 457 w 1096"/>
                <a:gd name="T27" fmla="*/ 278 h 479"/>
                <a:gd name="T28" fmla="*/ 715 w 1096"/>
                <a:gd name="T29" fmla="*/ 246 h 479"/>
                <a:gd name="T30" fmla="*/ 950 w 1096"/>
                <a:gd name="T31" fmla="*/ 122 h 479"/>
                <a:gd name="T32" fmla="*/ 1066 w 1096"/>
                <a:gd name="T33" fmla="*/ 130 h 479"/>
                <a:gd name="T34" fmla="*/ 1059 w 1096"/>
                <a:gd name="T35" fmla="*/ 246 h 479"/>
                <a:gd name="T36" fmla="*/ 776 w 1096"/>
                <a:gd name="T37" fmla="*/ 401 h 479"/>
                <a:gd name="T38" fmla="*/ 553 w 1096"/>
                <a:gd name="T39" fmla="*/ 442 h 479"/>
                <a:gd name="T40" fmla="*/ 535 w 1096"/>
                <a:gd name="T41" fmla="*/ 44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6" h="479">
                  <a:moveTo>
                    <a:pt x="535" y="444"/>
                  </a:moveTo>
                  <a:cubicBezTo>
                    <a:pt x="535" y="478"/>
                    <a:pt x="534" y="479"/>
                    <a:pt x="501" y="479"/>
                  </a:cubicBezTo>
                  <a:cubicBezTo>
                    <a:pt x="375" y="479"/>
                    <a:pt x="249" y="479"/>
                    <a:pt x="123" y="479"/>
                  </a:cubicBezTo>
                  <a:cubicBezTo>
                    <a:pt x="91" y="479"/>
                    <a:pt x="84" y="468"/>
                    <a:pt x="98" y="438"/>
                  </a:cubicBezTo>
                  <a:cubicBezTo>
                    <a:pt x="77" y="443"/>
                    <a:pt x="72" y="431"/>
                    <a:pt x="70" y="414"/>
                  </a:cubicBezTo>
                  <a:cubicBezTo>
                    <a:pt x="48" y="287"/>
                    <a:pt x="27" y="160"/>
                    <a:pt x="5" y="33"/>
                  </a:cubicBezTo>
                  <a:cubicBezTo>
                    <a:pt x="3" y="19"/>
                    <a:pt x="0" y="4"/>
                    <a:pt x="22" y="1"/>
                  </a:cubicBezTo>
                  <a:cubicBezTo>
                    <a:pt x="37" y="0"/>
                    <a:pt x="43" y="6"/>
                    <a:pt x="45" y="21"/>
                  </a:cubicBezTo>
                  <a:cubicBezTo>
                    <a:pt x="59" y="106"/>
                    <a:pt x="74" y="191"/>
                    <a:pt x="89" y="277"/>
                  </a:cubicBezTo>
                  <a:cubicBezTo>
                    <a:pt x="96" y="320"/>
                    <a:pt x="103" y="363"/>
                    <a:pt x="110" y="406"/>
                  </a:cubicBezTo>
                  <a:cubicBezTo>
                    <a:pt x="111" y="416"/>
                    <a:pt x="110" y="427"/>
                    <a:pt x="110" y="437"/>
                  </a:cubicBezTo>
                  <a:cubicBezTo>
                    <a:pt x="207" y="437"/>
                    <a:pt x="306" y="437"/>
                    <a:pt x="409" y="437"/>
                  </a:cubicBezTo>
                  <a:cubicBezTo>
                    <a:pt x="383" y="419"/>
                    <a:pt x="367" y="398"/>
                    <a:pt x="365" y="369"/>
                  </a:cubicBezTo>
                  <a:cubicBezTo>
                    <a:pt x="362" y="315"/>
                    <a:pt x="401" y="276"/>
                    <a:pt x="457" y="278"/>
                  </a:cubicBezTo>
                  <a:cubicBezTo>
                    <a:pt x="545" y="281"/>
                    <a:pt x="631" y="271"/>
                    <a:pt x="715" y="246"/>
                  </a:cubicBezTo>
                  <a:cubicBezTo>
                    <a:pt x="802" y="220"/>
                    <a:pt x="881" y="182"/>
                    <a:pt x="950" y="122"/>
                  </a:cubicBezTo>
                  <a:cubicBezTo>
                    <a:pt x="985" y="92"/>
                    <a:pt x="1037" y="96"/>
                    <a:pt x="1066" y="130"/>
                  </a:cubicBezTo>
                  <a:cubicBezTo>
                    <a:pt x="1096" y="164"/>
                    <a:pt x="1093" y="215"/>
                    <a:pt x="1059" y="246"/>
                  </a:cubicBezTo>
                  <a:cubicBezTo>
                    <a:pt x="978" y="321"/>
                    <a:pt x="881" y="368"/>
                    <a:pt x="776" y="401"/>
                  </a:cubicBezTo>
                  <a:cubicBezTo>
                    <a:pt x="704" y="424"/>
                    <a:pt x="630" y="438"/>
                    <a:pt x="553" y="442"/>
                  </a:cubicBezTo>
                  <a:cubicBezTo>
                    <a:pt x="548" y="442"/>
                    <a:pt x="542" y="444"/>
                    <a:pt x="535" y="444"/>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70" name="Freeform 16">
              <a:extLst>
                <a:ext uri="{FF2B5EF4-FFF2-40B4-BE49-F238E27FC236}">
                  <a16:creationId xmlns:a16="http://schemas.microsoft.com/office/drawing/2014/main" id="{3CA00862-8009-4908-9226-F94281F38289}"/>
                </a:ext>
              </a:extLst>
            </p:cNvPr>
            <p:cNvSpPr>
              <a:spLocks/>
            </p:cNvSpPr>
            <p:nvPr/>
          </p:nvSpPr>
          <p:spPr bwMode="gray">
            <a:xfrm flipH="1">
              <a:off x="-719137" y="3846080"/>
              <a:ext cx="320675" cy="319088"/>
            </a:xfrm>
            <a:custGeom>
              <a:avLst/>
              <a:gdLst>
                <a:gd name="T0" fmla="*/ 226 w 449"/>
                <a:gd name="T1" fmla="*/ 3 h 445"/>
                <a:gd name="T2" fmla="*/ 444 w 449"/>
                <a:gd name="T3" fmla="*/ 234 h 445"/>
                <a:gd name="T4" fmla="*/ 217 w 449"/>
                <a:gd name="T5" fmla="*/ 442 h 445"/>
                <a:gd name="T6" fmla="*/ 3 w 449"/>
                <a:gd name="T7" fmla="*/ 220 h 445"/>
                <a:gd name="T8" fmla="*/ 226 w 449"/>
                <a:gd name="T9" fmla="*/ 3 h 445"/>
              </a:gdLst>
              <a:ahLst/>
              <a:cxnLst>
                <a:cxn ang="0">
                  <a:pos x="T0" y="T1"/>
                </a:cxn>
                <a:cxn ang="0">
                  <a:pos x="T2" y="T3"/>
                </a:cxn>
                <a:cxn ang="0">
                  <a:pos x="T4" y="T5"/>
                </a:cxn>
                <a:cxn ang="0">
                  <a:pos x="T6" y="T7"/>
                </a:cxn>
                <a:cxn ang="0">
                  <a:pos x="T8" y="T9"/>
                </a:cxn>
              </a:cxnLst>
              <a:rect l="0" t="0" r="r" b="b"/>
              <a:pathLst>
                <a:path w="449" h="445">
                  <a:moveTo>
                    <a:pt x="226" y="3"/>
                  </a:moveTo>
                  <a:cubicBezTo>
                    <a:pt x="356" y="5"/>
                    <a:pt x="449" y="114"/>
                    <a:pt x="444" y="234"/>
                  </a:cubicBezTo>
                  <a:cubicBezTo>
                    <a:pt x="439" y="350"/>
                    <a:pt x="338" y="445"/>
                    <a:pt x="217" y="442"/>
                  </a:cubicBezTo>
                  <a:cubicBezTo>
                    <a:pt x="99" y="440"/>
                    <a:pt x="0" y="338"/>
                    <a:pt x="3" y="220"/>
                  </a:cubicBezTo>
                  <a:cubicBezTo>
                    <a:pt x="6" y="99"/>
                    <a:pt x="107" y="0"/>
                    <a:pt x="226" y="3"/>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71" name="Freeform 17">
              <a:extLst>
                <a:ext uri="{FF2B5EF4-FFF2-40B4-BE49-F238E27FC236}">
                  <a16:creationId xmlns:a16="http://schemas.microsoft.com/office/drawing/2014/main" id="{3E81B79A-2B0A-4E9C-A7A6-67CD4D055BA6}"/>
                </a:ext>
              </a:extLst>
            </p:cNvPr>
            <p:cNvSpPr>
              <a:spLocks/>
            </p:cNvSpPr>
            <p:nvPr/>
          </p:nvSpPr>
          <p:spPr bwMode="gray">
            <a:xfrm flipH="1">
              <a:off x="-955675" y="4308042"/>
              <a:ext cx="412750" cy="792163"/>
            </a:xfrm>
            <a:custGeom>
              <a:avLst/>
              <a:gdLst>
                <a:gd name="T0" fmla="*/ 516 w 576"/>
                <a:gd name="T1" fmla="*/ 577 h 1109"/>
                <a:gd name="T2" fmla="*/ 516 w 576"/>
                <a:gd name="T3" fmla="*/ 358 h 1109"/>
                <a:gd name="T4" fmla="*/ 513 w 576"/>
                <a:gd name="T5" fmla="*/ 349 h 1109"/>
                <a:gd name="T6" fmla="*/ 499 w 576"/>
                <a:gd name="T7" fmla="*/ 309 h 1109"/>
                <a:gd name="T8" fmla="*/ 499 w 576"/>
                <a:gd name="T9" fmla="*/ 31 h 1109"/>
                <a:gd name="T10" fmla="*/ 531 w 576"/>
                <a:gd name="T11" fmla="*/ 0 h 1109"/>
                <a:gd name="T12" fmla="*/ 566 w 576"/>
                <a:gd name="T13" fmla="*/ 32 h 1109"/>
                <a:gd name="T14" fmla="*/ 565 w 576"/>
                <a:gd name="T15" fmla="*/ 320 h 1109"/>
                <a:gd name="T16" fmla="*/ 554 w 576"/>
                <a:gd name="T17" fmla="*/ 347 h 1109"/>
                <a:gd name="T18" fmla="*/ 548 w 576"/>
                <a:gd name="T19" fmla="*/ 359 h 1109"/>
                <a:gd name="T20" fmla="*/ 548 w 576"/>
                <a:gd name="T21" fmla="*/ 572 h 1109"/>
                <a:gd name="T22" fmla="*/ 572 w 576"/>
                <a:gd name="T23" fmla="*/ 588 h 1109"/>
                <a:gd name="T24" fmla="*/ 572 w 576"/>
                <a:gd name="T25" fmla="*/ 612 h 1109"/>
                <a:gd name="T26" fmla="*/ 547 w 576"/>
                <a:gd name="T27" fmla="*/ 624 h 1109"/>
                <a:gd name="T28" fmla="*/ 331 w 576"/>
                <a:gd name="T29" fmla="*/ 624 h 1109"/>
                <a:gd name="T30" fmla="*/ 308 w 576"/>
                <a:gd name="T31" fmla="*/ 624 h 1109"/>
                <a:gd name="T32" fmla="*/ 308 w 576"/>
                <a:gd name="T33" fmla="*/ 659 h 1109"/>
                <a:gd name="T34" fmla="*/ 307 w 576"/>
                <a:gd name="T35" fmla="*/ 911 h 1109"/>
                <a:gd name="T36" fmla="*/ 325 w 576"/>
                <a:gd name="T37" fmla="*/ 934 h 1109"/>
                <a:gd name="T38" fmla="*/ 518 w 576"/>
                <a:gd name="T39" fmla="*/ 990 h 1109"/>
                <a:gd name="T40" fmla="*/ 536 w 576"/>
                <a:gd name="T41" fmla="*/ 1031 h 1109"/>
                <a:gd name="T42" fmla="*/ 535 w 576"/>
                <a:gd name="T43" fmla="*/ 1046 h 1109"/>
                <a:gd name="T44" fmla="*/ 523 w 576"/>
                <a:gd name="T45" fmla="*/ 1097 h 1109"/>
                <a:gd name="T46" fmla="*/ 472 w 576"/>
                <a:gd name="T47" fmla="*/ 1091 h 1109"/>
                <a:gd name="T48" fmla="*/ 475 w 576"/>
                <a:gd name="T49" fmla="*/ 1037 h 1109"/>
                <a:gd name="T50" fmla="*/ 485 w 576"/>
                <a:gd name="T51" fmla="*/ 1030 h 1109"/>
                <a:gd name="T52" fmla="*/ 308 w 576"/>
                <a:gd name="T53" fmla="*/ 989 h 1109"/>
                <a:gd name="T54" fmla="*/ 258 w 576"/>
                <a:gd name="T55" fmla="*/ 992 h 1109"/>
                <a:gd name="T56" fmla="*/ 94 w 576"/>
                <a:gd name="T57" fmla="*/ 1029 h 1109"/>
                <a:gd name="T58" fmla="*/ 105 w 576"/>
                <a:gd name="T59" fmla="*/ 1041 h 1109"/>
                <a:gd name="T60" fmla="*/ 105 w 576"/>
                <a:gd name="T61" fmla="*/ 1091 h 1109"/>
                <a:gd name="T62" fmla="*/ 54 w 576"/>
                <a:gd name="T63" fmla="*/ 1098 h 1109"/>
                <a:gd name="T64" fmla="*/ 40 w 576"/>
                <a:gd name="T65" fmla="*/ 1051 h 1109"/>
                <a:gd name="T66" fmla="*/ 40 w 576"/>
                <a:gd name="T67" fmla="*/ 1028 h 1109"/>
                <a:gd name="T68" fmla="*/ 60 w 576"/>
                <a:gd name="T69" fmla="*/ 990 h 1109"/>
                <a:gd name="T70" fmla="*/ 242 w 576"/>
                <a:gd name="T71" fmla="*/ 937 h 1109"/>
                <a:gd name="T72" fmla="*/ 256 w 576"/>
                <a:gd name="T73" fmla="*/ 920 h 1109"/>
                <a:gd name="T74" fmla="*/ 256 w 576"/>
                <a:gd name="T75" fmla="*/ 632 h 1109"/>
                <a:gd name="T76" fmla="*/ 254 w 576"/>
                <a:gd name="T77" fmla="*/ 624 h 1109"/>
                <a:gd name="T78" fmla="*/ 233 w 576"/>
                <a:gd name="T79" fmla="*/ 624 h 1109"/>
                <a:gd name="T80" fmla="*/ 29 w 576"/>
                <a:gd name="T81" fmla="*/ 624 h 1109"/>
                <a:gd name="T82" fmla="*/ 0 w 576"/>
                <a:gd name="T83" fmla="*/ 600 h 1109"/>
                <a:gd name="T84" fmla="*/ 30 w 576"/>
                <a:gd name="T85" fmla="*/ 577 h 1109"/>
                <a:gd name="T86" fmla="*/ 490 w 576"/>
                <a:gd name="T87" fmla="*/ 577 h 1109"/>
                <a:gd name="T88" fmla="*/ 516 w 576"/>
                <a:gd name="T89" fmla="*/ 577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1109">
                  <a:moveTo>
                    <a:pt x="516" y="577"/>
                  </a:moveTo>
                  <a:cubicBezTo>
                    <a:pt x="516" y="502"/>
                    <a:pt x="516" y="430"/>
                    <a:pt x="516" y="358"/>
                  </a:cubicBezTo>
                  <a:cubicBezTo>
                    <a:pt x="516" y="355"/>
                    <a:pt x="515" y="350"/>
                    <a:pt x="513" y="349"/>
                  </a:cubicBezTo>
                  <a:cubicBezTo>
                    <a:pt x="495" y="341"/>
                    <a:pt x="499" y="324"/>
                    <a:pt x="499" y="309"/>
                  </a:cubicBezTo>
                  <a:cubicBezTo>
                    <a:pt x="499" y="217"/>
                    <a:pt x="499" y="124"/>
                    <a:pt x="499" y="31"/>
                  </a:cubicBezTo>
                  <a:cubicBezTo>
                    <a:pt x="499" y="6"/>
                    <a:pt x="505" y="0"/>
                    <a:pt x="531" y="0"/>
                  </a:cubicBezTo>
                  <a:cubicBezTo>
                    <a:pt x="559" y="0"/>
                    <a:pt x="565" y="5"/>
                    <a:pt x="566" y="32"/>
                  </a:cubicBezTo>
                  <a:cubicBezTo>
                    <a:pt x="566" y="128"/>
                    <a:pt x="566" y="224"/>
                    <a:pt x="565" y="320"/>
                  </a:cubicBezTo>
                  <a:cubicBezTo>
                    <a:pt x="565" y="329"/>
                    <a:pt x="558" y="338"/>
                    <a:pt x="554" y="347"/>
                  </a:cubicBezTo>
                  <a:cubicBezTo>
                    <a:pt x="552" y="351"/>
                    <a:pt x="548" y="355"/>
                    <a:pt x="548" y="359"/>
                  </a:cubicBezTo>
                  <a:cubicBezTo>
                    <a:pt x="548" y="431"/>
                    <a:pt x="548" y="503"/>
                    <a:pt x="548" y="572"/>
                  </a:cubicBezTo>
                  <a:cubicBezTo>
                    <a:pt x="558" y="578"/>
                    <a:pt x="568" y="581"/>
                    <a:pt x="572" y="588"/>
                  </a:cubicBezTo>
                  <a:cubicBezTo>
                    <a:pt x="576" y="594"/>
                    <a:pt x="576" y="607"/>
                    <a:pt x="572" y="612"/>
                  </a:cubicBezTo>
                  <a:cubicBezTo>
                    <a:pt x="567" y="619"/>
                    <a:pt x="556" y="623"/>
                    <a:pt x="547" y="624"/>
                  </a:cubicBezTo>
                  <a:cubicBezTo>
                    <a:pt x="475" y="624"/>
                    <a:pt x="403" y="624"/>
                    <a:pt x="331" y="624"/>
                  </a:cubicBezTo>
                  <a:cubicBezTo>
                    <a:pt x="324" y="624"/>
                    <a:pt x="317" y="624"/>
                    <a:pt x="308" y="624"/>
                  </a:cubicBezTo>
                  <a:cubicBezTo>
                    <a:pt x="308" y="637"/>
                    <a:pt x="308" y="648"/>
                    <a:pt x="308" y="659"/>
                  </a:cubicBezTo>
                  <a:cubicBezTo>
                    <a:pt x="308" y="743"/>
                    <a:pt x="308" y="827"/>
                    <a:pt x="307" y="911"/>
                  </a:cubicBezTo>
                  <a:cubicBezTo>
                    <a:pt x="307" y="925"/>
                    <a:pt x="311" y="930"/>
                    <a:pt x="325" y="934"/>
                  </a:cubicBezTo>
                  <a:cubicBezTo>
                    <a:pt x="390" y="952"/>
                    <a:pt x="454" y="971"/>
                    <a:pt x="518" y="990"/>
                  </a:cubicBezTo>
                  <a:cubicBezTo>
                    <a:pt x="539" y="997"/>
                    <a:pt x="545" y="1011"/>
                    <a:pt x="536" y="1031"/>
                  </a:cubicBezTo>
                  <a:cubicBezTo>
                    <a:pt x="534" y="1035"/>
                    <a:pt x="534" y="1042"/>
                    <a:pt x="535" y="1046"/>
                  </a:cubicBezTo>
                  <a:cubicBezTo>
                    <a:pt x="544" y="1066"/>
                    <a:pt x="540" y="1087"/>
                    <a:pt x="523" y="1097"/>
                  </a:cubicBezTo>
                  <a:cubicBezTo>
                    <a:pt x="506" y="1109"/>
                    <a:pt x="486" y="1106"/>
                    <a:pt x="472" y="1091"/>
                  </a:cubicBezTo>
                  <a:cubicBezTo>
                    <a:pt x="459" y="1076"/>
                    <a:pt x="460" y="1054"/>
                    <a:pt x="475" y="1037"/>
                  </a:cubicBezTo>
                  <a:cubicBezTo>
                    <a:pt x="477" y="1035"/>
                    <a:pt x="480" y="1033"/>
                    <a:pt x="485" y="1030"/>
                  </a:cubicBezTo>
                  <a:cubicBezTo>
                    <a:pt x="423" y="1016"/>
                    <a:pt x="365" y="1003"/>
                    <a:pt x="308" y="989"/>
                  </a:cubicBezTo>
                  <a:cubicBezTo>
                    <a:pt x="290" y="984"/>
                    <a:pt x="275" y="988"/>
                    <a:pt x="258" y="992"/>
                  </a:cubicBezTo>
                  <a:cubicBezTo>
                    <a:pt x="204" y="1004"/>
                    <a:pt x="151" y="1016"/>
                    <a:pt x="94" y="1029"/>
                  </a:cubicBezTo>
                  <a:cubicBezTo>
                    <a:pt x="99" y="1034"/>
                    <a:pt x="102" y="1037"/>
                    <a:pt x="105" y="1041"/>
                  </a:cubicBezTo>
                  <a:cubicBezTo>
                    <a:pt x="117" y="1055"/>
                    <a:pt x="116" y="1077"/>
                    <a:pt x="105" y="1091"/>
                  </a:cubicBezTo>
                  <a:cubicBezTo>
                    <a:pt x="91" y="1106"/>
                    <a:pt x="71" y="1109"/>
                    <a:pt x="54" y="1098"/>
                  </a:cubicBezTo>
                  <a:cubicBezTo>
                    <a:pt x="38" y="1088"/>
                    <a:pt x="32" y="1069"/>
                    <a:pt x="40" y="1051"/>
                  </a:cubicBezTo>
                  <a:cubicBezTo>
                    <a:pt x="43" y="1043"/>
                    <a:pt x="44" y="1037"/>
                    <a:pt x="40" y="1028"/>
                  </a:cubicBezTo>
                  <a:cubicBezTo>
                    <a:pt x="31" y="1009"/>
                    <a:pt x="39" y="996"/>
                    <a:pt x="60" y="990"/>
                  </a:cubicBezTo>
                  <a:cubicBezTo>
                    <a:pt x="121" y="972"/>
                    <a:pt x="181" y="954"/>
                    <a:pt x="242" y="937"/>
                  </a:cubicBezTo>
                  <a:cubicBezTo>
                    <a:pt x="251" y="934"/>
                    <a:pt x="257" y="931"/>
                    <a:pt x="256" y="920"/>
                  </a:cubicBezTo>
                  <a:cubicBezTo>
                    <a:pt x="256" y="824"/>
                    <a:pt x="256" y="728"/>
                    <a:pt x="256" y="632"/>
                  </a:cubicBezTo>
                  <a:cubicBezTo>
                    <a:pt x="256" y="630"/>
                    <a:pt x="255" y="628"/>
                    <a:pt x="254" y="624"/>
                  </a:cubicBezTo>
                  <a:cubicBezTo>
                    <a:pt x="247" y="624"/>
                    <a:pt x="240" y="624"/>
                    <a:pt x="233" y="624"/>
                  </a:cubicBezTo>
                  <a:cubicBezTo>
                    <a:pt x="165" y="624"/>
                    <a:pt x="97" y="624"/>
                    <a:pt x="29" y="624"/>
                  </a:cubicBezTo>
                  <a:cubicBezTo>
                    <a:pt x="8" y="624"/>
                    <a:pt x="0" y="617"/>
                    <a:pt x="0" y="600"/>
                  </a:cubicBezTo>
                  <a:cubicBezTo>
                    <a:pt x="0" y="580"/>
                    <a:pt x="14" y="577"/>
                    <a:pt x="30" y="577"/>
                  </a:cubicBezTo>
                  <a:cubicBezTo>
                    <a:pt x="183" y="577"/>
                    <a:pt x="336" y="577"/>
                    <a:pt x="490" y="577"/>
                  </a:cubicBezTo>
                  <a:cubicBezTo>
                    <a:pt x="498" y="577"/>
                    <a:pt x="505" y="577"/>
                    <a:pt x="516" y="57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72" name="Freeform 18">
              <a:extLst>
                <a:ext uri="{FF2B5EF4-FFF2-40B4-BE49-F238E27FC236}">
                  <a16:creationId xmlns:a16="http://schemas.microsoft.com/office/drawing/2014/main" id="{B2550A8B-F19B-43FF-B80E-E4B7927D1DEF}"/>
                </a:ext>
              </a:extLst>
            </p:cNvPr>
            <p:cNvSpPr>
              <a:spLocks/>
            </p:cNvSpPr>
            <p:nvPr/>
          </p:nvSpPr>
          <p:spPr bwMode="gray">
            <a:xfrm flipH="1">
              <a:off x="-460375" y="4577917"/>
              <a:ext cx="119063" cy="500063"/>
            </a:xfrm>
            <a:custGeom>
              <a:avLst/>
              <a:gdLst>
                <a:gd name="T0" fmla="*/ 165 w 166"/>
                <a:gd name="T1" fmla="*/ 0 h 700"/>
                <a:gd name="T2" fmla="*/ 165 w 166"/>
                <a:gd name="T3" fmla="*/ 22 h 700"/>
                <a:gd name="T4" fmla="*/ 166 w 166"/>
                <a:gd name="T5" fmla="*/ 647 h 700"/>
                <a:gd name="T6" fmla="*/ 141 w 166"/>
                <a:gd name="T7" fmla="*/ 682 h 700"/>
                <a:gd name="T8" fmla="*/ 26 w 166"/>
                <a:gd name="T9" fmla="*/ 616 h 700"/>
                <a:gd name="T10" fmla="*/ 2 w 166"/>
                <a:gd name="T11" fmla="*/ 330 h 700"/>
                <a:gd name="T12" fmla="*/ 11 w 166"/>
                <a:gd name="T13" fmla="*/ 139 h 700"/>
                <a:gd name="T14" fmla="*/ 165 w 16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00">
                  <a:moveTo>
                    <a:pt x="165" y="0"/>
                  </a:moveTo>
                  <a:cubicBezTo>
                    <a:pt x="165" y="9"/>
                    <a:pt x="165" y="15"/>
                    <a:pt x="165" y="22"/>
                  </a:cubicBezTo>
                  <a:cubicBezTo>
                    <a:pt x="165" y="230"/>
                    <a:pt x="165" y="439"/>
                    <a:pt x="166" y="647"/>
                  </a:cubicBezTo>
                  <a:cubicBezTo>
                    <a:pt x="166" y="668"/>
                    <a:pt x="157" y="676"/>
                    <a:pt x="141" y="682"/>
                  </a:cubicBezTo>
                  <a:cubicBezTo>
                    <a:pt x="90" y="700"/>
                    <a:pt x="32" y="670"/>
                    <a:pt x="26" y="616"/>
                  </a:cubicBezTo>
                  <a:cubicBezTo>
                    <a:pt x="15" y="521"/>
                    <a:pt x="6" y="426"/>
                    <a:pt x="2" y="330"/>
                  </a:cubicBezTo>
                  <a:cubicBezTo>
                    <a:pt x="0" y="266"/>
                    <a:pt x="2" y="202"/>
                    <a:pt x="11" y="139"/>
                  </a:cubicBezTo>
                  <a:cubicBezTo>
                    <a:pt x="22" y="58"/>
                    <a:pt x="85" y="4"/>
                    <a:pt x="165" y="0"/>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grpSp>
      <p:sp>
        <p:nvSpPr>
          <p:cNvPr id="73" name="TextBox 72">
            <a:extLst>
              <a:ext uri="{FF2B5EF4-FFF2-40B4-BE49-F238E27FC236}">
                <a16:creationId xmlns:a16="http://schemas.microsoft.com/office/drawing/2014/main" id="{061F0465-3F03-417A-AC70-F13B3B864F55}"/>
              </a:ext>
            </a:extLst>
          </p:cNvPr>
          <p:cNvSpPr txBox="1"/>
          <p:nvPr/>
        </p:nvSpPr>
        <p:spPr bwMode="gray">
          <a:xfrm rot="5400000">
            <a:off x="2599796" y="5173460"/>
            <a:ext cx="931778" cy="205023"/>
          </a:xfrm>
          <a:prstGeom prst="roundRect">
            <a:avLst>
              <a:gd name="adj" fmla="val 50000"/>
            </a:avLst>
          </a:prstGeom>
          <a:solidFill>
            <a:srgbClr val="8FAADC"/>
          </a:solidFill>
          <a:ln>
            <a:solidFill>
              <a:srgbClr val="8FAADC"/>
            </a:solidFill>
          </a:ln>
        </p:spPr>
        <p:txBody>
          <a:bodyPr wrap="none" lIns="31542" tIns="31542" rIns="31542" bIns="31542" rtlCol="0" anchor="ctr">
            <a:noAutofit/>
          </a:bodyPr>
          <a:lstStyle>
            <a:defPPr>
              <a:defRPr lang="en-US"/>
            </a:defPPr>
            <a:lvl1pPr algn="ctr" defTabSz="914299">
              <a:defRPr sz="1052" b="1" kern="0">
                <a:solidFill>
                  <a:srgbClr val="000000"/>
                </a:solidFill>
                <a:latin typeface="EYInterstate" panose="02000503020000020004" pitchFamily="2" charset="0"/>
              </a:defRPr>
            </a:lvl1pPr>
          </a:lstStyle>
          <a:p>
            <a:pPr defTabSz="913842"/>
            <a:endParaRPr lang="en-US" sz="1051" dirty="0">
              <a:solidFill>
                <a:schemeClr val="tx1"/>
              </a:solidFill>
              <a:latin typeface="EY interstate light"/>
            </a:endParaRPr>
          </a:p>
        </p:txBody>
      </p:sp>
      <p:sp>
        <p:nvSpPr>
          <p:cNvPr id="74" name="Isosceles Triangle 73">
            <a:extLst>
              <a:ext uri="{FF2B5EF4-FFF2-40B4-BE49-F238E27FC236}">
                <a16:creationId xmlns:a16="http://schemas.microsoft.com/office/drawing/2014/main" id="{403C5B95-0CA2-4232-ACBC-D65464F9A515}"/>
              </a:ext>
            </a:extLst>
          </p:cNvPr>
          <p:cNvSpPr/>
          <p:nvPr/>
        </p:nvSpPr>
        <p:spPr bwMode="gray">
          <a:xfrm>
            <a:off x="2982755" y="4843270"/>
            <a:ext cx="167497" cy="132772"/>
          </a:xfrm>
          <a:prstGeom prst="triangle">
            <a:avLst/>
          </a:prstGeom>
          <a:solidFill>
            <a:srgbClr val="FFFFFF">
              <a:lumMod val="95000"/>
            </a:srgbClr>
          </a:solidFill>
          <a:ln w="9525" cap="flat" cmpd="sng" algn="ctr">
            <a:noFill/>
            <a:prstDash val="solid"/>
          </a:ln>
          <a:effectLst/>
        </p:spPr>
        <p:txBody>
          <a:bodyPr rtlCol="0" anchor="t" anchorCtr="0"/>
          <a:lstStyle/>
          <a:p>
            <a:pPr algn="ctr" defTabSz="801218">
              <a:defRPr/>
            </a:pPr>
            <a:endParaRPr lang="en-GB" sz="964" kern="0" dirty="0">
              <a:latin typeface="EY interstate light"/>
            </a:endParaRPr>
          </a:p>
        </p:txBody>
      </p:sp>
      <p:sp>
        <p:nvSpPr>
          <p:cNvPr id="75" name="Oval 74">
            <a:extLst>
              <a:ext uri="{FF2B5EF4-FFF2-40B4-BE49-F238E27FC236}">
                <a16:creationId xmlns:a16="http://schemas.microsoft.com/office/drawing/2014/main" id="{06600505-388C-4A22-B2B2-A3D1042F11C9}"/>
              </a:ext>
            </a:extLst>
          </p:cNvPr>
          <p:cNvSpPr/>
          <p:nvPr/>
        </p:nvSpPr>
        <p:spPr bwMode="gray">
          <a:xfrm>
            <a:off x="4310551" y="1787308"/>
            <a:ext cx="3888882" cy="3888882"/>
          </a:xfrm>
          <a:prstGeom prst="ellipse">
            <a:avLst/>
          </a:prstGeom>
          <a:solidFill>
            <a:schemeClr val="bg2"/>
          </a:solidFill>
          <a:ln w="38100" cap="flat" cmpd="sng" algn="ctr">
            <a:solidFill>
              <a:schemeClr val="bg2"/>
            </a:solidFill>
            <a:prstDash val="solid"/>
          </a:ln>
          <a:effectLst/>
        </p:spPr>
        <p:txBody>
          <a:bodyPr rtlCol="0" anchor="t" anchorCtr="0"/>
          <a:lstStyle/>
          <a:p>
            <a:pPr algn="ctr" defTabSz="801218">
              <a:defRPr/>
            </a:pPr>
            <a:endParaRPr lang="en-GB" sz="1051" kern="0" dirty="0">
              <a:latin typeface="EY interstate light"/>
            </a:endParaRPr>
          </a:p>
        </p:txBody>
      </p:sp>
      <p:sp>
        <p:nvSpPr>
          <p:cNvPr id="76" name="Oval 75">
            <a:extLst>
              <a:ext uri="{FF2B5EF4-FFF2-40B4-BE49-F238E27FC236}">
                <a16:creationId xmlns:a16="http://schemas.microsoft.com/office/drawing/2014/main" id="{1805157F-12FB-4CFD-9905-CEE688886114}"/>
              </a:ext>
            </a:extLst>
          </p:cNvPr>
          <p:cNvSpPr/>
          <p:nvPr/>
        </p:nvSpPr>
        <p:spPr bwMode="gray">
          <a:xfrm>
            <a:off x="5504047" y="2979329"/>
            <a:ext cx="1515917" cy="1515917"/>
          </a:xfrm>
          <a:prstGeom prst="ellipse">
            <a:avLst/>
          </a:prstGeom>
          <a:solidFill>
            <a:srgbClr val="DAE3F3"/>
          </a:solidFill>
          <a:ln w="38100" cap="flat" cmpd="sng" algn="ctr">
            <a:solidFill>
              <a:srgbClr val="8FAADC"/>
            </a:solidFill>
            <a:prstDash val="solid"/>
          </a:ln>
          <a:effectLst/>
        </p:spPr>
        <p:txBody>
          <a:bodyPr rtlCol="0" anchor="ctr" anchorCtr="0"/>
          <a:lstStyle/>
          <a:p>
            <a:pPr algn="ctr" defTabSz="801218">
              <a:defRPr/>
            </a:pPr>
            <a:endParaRPr lang="en-GB" sz="1577" b="1" kern="0" dirty="0">
              <a:latin typeface="EY interstate light"/>
            </a:endParaRPr>
          </a:p>
        </p:txBody>
      </p:sp>
      <p:sp>
        <p:nvSpPr>
          <p:cNvPr id="77" name="Freeform 6">
            <a:extLst>
              <a:ext uri="{FF2B5EF4-FFF2-40B4-BE49-F238E27FC236}">
                <a16:creationId xmlns:a16="http://schemas.microsoft.com/office/drawing/2014/main" id="{5717CD67-7636-4672-A908-8CE49C45477A}"/>
              </a:ext>
            </a:extLst>
          </p:cNvPr>
          <p:cNvSpPr/>
          <p:nvPr/>
        </p:nvSpPr>
        <p:spPr bwMode="gray">
          <a:xfrm>
            <a:off x="6488820" y="2052688"/>
            <a:ext cx="932675" cy="932675"/>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chemeClr val="bg1">
              <a:lumMod val="75000"/>
            </a:schemeClr>
          </a:solidFill>
          <a:ln w="19050" cap="flat" cmpd="sng" algn="ctr">
            <a:no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endParaRPr lang="en-GB" sz="1226" b="1" kern="0" dirty="0">
              <a:latin typeface="EY interstate light"/>
            </a:endParaRPr>
          </a:p>
        </p:txBody>
      </p:sp>
      <p:sp>
        <p:nvSpPr>
          <p:cNvPr id="78" name="Chevron 7">
            <a:extLst>
              <a:ext uri="{FF2B5EF4-FFF2-40B4-BE49-F238E27FC236}">
                <a16:creationId xmlns:a16="http://schemas.microsoft.com/office/drawing/2014/main" id="{EF28C9E5-90F9-4C0D-8CCD-C5D411A92B45}"/>
              </a:ext>
            </a:extLst>
          </p:cNvPr>
          <p:cNvSpPr/>
          <p:nvPr/>
        </p:nvSpPr>
        <p:spPr bwMode="gray">
          <a:xfrm rot="3600000">
            <a:off x="7177804" y="2961926"/>
            <a:ext cx="247858" cy="314777"/>
          </a:xfrm>
          <a:prstGeom prst="chevron">
            <a:avLst/>
          </a:prstGeom>
          <a:solidFill>
            <a:schemeClr val="tx1"/>
          </a:solidFill>
          <a:ln>
            <a:noFill/>
          </a:ln>
          <a:effectLst/>
        </p:spPr>
        <p:txBody>
          <a:bodyPr spcFirstLastPara="0" vert="horz" wrap="square" lIns="0" tIns="69395" rIns="81961" bIns="69394" numCol="1" spcCol="1270" anchor="ctr" anchorCtr="0">
            <a:noAutofit/>
          </a:bodyPr>
          <a:lstStyle/>
          <a:p>
            <a:pPr algn="ctr" defTabSz="701066">
              <a:lnSpc>
                <a:spcPct val="90000"/>
              </a:lnSpc>
              <a:spcBef>
                <a:spcPct val="0"/>
              </a:spcBef>
              <a:spcAft>
                <a:spcPct val="35000"/>
              </a:spcAft>
              <a:defRPr/>
            </a:pPr>
            <a:endParaRPr lang="en-GB" sz="1577" kern="0" dirty="0">
              <a:latin typeface="EY interstate light"/>
            </a:endParaRPr>
          </a:p>
        </p:txBody>
      </p:sp>
      <p:sp>
        <p:nvSpPr>
          <p:cNvPr id="79" name="Freeform 8">
            <a:extLst>
              <a:ext uri="{FF2B5EF4-FFF2-40B4-BE49-F238E27FC236}">
                <a16:creationId xmlns:a16="http://schemas.microsoft.com/office/drawing/2014/main" id="{8C88EA11-317B-4C7B-BDF7-75645264F5B1}"/>
              </a:ext>
            </a:extLst>
          </p:cNvPr>
          <p:cNvSpPr/>
          <p:nvPr/>
        </p:nvSpPr>
        <p:spPr bwMode="gray">
          <a:xfrm>
            <a:off x="7188987" y="3265411"/>
            <a:ext cx="932674" cy="932675"/>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B4C7E7"/>
          </a:solidFill>
          <a:ln w="19050" cap="flat" cmpd="sng" algn="ctr">
            <a:no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endParaRPr lang="en-GB" sz="1226" b="1" kern="0" dirty="0">
              <a:latin typeface="EY interstate light"/>
            </a:endParaRPr>
          </a:p>
        </p:txBody>
      </p:sp>
      <p:sp>
        <p:nvSpPr>
          <p:cNvPr id="80" name="Chevron 9">
            <a:extLst>
              <a:ext uri="{FF2B5EF4-FFF2-40B4-BE49-F238E27FC236}">
                <a16:creationId xmlns:a16="http://schemas.microsoft.com/office/drawing/2014/main" id="{F94FBF17-4A5B-43E9-B196-75E65763DE88}"/>
              </a:ext>
            </a:extLst>
          </p:cNvPr>
          <p:cNvSpPr/>
          <p:nvPr/>
        </p:nvSpPr>
        <p:spPr bwMode="gray">
          <a:xfrm rot="7200000">
            <a:off x="7184819" y="4174647"/>
            <a:ext cx="247858" cy="314777"/>
          </a:xfrm>
          <a:prstGeom prst="chevron">
            <a:avLst/>
          </a:prstGeom>
          <a:solidFill>
            <a:schemeClr val="tx1"/>
          </a:solidFill>
          <a:ln>
            <a:noFill/>
          </a:ln>
          <a:effectLst/>
        </p:spPr>
        <p:txBody>
          <a:bodyPr spcFirstLastPara="0" vert="horz" wrap="square" lIns="0" tIns="69394" rIns="81962" bIns="69396" numCol="1" spcCol="1270" anchor="ctr" anchorCtr="0">
            <a:noAutofit/>
          </a:bodyPr>
          <a:lstStyle/>
          <a:p>
            <a:pPr algn="ctr" defTabSz="701066">
              <a:lnSpc>
                <a:spcPct val="90000"/>
              </a:lnSpc>
              <a:spcBef>
                <a:spcPct val="0"/>
              </a:spcBef>
              <a:spcAft>
                <a:spcPct val="35000"/>
              </a:spcAft>
              <a:defRPr/>
            </a:pPr>
            <a:endParaRPr lang="en-GB" sz="1577" kern="0" dirty="0">
              <a:latin typeface="EY interstate light"/>
            </a:endParaRPr>
          </a:p>
        </p:txBody>
      </p:sp>
      <p:sp>
        <p:nvSpPr>
          <p:cNvPr id="81" name="Chevron 11">
            <a:extLst>
              <a:ext uri="{FF2B5EF4-FFF2-40B4-BE49-F238E27FC236}">
                <a16:creationId xmlns:a16="http://schemas.microsoft.com/office/drawing/2014/main" id="{787F50C5-C642-46E5-94F3-0CD56F96FC91}"/>
              </a:ext>
            </a:extLst>
          </p:cNvPr>
          <p:cNvSpPr/>
          <p:nvPr/>
        </p:nvSpPr>
        <p:spPr bwMode="gray">
          <a:xfrm flipH="1">
            <a:off x="6138078" y="4787085"/>
            <a:ext cx="247858" cy="314778"/>
          </a:xfrm>
          <a:prstGeom prst="chevron">
            <a:avLst/>
          </a:prstGeom>
          <a:solidFill>
            <a:srgbClr val="404040"/>
          </a:solidFill>
          <a:ln>
            <a:noFill/>
          </a:ln>
          <a:effectLst/>
        </p:spPr>
        <p:txBody>
          <a:bodyPr spcFirstLastPara="0" vert="horz" wrap="square" lIns="81961" tIns="69395" rIns="1" bIns="69394" numCol="1" spcCol="1270" anchor="ctr" anchorCtr="0">
            <a:noAutofit/>
          </a:bodyPr>
          <a:lstStyle/>
          <a:p>
            <a:pPr algn="ctr" defTabSz="701066">
              <a:lnSpc>
                <a:spcPct val="90000"/>
              </a:lnSpc>
              <a:spcBef>
                <a:spcPct val="0"/>
              </a:spcBef>
              <a:spcAft>
                <a:spcPct val="35000"/>
              </a:spcAft>
              <a:defRPr/>
            </a:pPr>
            <a:endParaRPr lang="en-GB" sz="1577" kern="0" dirty="0">
              <a:latin typeface="EY interstate light"/>
            </a:endParaRPr>
          </a:p>
        </p:txBody>
      </p:sp>
      <p:sp>
        <p:nvSpPr>
          <p:cNvPr id="82" name="Freeform 12">
            <a:extLst>
              <a:ext uri="{FF2B5EF4-FFF2-40B4-BE49-F238E27FC236}">
                <a16:creationId xmlns:a16="http://schemas.microsoft.com/office/drawing/2014/main" id="{D0A90306-1607-4A5F-B431-0760341A2043}"/>
              </a:ext>
            </a:extLst>
          </p:cNvPr>
          <p:cNvSpPr/>
          <p:nvPr/>
        </p:nvSpPr>
        <p:spPr bwMode="gray">
          <a:xfrm>
            <a:off x="5088491" y="4478134"/>
            <a:ext cx="932674" cy="932675"/>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B4C7E7"/>
          </a:solidFill>
          <a:ln w="19050" cap="flat" cmpd="sng" algn="ctr">
            <a:no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endParaRPr lang="en-GB" sz="1226" b="1" kern="0" dirty="0">
              <a:latin typeface="EY interstate light"/>
            </a:endParaRPr>
          </a:p>
        </p:txBody>
      </p:sp>
      <p:sp>
        <p:nvSpPr>
          <p:cNvPr id="83" name="Chevron 13">
            <a:extLst>
              <a:ext uri="{FF2B5EF4-FFF2-40B4-BE49-F238E27FC236}">
                <a16:creationId xmlns:a16="http://schemas.microsoft.com/office/drawing/2014/main" id="{2F09E152-DAB6-4249-AD68-8A3F062C4BF8}"/>
              </a:ext>
            </a:extLst>
          </p:cNvPr>
          <p:cNvSpPr/>
          <p:nvPr/>
        </p:nvSpPr>
        <p:spPr bwMode="gray">
          <a:xfrm rot="14400000">
            <a:off x="5084322" y="4186797"/>
            <a:ext cx="247858" cy="314778"/>
          </a:xfrm>
          <a:prstGeom prst="chevron">
            <a:avLst/>
          </a:prstGeom>
          <a:solidFill>
            <a:schemeClr val="tx1"/>
          </a:solidFill>
          <a:ln>
            <a:noFill/>
          </a:ln>
          <a:effectLst/>
        </p:spPr>
        <p:txBody>
          <a:bodyPr spcFirstLastPara="0" vert="horz" wrap="square" lIns="81962" tIns="69396" rIns="0" bIns="69394" numCol="1" spcCol="1270" anchor="ctr" anchorCtr="0">
            <a:noAutofit/>
          </a:bodyPr>
          <a:lstStyle/>
          <a:p>
            <a:pPr algn="ctr" defTabSz="701066">
              <a:lnSpc>
                <a:spcPct val="90000"/>
              </a:lnSpc>
              <a:spcBef>
                <a:spcPct val="0"/>
              </a:spcBef>
              <a:spcAft>
                <a:spcPct val="35000"/>
              </a:spcAft>
              <a:defRPr/>
            </a:pPr>
            <a:endParaRPr lang="en-GB" sz="1577" kern="0" dirty="0">
              <a:latin typeface="EY interstate light"/>
            </a:endParaRPr>
          </a:p>
        </p:txBody>
      </p:sp>
      <p:sp>
        <p:nvSpPr>
          <p:cNvPr id="84" name="Freeform 14">
            <a:extLst>
              <a:ext uri="{FF2B5EF4-FFF2-40B4-BE49-F238E27FC236}">
                <a16:creationId xmlns:a16="http://schemas.microsoft.com/office/drawing/2014/main" id="{61DCC3F0-656C-4E75-860D-59E7936BF93F}"/>
              </a:ext>
            </a:extLst>
          </p:cNvPr>
          <p:cNvSpPr/>
          <p:nvPr/>
        </p:nvSpPr>
        <p:spPr bwMode="gray">
          <a:xfrm>
            <a:off x="4388323" y="3265412"/>
            <a:ext cx="932674" cy="932675"/>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chemeClr val="bg1">
              <a:lumMod val="75000"/>
            </a:schemeClr>
          </a:solidFill>
          <a:ln w="19050" cap="flat" cmpd="sng" algn="ctr">
            <a:no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endParaRPr lang="en-GB" sz="1226" b="1" kern="0" dirty="0">
              <a:latin typeface="EY interstate light"/>
            </a:endParaRPr>
          </a:p>
        </p:txBody>
      </p:sp>
      <p:sp>
        <p:nvSpPr>
          <p:cNvPr id="85" name="Freeform 16">
            <a:extLst>
              <a:ext uri="{FF2B5EF4-FFF2-40B4-BE49-F238E27FC236}">
                <a16:creationId xmlns:a16="http://schemas.microsoft.com/office/drawing/2014/main" id="{5EB2CB96-EACD-4981-855E-0A404053A24E}"/>
              </a:ext>
            </a:extLst>
          </p:cNvPr>
          <p:cNvSpPr/>
          <p:nvPr/>
        </p:nvSpPr>
        <p:spPr bwMode="gray">
          <a:xfrm>
            <a:off x="5088491" y="2052688"/>
            <a:ext cx="932674" cy="932675"/>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B4C7E7"/>
          </a:solidFill>
          <a:ln w="19050" cap="flat" cmpd="sng" algn="ctr">
            <a:no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endParaRPr lang="en-GB" sz="1226" b="1" kern="0" dirty="0">
              <a:latin typeface="EY interstate light"/>
            </a:endParaRPr>
          </a:p>
        </p:txBody>
      </p:sp>
      <p:sp>
        <p:nvSpPr>
          <p:cNvPr id="86" name="Chevron 17">
            <a:extLst>
              <a:ext uri="{FF2B5EF4-FFF2-40B4-BE49-F238E27FC236}">
                <a16:creationId xmlns:a16="http://schemas.microsoft.com/office/drawing/2014/main" id="{FA69C92F-987B-4411-AAA8-CAFAE0E95976}"/>
              </a:ext>
            </a:extLst>
          </p:cNvPr>
          <p:cNvSpPr/>
          <p:nvPr/>
        </p:nvSpPr>
        <p:spPr bwMode="gray">
          <a:xfrm>
            <a:off x="6124049" y="2361638"/>
            <a:ext cx="247858" cy="314778"/>
          </a:xfrm>
          <a:prstGeom prst="chevron">
            <a:avLst/>
          </a:prstGeom>
          <a:solidFill>
            <a:schemeClr val="tx1"/>
          </a:solidFill>
          <a:ln>
            <a:noFill/>
          </a:ln>
          <a:effectLst/>
        </p:spPr>
        <p:txBody>
          <a:bodyPr spcFirstLastPara="0" vert="horz" wrap="square" lIns="-1" tIns="69395" rIns="81962" bIns="69394" numCol="1" spcCol="1270" anchor="ctr" anchorCtr="0">
            <a:noAutofit/>
          </a:bodyPr>
          <a:lstStyle/>
          <a:p>
            <a:pPr algn="ctr" defTabSz="701066">
              <a:lnSpc>
                <a:spcPct val="90000"/>
              </a:lnSpc>
              <a:spcBef>
                <a:spcPct val="0"/>
              </a:spcBef>
              <a:spcAft>
                <a:spcPct val="35000"/>
              </a:spcAft>
              <a:defRPr/>
            </a:pPr>
            <a:endParaRPr lang="en-GB" sz="1577" kern="0" dirty="0">
              <a:latin typeface="EY interstate light"/>
            </a:endParaRPr>
          </a:p>
        </p:txBody>
      </p:sp>
      <p:grpSp>
        <p:nvGrpSpPr>
          <p:cNvPr id="87" name="Group 86">
            <a:extLst>
              <a:ext uri="{FF2B5EF4-FFF2-40B4-BE49-F238E27FC236}">
                <a16:creationId xmlns:a16="http://schemas.microsoft.com/office/drawing/2014/main" id="{5F8445A6-1347-473A-B5FA-912151E19A57}"/>
              </a:ext>
            </a:extLst>
          </p:cNvPr>
          <p:cNvGrpSpPr/>
          <p:nvPr/>
        </p:nvGrpSpPr>
        <p:grpSpPr bwMode="gray">
          <a:xfrm>
            <a:off x="6488823" y="4478135"/>
            <a:ext cx="932674" cy="932675"/>
            <a:chOff x="6432623" y="4820494"/>
            <a:chExt cx="1176321" cy="1176322"/>
          </a:xfrm>
          <a:solidFill>
            <a:schemeClr val="bg1">
              <a:lumMod val="75000"/>
            </a:schemeClr>
          </a:solidFill>
        </p:grpSpPr>
        <p:sp>
          <p:nvSpPr>
            <p:cNvPr id="88" name="Freeform 10">
              <a:extLst>
                <a:ext uri="{FF2B5EF4-FFF2-40B4-BE49-F238E27FC236}">
                  <a16:creationId xmlns:a16="http://schemas.microsoft.com/office/drawing/2014/main" id="{DE4CEFFA-210C-4851-B1C8-D8B3B3127CBF}"/>
                </a:ext>
              </a:extLst>
            </p:cNvPr>
            <p:cNvSpPr/>
            <p:nvPr/>
          </p:nvSpPr>
          <p:spPr bwMode="gray">
            <a:xfrm>
              <a:off x="6432623" y="4820494"/>
              <a:ext cx="1176321" cy="1176322"/>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grpFill/>
            <a:ln w="25400" cap="flat" cmpd="sng" algn="ctr">
              <a:noFill/>
              <a:prstDash val="solid"/>
            </a:ln>
            <a:effectLst/>
          </p:spPr>
          <p:txBody>
            <a:bodyPr spcFirstLastPara="0" vert="horz" wrap="square" lIns="178375" tIns="178375" rIns="178375" bIns="178375" numCol="1" spcCol="1270" anchor="ctr" anchorCtr="0">
              <a:noAutofit/>
            </a:bodyPr>
            <a:lstStyle/>
            <a:p>
              <a:pPr algn="ctr" defTabSz="973703">
                <a:lnSpc>
                  <a:spcPct val="90000"/>
                </a:lnSpc>
                <a:spcBef>
                  <a:spcPct val="0"/>
                </a:spcBef>
                <a:spcAft>
                  <a:spcPct val="35000"/>
                </a:spcAft>
                <a:defRPr/>
              </a:pPr>
              <a:endParaRPr lang="en-GB" sz="2191" kern="0" dirty="0">
                <a:latin typeface="EY interstate light"/>
              </a:endParaRPr>
            </a:p>
          </p:txBody>
        </p:sp>
        <p:sp>
          <p:nvSpPr>
            <p:cNvPr id="89" name="Freeform 173">
              <a:extLst>
                <a:ext uri="{FF2B5EF4-FFF2-40B4-BE49-F238E27FC236}">
                  <a16:creationId xmlns:a16="http://schemas.microsoft.com/office/drawing/2014/main" id="{4C6DEB5F-225D-46A6-AA4A-AD4455A8DE68}"/>
                </a:ext>
              </a:extLst>
            </p:cNvPr>
            <p:cNvSpPr/>
            <p:nvPr/>
          </p:nvSpPr>
          <p:spPr bwMode="gray">
            <a:xfrm>
              <a:off x="6563582" y="4951452"/>
              <a:ext cx="914404" cy="914404"/>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chemeClr val="bg1">
                <a:lumMod val="85000"/>
              </a:schemeClr>
            </a:solidFill>
            <a:ln w="28575" cap="flat" cmpd="sng" algn="ctr">
              <a:solidFill>
                <a:srgbClr val="FFFFFF"/>
              </a:solid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r>
                <a:rPr lang="en-GB" sz="1226" b="1" kern="0" dirty="0">
                  <a:latin typeface="EY interstate light"/>
                </a:rPr>
                <a:t>Test</a:t>
              </a:r>
            </a:p>
          </p:txBody>
        </p:sp>
      </p:grpSp>
      <p:sp>
        <p:nvSpPr>
          <p:cNvPr id="90" name="Oval 89">
            <a:extLst>
              <a:ext uri="{FF2B5EF4-FFF2-40B4-BE49-F238E27FC236}">
                <a16:creationId xmlns:a16="http://schemas.microsoft.com/office/drawing/2014/main" id="{AB2F52C3-7EA7-4936-AB7F-E49DCC2A3EC7}"/>
              </a:ext>
            </a:extLst>
          </p:cNvPr>
          <p:cNvSpPr/>
          <p:nvPr/>
        </p:nvSpPr>
        <p:spPr bwMode="gray">
          <a:xfrm>
            <a:off x="5659923" y="3135205"/>
            <a:ext cx="1204164" cy="1204164"/>
          </a:xfrm>
          <a:prstGeom prst="ellipse">
            <a:avLst/>
          </a:prstGeom>
          <a:solidFill>
            <a:srgbClr val="DAE3F3"/>
          </a:solidFill>
          <a:ln w="57150" cap="flat" cmpd="sng" algn="ctr">
            <a:solidFill>
              <a:srgbClr val="8FAADC"/>
            </a:solidFill>
            <a:prstDash val="solid"/>
          </a:ln>
          <a:effectLst/>
        </p:spPr>
        <p:txBody>
          <a:bodyPr rtlCol="0" anchor="ctr" anchorCtr="0"/>
          <a:lstStyle/>
          <a:p>
            <a:pPr algn="ctr" defTabSz="801218">
              <a:defRPr/>
            </a:pPr>
            <a:r>
              <a:rPr lang="en-GB" sz="1600" b="1" kern="0" dirty="0">
                <a:solidFill>
                  <a:srgbClr val="8FAADC"/>
                </a:solidFill>
                <a:latin typeface="EY interstate light"/>
              </a:rPr>
              <a:t>Scrum Cycle </a:t>
            </a:r>
          </a:p>
        </p:txBody>
      </p:sp>
      <p:sp>
        <p:nvSpPr>
          <p:cNvPr id="91" name="Freeform 167">
            <a:extLst>
              <a:ext uri="{FF2B5EF4-FFF2-40B4-BE49-F238E27FC236}">
                <a16:creationId xmlns:a16="http://schemas.microsoft.com/office/drawing/2014/main" id="{66D9F177-58E3-45EA-A0BD-C93A3E90814A}"/>
              </a:ext>
            </a:extLst>
          </p:cNvPr>
          <p:cNvSpPr/>
          <p:nvPr/>
        </p:nvSpPr>
        <p:spPr bwMode="gray">
          <a:xfrm>
            <a:off x="6592654" y="2156522"/>
            <a:ext cx="725006" cy="725006"/>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chemeClr val="bg1">
              <a:lumMod val="85000"/>
            </a:schemeClr>
          </a:solidFill>
          <a:ln w="28575" cap="flat" cmpd="sng" algn="ctr">
            <a:solidFill>
              <a:srgbClr val="FFFFFF"/>
            </a:solid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r>
              <a:rPr lang="en-GB" sz="1226" b="1" kern="0" dirty="0">
                <a:latin typeface="EY interstate light"/>
              </a:rPr>
              <a:t>Develop</a:t>
            </a:r>
          </a:p>
        </p:txBody>
      </p:sp>
      <p:sp>
        <p:nvSpPr>
          <p:cNvPr id="92" name="Freeform 168">
            <a:extLst>
              <a:ext uri="{FF2B5EF4-FFF2-40B4-BE49-F238E27FC236}">
                <a16:creationId xmlns:a16="http://schemas.microsoft.com/office/drawing/2014/main" id="{25147FDB-8DEC-4DF6-8D9F-B707BDA7ED97}"/>
              </a:ext>
            </a:extLst>
          </p:cNvPr>
          <p:cNvSpPr/>
          <p:nvPr/>
        </p:nvSpPr>
        <p:spPr bwMode="gray">
          <a:xfrm>
            <a:off x="7292821" y="3369246"/>
            <a:ext cx="725006" cy="725006"/>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DAE3F3"/>
          </a:solidFill>
          <a:ln w="28575" cap="flat" cmpd="sng" algn="ctr">
            <a:solidFill>
              <a:srgbClr val="FFFFFF"/>
            </a:solid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r>
              <a:rPr lang="en-GB" sz="1226" b="1" kern="0" dirty="0">
                <a:latin typeface="EY interstate light"/>
              </a:rPr>
              <a:t>Ready for test</a:t>
            </a:r>
          </a:p>
        </p:txBody>
      </p:sp>
      <p:sp>
        <p:nvSpPr>
          <p:cNvPr id="93" name="Freeform 169">
            <a:extLst>
              <a:ext uri="{FF2B5EF4-FFF2-40B4-BE49-F238E27FC236}">
                <a16:creationId xmlns:a16="http://schemas.microsoft.com/office/drawing/2014/main" id="{402FE203-2434-45C9-8722-E70E24646856}"/>
              </a:ext>
            </a:extLst>
          </p:cNvPr>
          <p:cNvSpPr/>
          <p:nvPr/>
        </p:nvSpPr>
        <p:spPr bwMode="gray">
          <a:xfrm>
            <a:off x="5192324" y="4581968"/>
            <a:ext cx="725006" cy="725006"/>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DAE3F3"/>
          </a:solidFill>
          <a:ln w="28575" cap="flat" cmpd="sng" algn="ctr">
            <a:solidFill>
              <a:srgbClr val="FFFFFF"/>
            </a:solid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r>
              <a:rPr lang="en-GB" sz="1226" b="1" kern="0" dirty="0">
                <a:latin typeface="EY interstate light"/>
              </a:rPr>
              <a:t>Demo</a:t>
            </a:r>
          </a:p>
        </p:txBody>
      </p:sp>
      <p:sp>
        <p:nvSpPr>
          <p:cNvPr id="94" name="Freeform 170">
            <a:extLst>
              <a:ext uri="{FF2B5EF4-FFF2-40B4-BE49-F238E27FC236}">
                <a16:creationId xmlns:a16="http://schemas.microsoft.com/office/drawing/2014/main" id="{C32F8DA0-7A16-49F0-A4A6-F4A670919945}"/>
              </a:ext>
            </a:extLst>
          </p:cNvPr>
          <p:cNvSpPr/>
          <p:nvPr/>
        </p:nvSpPr>
        <p:spPr bwMode="gray">
          <a:xfrm>
            <a:off x="4492157" y="3369246"/>
            <a:ext cx="725006" cy="725006"/>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chemeClr val="bg1">
              <a:lumMod val="85000"/>
            </a:schemeClr>
          </a:solidFill>
          <a:ln w="28575" cap="flat" cmpd="sng" algn="ctr">
            <a:solidFill>
              <a:schemeClr val="tx2"/>
            </a:solid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r>
              <a:rPr lang="en-GB" sz="1226" b="1" kern="0" dirty="0">
                <a:latin typeface="EY interstate light"/>
              </a:rPr>
              <a:t>Accept</a:t>
            </a:r>
          </a:p>
        </p:txBody>
      </p:sp>
      <p:sp>
        <p:nvSpPr>
          <p:cNvPr id="95" name="Freeform 171">
            <a:extLst>
              <a:ext uri="{FF2B5EF4-FFF2-40B4-BE49-F238E27FC236}">
                <a16:creationId xmlns:a16="http://schemas.microsoft.com/office/drawing/2014/main" id="{8DD4BDC7-7DD5-4057-99F2-F286812D0FB2}"/>
              </a:ext>
            </a:extLst>
          </p:cNvPr>
          <p:cNvSpPr/>
          <p:nvPr/>
        </p:nvSpPr>
        <p:spPr bwMode="gray">
          <a:xfrm>
            <a:off x="5192324" y="2156522"/>
            <a:ext cx="725006" cy="725006"/>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DAE3F3"/>
          </a:solidFill>
          <a:ln w="28575" cap="flat" cmpd="sng" algn="ctr">
            <a:solidFill>
              <a:srgbClr val="FFFFFF"/>
            </a:solid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pPr>
            <a:r>
              <a:rPr lang="en-GB" sz="1226" b="1" kern="0" dirty="0">
                <a:latin typeface="EY interstate light"/>
              </a:rPr>
              <a:t>Design </a:t>
            </a:r>
          </a:p>
        </p:txBody>
      </p:sp>
      <p:sp>
        <p:nvSpPr>
          <p:cNvPr id="96" name="TextBox 95">
            <a:extLst>
              <a:ext uri="{FF2B5EF4-FFF2-40B4-BE49-F238E27FC236}">
                <a16:creationId xmlns:a16="http://schemas.microsoft.com/office/drawing/2014/main" id="{CDF27844-48C5-43ED-8912-BD6B7FFDD169}"/>
              </a:ext>
            </a:extLst>
          </p:cNvPr>
          <p:cNvSpPr txBox="1"/>
          <p:nvPr/>
        </p:nvSpPr>
        <p:spPr bwMode="gray">
          <a:xfrm>
            <a:off x="8791142" y="5211839"/>
            <a:ext cx="1301318" cy="481286"/>
          </a:xfrm>
          <a:prstGeom prst="rect">
            <a:avLst/>
          </a:prstGeom>
          <a:noFill/>
          <a:ln>
            <a:noFill/>
          </a:ln>
        </p:spPr>
        <p:txBody>
          <a:bodyPr wrap="non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marL="150228" indent="-150228" algn="l" defTabSz="913842">
              <a:spcAft>
                <a:spcPts val="263"/>
              </a:spcAft>
              <a:buSzPct val="70000"/>
              <a:buFont typeface="Arial" panose="020B0604020202020204" pitchFamily="34" charset="0"/>
              <a:buChar char="►"/>
              <a:defRPr/>
            </a:pPr>
            <a:r>
              <a:rPr lang="en-US" sz="876" b="0" kern="0" dirty="0">
                <a:solidFill>
                  <a:schemeClr val="tx1"/>
                </a:solidFill>
                <a:latin typeface="EY interstate light"/>
              </a:rPr>
              <a:t>Security Testing</a:t>
            </a:r>
          </a:p>
          <a:p>
            <a:pPr marL="150228" indent="-150228" algn="l" defTabSz="913842">
              <a:spcAft>
                <a:spcPts val="263"/>
              </a:spcAft>
              <a:buSzPct val="70000"/>
              <a:buFont typeface="Arial" panose="020B0604020202020204" pitchFamily="34" charset="0"/>
              <a:buChar char="►"/>
              <a:defRPr/>
            </a:pPr>
            <a:r>
              <a:rPr lang="en-US" sz="876" b="0" kern="0" dirty="0">
                <a:solidFill>
                  <a:schemeClr val="tx1"/>
                </a:solidFill>
                <a:latin typeface="EY interstate light"/>
              </a:rPr>
              <a:t>Performance Testing</a:t>
            </a:r>
          </a:p>
          <a:p>
            <a:pPr marL="150228" indent="-150228" algn="l" defTabSz="913842">
              <a:spcAft>
                <a:spcPts val="263"/>
              </a:spcAft>
              <a:buSzPct val="70000"/>
              <a:buFont typeface="Arial" panose="020B0604020202020204" pitchFamily="34" charset="0"/>
              <a:buChar char="►"/>
              <a:defRPr/>
            </a:pPr>
            <a:r>
              <a:rPr lang="en-US" sz="876" b="0" kern="0" dirty="0">
                <a:solidFill>
                  <a:schemeClr val="tx1"/>
                </a:solidFill>
                <a:latin typeface="EY interstate light"/>
              </a:rPr>
              <a:t>Story Acceptance Testing</a:t>
            </a:r>
          </a:p>
        </p:txBody>
      </p:sp>
      <p:sp>
        <p:nvSpPr>
          <p:cNvPr id="97" name="TextBox 96">
            <a:extLst>
              <a:ext uri="{FF2B5EF4-FFF2-40B4-BE49-F238E27FC236}">
                <a16:creationId xmlns:a16="http://schemas.microsoft.com/office/drawing/2014/main" id="{63BA70A3-D18B-4030-9E86-7B542D63B352}"/>
              </a:ext>
            </a:extLst>
          </p:cNvPr>
          <p:cNvSpPr txBox="1"/>
          <p:nvPr/>
        </p:nvSpPr>
        <p:spPr bwMode="gray">
          <a:xfrm>
            <a:off x="8496077" y="4135703"/>
            <a:ext cx="226932" cy="188736"/>
          </a:xfrm>
          <a:prstGeom prst="rect">
            <a:avLst/>
          </a:prstGeom>
          <a:noFill/>
          <a:ln>
            <a:noFill/>
          </a:ln>
        </p:spPr>
        <p:txBody>
          <a:bodyPr wrap="squar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algn="l" defTabSz="913842">
              <a:defRPr/>
            </a:pPr>
            <a:r>
              <a:rPr lang="en-US" sz="1226" dirty="0">
                <a:solidFill>
                  <a:schemeClr val="tx1"/>
                </a:solidFill>
                <a:latin typeface="EY interstate light"/>
              </a:rPr>
              <a:t>BA</a:t>
            </a:r>
          </a:p>
        </p:txBody>
      </p:sp>
      <p:sp>
        <p:nvSpPr>
          <p:cNvPr id="98" name="TextBox 97">
            <a:extLst>
              <a:ext uri="{FF2B5EF4-FFF2-40B4-BE49-F238E27FC236}">
                <a16:creationId xmlns:a16="http://schemas.microsoft.com/office/drawing/2014/main" id="{C21618B7-6195-4AE9-8B71-67AC0C364216}"/>
              </a:ext>
            </a:extLst>
          </p:cNvPr>
          <p:cNvSpPr txBox="1"/>
          <p:nvPr/>
        </p:nvSpPr>
        <p:spPr bwMode="gray">
          <a:xfrm>
            <a:off x="8791142" y="4973081"/>
            <a:ext cx="1044157" cy="203842"/>
          </a:xfrm>
          <a:prstGeom prst="roundRect">
            <a:avLst>
              <a:gd name="adj" fmla="val 50000"/>
            </a:avLst>
          </a:prstGeom>
          <a:solidFill>
            <a:srgbClr val="8FAADC"/>
          </a:solidFill>
          <a:ln>
            <a:solidFill>
              <a:srgbClr val="8FAADC"/>
            </a:solidFill>
          </a:ln>
        </p:spPr>
        <p:txBody>
          <a:bodyPr wrap="none" lIns="31542" tIns="31542" rIns="31542" bIns="31542" rtlCol="0" anchor="ctr">
            <a:noAutofit/>
          </a:bodyPr>
          <a:lstStyle>
            <a:defPPr>
              <a:defRPr lang="en-US"/>
            </a:defPPr>
            <a:lvl1pPr algn="ctr" defTabSz="914299">
              <a:defRPr sz="1052" b="1" kern="0">
                <a:solidFill>
                  <a:srgbClr val="000000"/>
                </a:solidFill>
                <a:latin typeface="EYInterstate" panose="02000503020000020004" pitchFamily="2" charset="0"/>
              </a:defRPr>
            </a:lvl1pPr>
          </a:lstStyle>
          <a:p>
            <a:pPr defTabSz="913842"/>
            <a:r>
              <a:rPr lang="en-US" sz="1051" dirty="0">
                <a:solidFill>
                  <a:schemeClr val="tx1"/>
                </a:solidFill>
                <a:latin typeface="EY interstate light"/>
              </a:rPr>
              <a:t>Validation </a:t>
            </a:r>
          </a:p>
        </p:txBody>
      </p:sp>
      <p:grpSp>
        <p:nvGrpSpPr>
          <p:cNvPr id="99" name="Group 98">
            <a:extLst>
              <a:ext uri="{FF2B5EF4-FFF2-40B4-BE49-F238E27FC236}">
                <a16:creationId xmlns:a16="http://schemas.microsoft.com/office/drawing/2014/main" id="{43333712-9845-42B7-9229-934A100ACF5A}"/>
              </a:ext>
            </a:extLst>
          </p:cNvPr>
          <p:cNvGrpSpPr/>
          <p:nvPr/>
        </p:nvGrpSpPr>
        <p:grpSpPr bwMode="gray">
          <a:xfrm>
            <a:off x="9652015" y="4336481"/>
            <a:ext cx="478348" cy="512610"/>
            <a:chOff x="2521815" y="3836207"/>
            <a:chExt cx="1179513" cy="1263998"/>
          </a:xfrm>
        </p:grpSpPr>
        <p:sp>
          <p:nvSpPr>
            <p:cNvPr id="100" name="Freeform 31">
              <a:extLst>
                <a:ext uri="{FF2B5EF4-FFF2-40B4-BE49-F238E27FC236}">
                  <a16:creationId xmlns:a16="http://schemas.microsoft.com/office/drawing/2014/main" id="{D468966A-7DCE-4AE0-8F28-3FF140DE7E8A}"/>
                </a:ext>
              </a:extLst>
            </p:cNvPr>
            <p:cNvSpPr>
              <a:spLocks/>
            </p:cNvSpPr>
            <p:nvPr/>
          </p:nvSpPr>
          <p:spPr bwMode="gray">
            <a:xfrm>
              <a:off x="2617710" y="3836207"/>
              <a:ext cx="454025" cy="327025"/>
            </a:xfrm>
            <a:custGeom>
              <a:avLst/>
              <a:gdLst>
                <a:gd name="T0" fmla="*/ 38 w 121"/>
                <a:gd name="T1" fmla="*/ 40 h 87"/>
                <a:gd name="T2" fmla="*/ 15 w 121"/>
                <a:gd name="T3" fmla="*/ 62 h 87"/>
                <a:gd name="T4" fmla="*/ 4 w 121"/>
                <a:gd name="T5" fmla="*/ 36 h 87"/>
                <a:gd name="T6" fmla="*/ 42 w 121"/>
                <a:gd name="T7" fmla="*/ 30 h 87"/>
                <a:gd name="T8" fmla="*/ 98 w 121"/>
                <a:gd name="T9" fmla="*/ 10 h 87"/>
                <a:gd name="T10" fmla="*/ 117 w 121"/>
                <a:gd name="T11" fmla="*/ 54 h 87"/>
                <a:gd name="T12" fmla="*/ 74 w 121"/>
                <a:gd name="T13" fmla="*/ 85 h 87"/>
                <a:gd name="T14" fmla="*/ 38 w 121"/>
                <a:gd name="T15" fmla="*/ 4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87">
                  <a:moveTo>
                    <a:pt x="38" y="40"/>
                  </a:moveTo>
                  <a:cubicBezTo>
                    <a:pt x="27" y="40"/>
                    <a:pt x="19" y="47"/>
                    <a:pt x="15" y="62"/>
                  </a:cubicBezTo>
                  <a:cubicBezTo>
                    <a:pt x="5" y="56"/>
                    <a:pt x="0" y="45"/>
                    <a:pt x="4" y="36"/>
                  </a:cubicBezTo>
                  <a:cubicBezTo>
                    <a:pt x="10" y="24"/>
                    <a:pt x="20" y="23"/>
                    <a:pt x="42" y="30"/>
                  </a:cubicBezTo>
                  <a:cubicBezTo>
                    <a:pt x="58" y="7"/>
                    <a:pt x="77" y="0"/>
                    <a:pt x="98" y="10"/>
                  </a:cubicBezTo>
                  <a:cubicBezTo>
                    <a:pt x="112" y="18"/>
                    <a:pt x="121" y="38"/>
                    <a:pt x="117" y="54"/>
                  </a:cubicBezTo>
                  <a:cubicBezTo>
                    <a:pt x="112" y="76"/>
                    <a:pt x="91" y="87"/>
                    <a:pt x="74" y="85"/>
                  </a:cubicBezTo>
                  <a:cubicBezTo>
                    <a:pt x="58" y="83"/>
                    <a:pt x="40" y="71"/>
                    <a:pt x="38" y="4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01" name="Freeform 13">
              <a:extLst>
                <a:ext uri="{FF2B5EF4-FFF2-40B4-BE49-F238E27FC236}">
                  <a16:creationId xmlns:a16="http://schemas.microsoft.com/office/drawing/2014/main" id="{275700B5-F49D-4CF3-A175-935E2B831923}"/>
                </a:ext>
              </a:extLst>
            </p:cNvPr>
            <p:cNvSpPr>
              <a:spLocks/>
            </p:cNvSpPr>
            <p:nvPr/>
          </p:nvSpPr>
          <p:spPr bwMode="gray">
            <a:xfrm flipH="1">
              <a:off x="2594840" y="4141355"/>
              <a:ext cx="366713" cy="587375"/>
            </a:xfrm>
            <a:custGeom>
              <a:avLst/>
              <a:gdLst>
                <a:gd name="T0" fmla="*/ 0 w 513"/>
                <a:gd name="T1" fmla="*/ 802 h 820"/>
                <a:gd name="T2" fmla="*/ 0 w 513"/>
                <a:gd name="T3" fmla="*/ 592 h 820"/>
                <a:gd name="T4" fmla="*/ 132 w 513"/>
                <a:gd name="T5" fmla="*/ 581 h 820"/>
                <a:gd name="T6" fmla="*/ 155 w 513"/>
                <a:gd name="T7" fmla="*/ 562 h 820"/>
                <a:gd name="T8" fmla="*/ 139 w 513"/>
                <a:gd name="T9" fmla="*/ 287 h 820"/>
                <a:gd name="T10" fmla="*/ 240 w 513"/>
                <a:gd name="T11" fmla="*/ 216 h 820"/>
                <a:gd name="T12" fmla="*/ 291 w 513"/>
                <a:gd name="T13" fmla="*/ 128 h 820"/>
                <a:gd name="T14" fmla="*/ 238 w 513"/>
                <a:gd name="T15" fmla="*/ 44 h 820"/>
                <a:gd name="T16" fmla="*/ 137 w 513"/>
                <a:gd name="T17" fmla="*/ 57 h 820"/>
                <a:gd name="T18" fmla="*/ 102 w 513"/>
                <a:gd name="T19" fmla="*/ 86 h 820"/>
                <a:gd name="T20" fmla="*/ 291 w 513"/>
                <a:gd name="T21" fmla="*/ 49 h 820"/>
                <a:gd name="T22" fmla="*/ 398 w 513"/>
                <a:gd name="T23" fmla="*/ 180 h 820"/>
                <a:gd name="T24" fmla="*/ 511 w 513"/>
                <a:gd name="T25" fmla="*/ 566 h 820"/>
                <a:gd name="T26" fmla="*/ 506 w 513"/>
                <a:gd name="T27" fmla="*/ 667 h 820"/>
                <a:gd name="T28" fmla="*/ 297 w 513"/>
                <a:gd name="T29" fmla="*/ 804 h 820"/>
                <a:gd name="T30" fmla="*/ 219 w 513"/>
                <a:gd name="T31" fmla="*/ 797 h 820"/>
                <a:gd name="T32" fmla="*/ 109 w 513"/>
                <a:gd name="T33" fmla="*/ 797 h 820"/>
                <a:gd name="T34" fmla="*/ 0 w 513"/>
                <a:gd name="T35" fmla="*/ 80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820">
                  <a:moveTo>
                    <a:pt x="0" y="802"/>
                  </a:moveTo>
                  <a:cubicBezTo>
                    <a:pt x="0" y="731"/>
                    <a:pt x="0" y="663"/>
                    <a:pt x="0" y="592"/>
                  </a:cubicBezTo>
                  <a:cubicBezTo>
                    <a:pt x="44" y="589"/>
                    <a:pt x="88" y="584"/>
                    <a:pt x="132" y="581"/>
                  </a:cubicBezTo>
                  <a:cubicBezTo>
                    <a:pt x="146" y="580"/>
                    <a:pt x="152" y="576"/>
                    <a:pt x="155" y="562"/>
                  </a:cubicBezTo>
                  <a:cubicBezTo>
                    <a:pt x="175" y="468"/>
                    <a:pt x="172" y="377"/>
                    <a:pt x="139" y="287"/>
                  </a:cubicBezTo>
                  <a:cubicBezTo>
                    <a:pt x="173" y="263"/>
                    <a:pt x="207" y="240"/>
                    <a:pt x="240" y="216"/>
                  </a:cubicBezTo>
                  <a:cubicBezTo>
                    <a:pt x="269" y="194"/>
                    <a:pt x="292" y="168"/>
                    <a:pt x="291" y="128"/>
                  </a:cubicBezTo>
                  <a:cubicBezTo>
                    <a:pt x="290" y="89"/>
                    <a:pt x="273" y="60"/>
                    <a:pt x="238" y="44"/>
                  </a:cubicBezTo>
                  <a:cubicBezTo>
                    <a:pt x="202" y="27"/>
                    <a:pt x="168" y="32"/>
                    <a:pt x="137" y="57"/>
                  </a:cubicBezTo>
                  <a:cubicBezTo>
                    <a:pt x="126" y="65"/>
                    <a:pt x="116" y="74"/>
                    <a:pt x="102" y="86"/>
                  </a:cubicBezTo>
                  <a:cubicBezTo>
                    <a:pt x="139" y="17"/>
                    <a:pt x="231" y="0"/>
                    <a:pt x="291" y="49"/>
                  </a:cubicBezTo>
                  <a:cubicBezTo>
                    <a:pt x="335" y="85"/>
                    <a:pt x="368" y="131"/>
                    <a:pt x="398" y="180"/>
                  </a:cubicBezTo>
                  <a:cubicBezTo>
                    <a:pt x="470" y="298"/>
                    <a:pt x="507" y="427"/>
                    <a:pt x="511" y="566"/>
                  </a:cubicBezTo>
                  <a:cubicBezTo>
                    <a:pt x="512" y="599"/>
                    <a:pt x="513" y="634"/>
                    <a:pt x="506" y="667"/>
                  </a:cubicBezTo>
                  <a:cubicBezTo>
                    <a:pt x="486" y="760"/>
                    <a:pt x="390" y="820"/>
                    <a:pt x="297" y="804"/>
                  </a:cubicBezTo>
                  <a:cubicBezTo>
                    <a:pt x="271" y="799"/>
                    <a:pt x="245" y="798"/>
                    <a:pt x="219" y="797"/>
                  </a:cubicBezTo>
                  <a:cubicBezTo>
                    <a:pt x="183" y="796"/>
                    <a:pt x="146" y="796"/>
                    <a:pt x="109" y="797"/>
                  </a:cubicBezTo>
                  <a:cubicBezTo>
                    <a:pt x="74" y="798"/>
                    <a:pt x="38" y="800"/>
                    <a:pt x="0" y="802"/>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02" name="Freeform 14">
              <a:extLst>
                <a:ext uri="{FF2B5EF4-FFF2-40B4-BE49-F238E27FC236}">
                  <a16:creationId xmlns:a16="http://schemas.microsoft.com/office/drawing/2014/main" id="{DBF1EE48-A146-4F6B-B0E4-BC6EF654DE35}"/>
                </a:ext>
              </a:extLst>
            </p:cNvPr>
            <p:cNvSpPr>
              <a:spLocks/>
            </p:cNvSpPr>
            <p:nvPr/>
          </p:nvSpPr>
          <p:spPr bwMode="gray">
            <a:xfrm flipH="1">
              <a:off x="2925040" y="4454092"/>
              <a:ext cx="776288" cy="642938"/>
            </a:xfrm>
            <a:custGeom>
              <a:avLst/>
              <a:gdLst>
                <a:gd name="T0" fmla="*/ 969 w 1087"/>
                <a:gd name="T1" fmla="*/ 157 h 899"/>
                <a:gd name="T2" fmla="*/ 133 w 1087"/>
                <a:gd name="T3" fmla="*/ 157 h 899"/>
                <a:gd name="T4" fmla="*/ 133 w 1087"/>
                <a:gd name="T5" fmla="*/ 180 h 899"/>
                <a:gd name="T6" fmla="*/ 133 w 1087"/>
                <a:gd name="T7" fmla="*/ 862 h 899"/>
                <a:gd name="T8" fmla="*/ 107 w 1087"/>
                <a:gd name="T9" fmla="*/ 890 h 899"/>
                <a:gd name="T10" fmla="*/ 80 w 1087"/>
                <a:gd name="T11" fmla="*/ 862 h 899"/>
                <a:gd name="T12" fmla="*/ 80 w 1087"/>
                <a:gd name="T13" fmla="*/ 97 h 899"/>
                <a:gd name="T14" fmla="*/ 80 w 1087"/>
                <a:gd name="T15" fmla="*/ 68 h 899"/>
                <a:gd name="T16" fmla="*/ 25 w 1087"/>
                <a:gd name="T17" fmla="*/ 69 h 899"/>
                <a:gd name="T18" fmla="*/ 0 w 1087"/>
                <a:gd name="T19" fmla="*/ 45 h 899"/>
                <a:gd name="T20" fmla="*/ 0 w 1087"/>
                <a:gd name="T21" fmla="*/ 23 h 899"/>
                <a:gd name="T22" fmla="*/ 23 w 1087"/>
                <a:gd name="T23" fmla="*/ 1 h 899"/>
                <a:gd name="T24" fmla="*/ 35 w 1087"/>
                <a:gd name="T25" fmla="*/ 1 h 899"/>
                <a:gd name="T26" fmla="*/ 1052 w 1087"/>
                <a:gd name="T27" fmla="*/ 1 h 899"/>
                <a:gd name="T28" fmla="*/ 1083 w 1087"/>
                <a:gd name="T29" fmla="*/ 11 h 899"/>
                <a:gd name="T30" fmla="*/ 1083 w 1087"/>
                <a:gd name="T31" fmla="*/ 60 h 899"/>
                <a:gd name="T32" fmla="*/ 1065 w 1087"/>
                <a:gd name="T33" fmla="*/ 68 h 899"/>
                <a:gd name="T34" fmla="*/ 1022 w 1087"/>
                <a:gd name="T35" fmla="*/ 68 h 899"/>
                <a:gd name="T36" fmla="*/ 1022 w 1087"/>
                <a:gd name="T37" fmla="*/ 92 h 899"/>
                <a:gd name="T38" fmla="*/ 1022 w 1087"/>
                <a:gd name="T39" fmla="*/ 860 h 899"/>
                <a:gd name="T40" fmla="*/ 980 w 1087"/>
                <a:gd name="T41" fmla="*/ 889 h 899"/>
                <a:gd name="T42" fmla="*/ 970 w 1087"/>
                <a:gd name="T43" fmla="*/ 876 h 899"/>
                <a:gd name="T44" fmla="*/ 969 w 1087"/>
                <a:gd name="T45" fmla="*/ 859 h 899"/>
                <a:gd name="T46" fmla="*/ 969 w 1087"/>
                <a:gd name="T47" fmla="*/ 183 h 899"/>
                <a:gd name="T48" fmla="*/ 969 w 1087"/>
                <a:gd name="T49" fmla="*/ 157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7" h="899">
                  <a:moveTo>
                    <a:pt x="969" y="157"/>
                  </a:moveTo>
                  <a:cubicBezTo>
                    <a:pt x="690" y="157"/>
                    <a:pt x="413" y="157"/>
                    <a:pt x="133" y="157"/>
                  </a:cubicBezTo>
                  <a:cubicBezTo>
                    <a:pt x="133" y="164"/>
                    <a:pt x="133" y="172"/>
                    <a:pt x="133" y="180"/>
                  </a:cubicBezTo>
                  <a:cubicBezTo>
                    <a:pt x="133" y="407"/>
                    <a:pt x="133" y="634"/>
                    <a:pt x="133" y="862"/>
                  </a:cubicBezTo>
                  <a:cubicBezTo>
                    <a:pt x="133" y="887"/>
                    <a:pt x="130" y="890"/>
                    <a:pt x="107" y="890"/>
                  </a:cubicBezTo>
                  <a:cubicBezTo>
                    <a:pt x="83" y="891"/>
                    <a:pt x="80" y="888"/>
                    <a:pt x="80" y="862"/>
                  </a:cubicBezTo>
                  <a:cubicBezTo>
                    <a:pt x="80" y="607"/>
                    <a:pt x="80" y="352"/>
                    <a:pt x="80" y="97"/>
                  </a:cubicBezTo>
                  <a:cubicBezTo>
                    <a:pt x="80" y="88"/>
                    <a:pt x="80" y="79"/>
                    <a:pt x="80" y="68"/>
                  </a:cubicBezTo>
                  <a:cubicBezTo>
                    <a:pt x="60" y="68"/>
                    <a:pt x="42" y="68"/>
                    <a:pt x="25" y="69"/>
                  </a:cubicBezTo>
                  <a:cubicBezTo>
                    <a:pt x="8" y="69"/>
                    <a:pt x="0" y="61"/>
                    <a:pt x="0" y="45"/>
                  </a:cubicBezTo>
                  <a:cubicBezTo>
                    <a:pt x="0" y="37"/>
                    <a:pt x="0" y="30"/>
                    <a:pt x="0" y="23"/>
                  </a:cubicBezTo>
                  <a:cubicBezTo>
                    <a:pt x="1" y="8"/>
                    <a:pt x="7" y="0"/>
                    <a:pt x="23" y="1"/>
                  </a:cubicBezTo>
                  <a:cubicBezTo>
                    <a:pt x="27" y="1"/>
                    <a:pt x="31" y="1"/>
                    <a:pt x="35" y="1"/>
                  </a:cubicBezTo>
                  <a:cubicBezTo>
                    <a:pt x="374" y="1"/>
                    <a:pt x="713" y="1"/>
                    <a:pt x="1052" y="1"/>
                  </a:cubicBezTo>
                  <a:cubicBezTo>
                    <a:pt x="1063" y="1"/>
                    <a:pt x="1082" y="5"/>
                    <a:pt x="1083" y="11"/>
                  </a:cubicBezTo>
                  <a:cubicBezTo>
                    <a:pt x="1087" y="26"/>
                    <a:pt x="1085" y="44"/>
                    <a:pt x="1083" y="60"/>
                  </a:cubicBezTo>
                  <a:cubicBezTo>
                    <a:pt x="1083" y="63"/>
                    <a:pt x="1071" y="67"/>
                    <a:pt x="1065" y="68"/>
                  </a:cubicBezTo>
                  <a:cubicBezTo>
                    <a:pt x="1052" y="69"/>
                    <a:pt x="1038" y="68"/>
                    <a:pt x="1022" y="68"/>
                  </a:cubicBezTo>
                  <a:cubicBezTo>
                    <a:pt x="1022" y="77"/>
                    <a:pt x="1022" y="84"/>
                    <a:pt x="1022" y="92"/>
                  </a:cubicBezTo>
                  <a:cubicBezTo>
                    <a:pt x="1022" y="348"/>
                    <a:pt x="1022" y="604"/>
                    <a:pt x="1022" y="860"/>
                  </a:cubicBezTo>
                  <a:cubicBezTo>
                    <a:pt x="1022" y="888"/>
                    <a:pt x="1007" y="899"/>
                    <a:pt x="980" y="889"/>
                  </a:cubicBezTo>
                  <a:cubicBezTo>
                    <a:pt x="976" y="887"/>
                    <a:pt x="971" y="881"/>
                    <a:pt x="970" y="876"/>
                  </a:cubicBezTo>
                  <a:cubicBezTo>
                    <a:pt x="968" y="871"/>
                    <a:pt x="969" y="865"/>
                    <a:pt x="969" y="859"/>
                  </a:cubicBezTo>
                  <a:cubicBezTo>
                    <a:pt x="969" y="633"/>
                    <a:pt x="969" y="408"/>
                    <a:pt x="969" y="183"/>
                  </a:cubicBezTo>
                  <a:cubicBezTo>
                    <a:pt x="969" y="175"/>
                    <a:pt x="969" y="167"/>
                    <a:pt x="969" y="15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03" name="Freeform 15">
              <a:extLst>
                <a:ext uri="{FF2B5EF4-FFF2-40B4-BE49-F238E27FC236}">
                  <a16:creationId xmlns:a16="http://schemas.microsoft.com/office/drawing/2014/main" id="{2C823A71-347E-4C29-AC07-B0857910896C}"/>
                </a:ext>
              </a:extLst>
            </p:cNvPr>
            <p:cNvSpPr>
              <a:spLocks/>
            </p:cNvSpPr>
            <p:nvPr/>
          </p:nvSpPr>
          <p:spPr bwMode="gray">
            <a:xfrm flipH="1">
              <a:off x="2755177" y="4100080"/>
              <a:ext cx="782638" cy="342900"/>
            </a:xfrm>
            <a:custGeom>
              <a:avLst/>
              <a:gdLst>
                <a:gd name="T0" fmla="*/ 535 w 1096"/>
                <a:gd name="T1" fmla="*/ 444 h 479"/>
                <a:gd name="T2" fmla="*/ 501 w 1096"/>
                <a:gd name="T3" fmla="*/ 479 h 479"/>
                <a:gd name="T4" fmla="*/ 123 w 1096"/>
                <a:gd name="T5" fmla="*/ 479 h 479"/>
                <a:gd name="T6" fmla="*/ 98 w 1096"/>
                <a:gd name="T7" fmla="*/ 438 h 479"/>
                <a:gd name="T8" fmla="*/ 70 w 1096"/>
                <a:gd name="T9" fmla="*/ 414 h 479"/>
                <a:gd name="T10" fmla="*/ 5 w 1096"/>
                <a:gd name="T11" fmla="*/ 33 h 479"/>
                <a:gd name="T12" fmla="*/ 22 w 1096"/>
                <a:gd name="T13" fmla="*/ 1 h 479"/>
                <a:gd name="T14" fmla="*/ 45 w 1096"/>
                <a:gd name="T15" fmla="*/ 21 h 479"/>
                <a:gd name="T16" fmla="*/ 89 w 1096"/>
                <a:gd name="T17" fmla="*/ 277 h 479"/>
                <a:gd name="T18" fmla="*/ 110 w 1096"/>
                <a:gd name="T19" fmla="*/ 406 h 479"/>
                <a:gd name="T20" fmla="*/ 110 w 1096"/>
                <a:gd name="T21" fmla="*/ 437 h 479"/>
                <a:gd name="T22" fmla="*/ 409 w 1096"/>
                <a:gd name="T23" fmla="*/ 437 h 479"/>
                <a:gd name="T24" fmla="*/ 365 w 1096"/>
                <a:gd name="T25" fmla="*/ 369 h 479"/>
                <a:gd name="T26" fmla="*/ 457 w 1096"/>
                <a:gd name="T27" fmla="*/ 278 h 479"/>
                <a:gd name="T28" fmla="*/ 715 w 1096"/>
                <a:gd name="T29" fmla="*/ 246 h 479"/>
                <a:gd name="T30" fmla="*/ 950 w 1096"/>
                <a:gd name="T31" fmla="*/ 122 h 479"/>
                <a:gd name="T32" fmla="*/ 1066 w 1096"/>
                <a:gd name="T33" fmla="*/ 130 h 479"/>
                <a:gd name="T34" fmla="*/ 1059 w 1096"/>
                <a:gd name="T35" fmla="*/ 246 h 479"/>
                <a:gd name="T36" fmla="*/ 776 w 1096"/>
                <a:gd name="T37" fmla="*/ 401 h 479"/>
                <a:gd name="T38" fmla="*/ 553 w 1096"/>
                <a:gd name="T39" fmla="*/ 442 h 479"/>
                <a:gd name="T40" fmla="*/ 535 w 1096"/>
                <a:gd name="T41" fmla="*/ 44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6" h="479">
                  <a:moveTo>
                    <a:pt x="535" y="444"/>
                  </a:moveTo>
                  <a:cubicBezTo>
                    <a:pt x="535" y="478"/>
                    <a:pt x="534" y="479"/>
                    <a:pt x="501" y="479"/>
                  </a:cubicBezTo>
                  <a:cubicBezTo>
                    <a:pt x="375" y="479"/>
                    <a:pt x="249" y="479"/>
                    <a:pt x="123" y="479"/>
                  </a:cubicBezTo>
                  <a:cubicBezTo>
                    <a:pt x="91" y="479"/>
                    <a:pt x="84" y="468"/>
                    <a:pt x="98" y="438"/>
                  </a:cubicBezTo>
                  <a:cubicBezTo>
                    <a:pt x="77" y="443"/>
                    <a:pt x="72" y="431"/>
                    <a:pt x="70" y="414"/>
                  </a:cubicBezTo>
                  <a:cubicBezTo>
                    <a:pt x="48" y="287"/>
                    <a:pt x="27" y="160"/>
                    <a:pt x="5" y="33"/>
                  </a:cubicBezTo>
                  <a:cubicBezTo>
                    <a:pt x="3" y="19"/>
                    <a:pt x="0" y="4"/>
                    <a:pt x="22" y="1"/>
                  </a:cubicBezTo>
                  <a:cubicBezTo>
                    <a:pt x="37" y="0"/>
                    <a:pt x="43" y="6"/>
                    <a:pt x="45" y="21"/>
                  </a:cubicBezTo>
                  <a:cubicBezTo>
                    <a:pt x="59" y="106"/>
                    <a:pt x="74" y="191"/>
                    <a:pt x="89" y="277"/>
                  </a:cubicBezTo>
                  <a:cubicBezTo>
                    <a:pt x="96" y="320"/>
                    <a:pt x="103" y="363"/>
                    <a:pt x="110" y="406"/>
                  </a:cubicBezTo>
                  <a:cubicBezTo>
                    <a:pt x="111" y="416"/>
                    <a:pt x="110" y="427"/>
                    <a:pt x="110" y="437"/>
                  </a:cubicBezTo>
                  <a:cubicBezTo>
                    <a:pt x="207" y="437"/>
                    <a:pt x="306" y="437"/>
                    <a:pt x="409" y="437"/>
                  </a:cubicBezTo>
                  <a:cubicBezTo>
                    <a:pt x="383" y="419"/>
                    <a:pt x="367" y="398"/>
                    <a:pt x="365" y="369"/>
                  </a:cubicBezTo>
                  <a:cubicBezTo>
                    <a:pt x="362" y="315"/>
                    <a:pt x="401" y="276"/>
                    <a:pt x="457" y="278"/>
                  </a:cubicBezTo>
                  <a:cubicBezTo>
                    <a:pt x="545" y="281"/>
                    <a:pt x="631" y="271"/>
                    <a:pt x="715" y="246"/>
                  </a:cubicBezTo>
                  <a:cubicBezTo>
                    <a:pt x="802" y="220"/>
                    <a:pt x="881" y="182"/>
                    <a:pt x="950" y="122"/>
                  </a:cubicBezTo>
                  <a:cubicBezTo>
                    <a:pt x="985" y="92"/>
                    <a:pt x="1037" y="96"/>
                    <a:pt x="1066" y="130"/>
                  </a:cubicBezTo>
                  <a:cubicBezTo>
                    <a:pt x="1096" y="164"/>
                    <a:pt x="1093" y="215"/>
                    <a:pt x="1059" y="246"/>
                  </a:cubicBezTo>
                  <a:cubicBezTo>
                    <a:pt x="978" y="321"/>
                    <a:pt x="881" y="368"/>
                    <a:pt x="776" y="401"/>
                  </a:cubicBezTo>
                  <a:cubicBezTo>
                    <a:pt x="704" y="424"/>
                    <a:pt x="630" y="438"/>
                    <a:pt x="553" y="442"/>
                  </a:cubicBezTo>
                  <a:cubicBezTo>
                    <a:pt x="548" y="442"/>
                    <a:pt x="542" y="444"/>
                    <a:pt x="535" y="444"/>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04" name="Freeform 17">
              <a:extLst>
                <a:ext uri="{FF2B5EF4-FFF2-40B4-BE49-F238E27FC236}">
                  <a16:creationId xmlns:a16="http://schemas.microsoft.com/office/drawing/2014/main" id="{D43EDF3D-2B69-44B2-9EA5-3773FEF8FC12}"/>
                </a:ext>
              </a:extLst>
            </p:cNvPr>
            <p:cNvSpPr>
              <a:spLocks/>
            </p:cNvSpPr>
            <p:nvPr/>
          </p:nvSpPr>
          <p:spPr bwMode="gray">
            <a:xfrm flipH="1">
              <a:off x="2521815" y="4308042"/>
              <a:ext cx="412750" cy="792163"/>
            </a:xfrm>
            <a:custGeom>
              <a:avLst/>
              <a:gdLst>
                <a:gd name="T0" fmla="*/ 516 w 576"/>
                <a:gd name="T1" fmla="*/ 577 h 1109"/>
                <a:gd name="T2" fmla="*/ 516 w 576"/>
                <a:gd name="T3" fmla="*/ 358 h 1109"/>
                <a:gd name="T4" fmla="*/ 513 w 576"/>
                <a:gd name="T5" fmla="*/ 349 h 1109"/>
                <a:gd name="T6" fmla="*/ 499 w 576"/>
                <a:gd name="T7" fmla="*/ 309 h 1109"/>
                <a:gd name="T8" fmla="*/ 499 w 576"/>
                <a:gd name="T9" fmla="*/ 31 h 1109"/>
                <a:gd name="T10" fmla="*/ 531 w 576"/>
                <a:gd name="T11" fmla="*/ 0 h 1109"/>
                <a:gd name="T12" fmla="*/ 566 w 576"/>
                <a:gd name="T13" fmla="*/ 32 h 1109"/>
                <a:gd name="T14" fmla="*/ 565 w 576"/>
                <a:gd name="T15" fmla="*/ 320 h 1109"/>
                <a:gd name="T16" fmla="*/ 554 w 576"/>
                <a:gd name="T17" fmla="*/ 347 h 1109"/>
                <a:gd name="T18" fmla="*/ 548 w 576"/>
                <a:gd name="T19" fmla="*/ 359 h 1109"/>
                <a:gd name="T20" fmla="*/ 548 w 576"/>
                <a:gd name="T21" fmla="*/ 572 h 1109"/>
                <a:gd name="T22" fmla="*/ 572 w 576"/>
                <a:gd name="T23" fmla="*/ 588 h 1109"/>
                <a:gd name="T24" fmla="*/ 572 w 576"/>
                <a:gd name="T25" fmla="*/ 612 h 1109"/>
                <a:gd name="T26" fmla="*/ 547 w 576"/>
                <a:gd name="T27" fmla="*/ 624 h 1109"/>
                <a:gd name="T28" fmla="*/ 331 w 576"/>
                <a:gd name="T29" fmla="*/ 624 h 1109"/>
                <a:gd name="T30" fmla="*/ 308 w 576"/>
                <a:gd name="T31" fmla="*/ 624 h 1109"/>
                <a:gd name="T32" fmla="*/ 308 w 576"/>
                <a:gd name="T33" fmla="*/ 659 h 1109"/>
                <a:gd name="T34" fmla="*/ 307 w 576"/>
                <a:gd name="T35" fmla="*/ 911 h 1109"/>
                <a:gd name="T36" fmla="*/ 325 w 576"/>
                <a:gd name="T37" fmla="*/ 934 h 1109"/>
                <a:gd name="T38" fmla="*/ 518 w 576"/>
                <a:gd name="T39" fmla="*/ 990 h 1109"/>
                <a:gd name="T40" fmla="*/ 536 w 576"/>
                <a:gd name="T41" fmla="*/ 1031 h 1109"/>
                <a:gd name="T42" fmla="*/ 535 w 576"/>
                <a:gd name="T43" fmla="*/ 1046 h 1109"/>
                <a:gd name="T44" fmla="*/ 523 w 576"/>
                <a:gd name="T45" fmla="*/ 1097 h 1109"/>
                <a:gd name="T46" fmla="*/ 472 w 576"/>
                <a:gd name="T47" fmla="*/ 1091 h 1109"/>
                <a:gd name="T48" fmla="*/ 475 w 576"/>
                <a:gd name="T49" fmla="*/ 1037 h 1109"/>
                <a:gd name="T50" fmla="*/ 485 w 576"/>
                <a:gd name="T51" fmla="*/ 1030 h 1109"/>
                <a:gd name="T52" fmla="*/ 308 w 576"/>
                <a:gd name="T53" fmla="*/ 989 h 1109"/>
                <a:gd name="T54" fmla="*/ 258 w 576"/>
                <a:gd name="T55" fmla="*/ 992 h 1109"/>
                <a:gd name="T56" fmla="*/ 94 w 576"/>
                <a:gd name="T57" fmla="*/ 1029 h 1109"/>
                <a:gd name="T58" fmla="*/ 105 w 576"/>
                <a:gd name="T59" fmla="*/ 1041 h 1109"/>
                <a:gd name="T60" fmla="*/ 105 w 576"/>
                <a:gd name="T61" fmla="*/ 1091 h 1109"/>
                <a:gd name="T62" fmla="*/ 54 w 576"/>
                <a:gd name="T63" fmla="*/ 1098 h 1109"/>
                <a:gd name="T64" fmla="*/ 40 w 576"/>
                <a:gd name="T65" fmla="*/ 1051 h 1109"/>
                <a:gd name="T66" fmla="*/ 40 w 576"/>
                <a:gd name="T67" fmla="*/ 1028 h 1109"/>
                <a:gd name="T68" fmla="*/ 60 w 576"/>
                <a:gd name="T69" fmla="*/ 990 h 1109"/>
                <a:gd name="T70" fmla="*/ 242 w 576"/>
                <a:gd name="T71" fmla="*/ 937 h 1109"/>
                <a:gd name="T72" fmla="*/ 256 w 576"/>
                <a:gd name="T73" fmla="*/ 920 h 1109"/>
                <a:gd name="T74" fmla="*/ 256 w 576"/>
                <a:gd name="T75" fmla="*/ 632 h 1109"/>
                <a:gd name="T76" fmla="*/ 254 w 576"/>
                <a:gd name="T77" fmla="*/ 624 h 1109"/>
                <a:gd name="T78" fmla="*/ 233 w 576"/>
                <a:gd name="T79" fmla="*/ 624 h 1109"/>
                <a:gd name="T80" fmla="*/ 29 w 576"/>
                <a:gd name="T81" fmla="*/ 624 h 1109"/>
                <a:gd name="T82" fmla="*/ 0 w 576"/>
                <a:gd name="T83" fmla="*/ 600 h 1109"/>
                <a:gd name="T84" fmla="*/ 30 w 576"/>
                <a:gd name="T85" fmla="*/ 577 h 1109"/>
                <a:gd name="T86" fmla="*/ 490 w 576"/>
                <a:gd name="T87" fmla="*/ 577 h 1109"/>
                <a:gd name="T88" fmla="*/ 516 w 576"/>
                <a:gd name="T89" fmla="*/ 577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1109">
                  <a:moveTo>
                    <a:pt x="516" y="577"/>
                  </a:moveTo>
                  <a:cubicBezTo>
                    <a:pt x="516" y="502"/>
                    <a:pt x="516" y="430"/>
                    <a:pt x="516" y="358"/>
                  </a:cubicBezTo>
                  <a:cubicBezTo>
                    <a:pt x="516" y="355"/>
                    <a:pt x="515" y="350"/>
                    <a:pt x="513" y="349"/>
                  </a:cubicBezTo>
                  <a:cubicBezTo>
                    <a:pt x="495" y="341"/>
                    <a:pt x="499" y="324"/>
                    <a:pt x="499" y="309"/>
                  </a:cubicBezTo>
                  <a:cubicBezTo>
                    <a:pt x="499" y="217"/>
                    <a:pt x="499" y="124"/>
                    <a:pt x="499" y="31"/>
                  </a:cubicBezTo>
                  <a:cubicBezTo>
                    <a:pt x="499" y="6"/>
                    <a:pt x="505" y="0"/>
                    <a:pt x="531" y="0"/>
                  </a:cubicBezTo>
                  <a:cubicBezTo>
                    <a:pt x="559" y="0"/>
                    <a:pt x="565" y="5"/>
                    <a:pt x="566" y="32"/>
                  </a:cubicBezTo>
                  <a:cubicBezTo>
                    <a:pt x="566" y="128"/>
                    <a:pt x="566" y="224"/>
                    <a:pt x="565" y="320"/>
                  </a:cubicBezTo>
                  <a:cubicBezTo>
                    <a:pt x="565" y="329"/>
                    <a:pt x="558" y="338"/>
                    <a:pt x="554" y="347"/>
                  </a:cubicBezTo>
                  <a:cubicBezTo>
                    <a:pt x="552" y="351"/>
                    <a:pt x="548" y="355"/>
                    <a:pt x="548" y="359"/>
                  </a:cubicBezTo>
                  <a:cubicBezTo>
                    <a:pt x="548" y="431"/>
                    <a:pt x="548" y="503"/>
                    <a:pt x="548" y="572"/>
                  </a:cubicBezTo>
                  <a:cubicBezTo>
                    <a:pt x="558" y="578"/>
                    <a:pt x="568" y="581"/>
                    <a:pt x="572" y="588"/>
                  </a:cubicBezTo>
                  <a:cubicBezTo>
                    <a:pt x="576" y="594"/>
                    <a:pt x="576" y="607"/>
                    <a:pt x="572" y="612"/>
                  </a:cubicBezTo>
                  <a:cubicBezTo>
                    <a:pt x="567" y="619"/>
                    <a:pt x="556" y="623"/>
                    <a:pt x="547" y="624"/>
                  </a:cubicBezTo>
                  <a:cubicBezTo>
                    <a:pt x="475" y="624"/>
                    <a:pt x="403" y="624"/>
                    <a:pt x="331" y="624"/>
                  </a:cubicBezTo>
                  <a:cubicBezTo>
                    <a:pt x="324" y="624"/>
                    <a:pt x="317" y="624"/>
                    <a:pt x="308" y="624"/>
                  </a:cubicBezTo>
                  <a:cubicBezTo>
                    <a:pt x="308" y="637"/>
                    <a:pt x="308" y="648"/>
                    <a:pt x="308" y="659"/>
                  </a:cubicBezTo>
                  <a:cubicBezTo>
                    <a:pt x="308" y="743"/>
                    <a:pt x="308" y="827"/>
                    <a:pt x="307" y="911"/>
                  </a:cubicBezTo>
                  <a:cubicBezTo>
                    <a:pt x="307" y="925"/>
                    <a:pt x="311" y="930"/>
                    <a:pt x="325" y="934"/>
                  </a:cubicBezTo>
                  <a:cubicBezTo>
                    <a:pt x="390" y="952"/>
                    <a:pt x="454" y="971"/>
                    <a:pt x="518" y="990"/>
                  </a:cubicBezTo>
                  <a:cubicBezTo>
                    <a:pt x="539" y="997"/>
                    <a:pt x="545" y="1011"/>
                    <a:pt x="536" y="1031"/>
                  </a:cubicBezTo>
                  <a:cubicBezTo>
                    <a:pt x="534" y="1035"/>
                    <a:pt x="534" y="1042"/>
                    <a:pt x="535" y="1046"/>
                  </a:cubicBezTo>
                  <a:cubicBezTo>
                    <a:pt x="544" y="1066"/>
                    <a:pt x="540" y="1087"/>
                    <a:pt x="523" y="1097"/>
                  </a:cubicBezTo>
                  <a:cubicBezTo>
                    <a:pt x="506" y="1109"/>
                    <a:pt x="486" y="1106"/>
                    <a:pt x="472" y="1091"/>
                  </a:cubicBezTo>
                  <a:cubicBezTo>
                    <a:pt x="459" y="1076"/>
                    <a:pt x="460" y="1054"/>
                    <a:pt x="475" y="1037"/>
                  </a:cubicBezTo>
                  <a:cubicBezTo>
                    <a:pt x="477" y="1035"/>
                    <a:pt x="480" y="1033"/>
                    <a:pt x="485" y="1030"/>
                  </a:cubicBezTo>
                  <a:cubicBezTo>
                    <a:pt x="423" y="1016"/>
                    <a:pt x="365" y="1003"/>
                    <a:pt x="308" y="989"/>
                  </a:cubicBezTo>
                  <a:cubicBezTo>
                    <a:pt x="290" y="984"/>
                    <a:pt x="275" y="988"/>
                    <a:pt x="258" y="992"/>
                  </a:cubicBezTo>
                  <a:cubicBezTo>
                    <a:pt x="204" y="1004"/>
                    <a:pt x="151" y="1016"/>
                    <a:pt x="94" y="1029"/>
                  </a:cubicBezTo>
                  <a:cubicBezTo>
                    <a:pt x="99" y="1034"/>
                    <a:pt x="102" y="1037"/>
                    <a:pt x="105" y="1041"/>
                  </a:cubicBezTo>
                  <a:cubicBezTo>
                    <a:pt x="117" y="1055"/>
                    <a:pt x="116" y="1077"/>
                    <a:pt x="105" y="1091"/>
                  </a:cubicBezTo>
                  <a:cubicBezTo>
                    <a:pt x="91" y="1106"/>
                    <a:pt x="71" y="1109"/>
                    <a:pt x="54" y="1098"/>
                  </a:cubicBezTo>
                  <a:cubicBezTo>
                    <a:pt x="38" y="1088"/>
                    <a:pt x="32" y="1069"/>
                    <a:pt x="40" y="1051"/>
                  </a:cubicBezTo>
                  <a:cubicBezTo>
                    <a:pt x="43" y="1043"/>
                    <a:pt x="44" y="1037"/>
                    <a:pt x="40" y="1028"/>
                  </a:cubicBezTo>
                  <a:cubicBezTo>
                    <a:pt x="31" y="1009"/>
                    <a:pt x="39" y="996"/>
                    <a:pt x="60" y="990"/>
                  </a:cubicBezTo>
                  <a:cubicBezTo>
                    <a:pt x="121" y="972"/>
                    <a:pt x="181" y="954"/>
                    <a:pt x="242" y="937"/>
                  </a:cubicBezTo>
                  <a:cubicBezTo>
                    <a:pt x="251" y="934"/>
                    <a:pt x="257" y="931"/>
                    <a:pt x="256" y="920"/>
                  </a:cubicBezTo>
                  <a:cubicBezTo>
                    <a:pt x="256" y="824"/>
                    <a:pt x="256" y="728"/>
                    <a:pt x="256" y="632"/>
                  </a:cubicBezTo>
                  <a:cubicBezTo>
                    <a:pt x="256" y="630"/>
                    <a:pt x="255" y="628"/>
                    <a:pt x="254" y="624"/>
                  </a:cubicBezTo>
                  <a:cubicBezTo>
                    <a:pt x="247" y="624"/>
                    <a:pt x="240" y="624"/>
                    <a:pt x="233" y="624"/>
                  </a:cubicBezTo>
                  <a:cubicBezTo>
                    <a:pt x="165" y="624"/>
                    <a:pt x="97" y="624"/>
                    <a:pt x="29" y="624"/>
                  </a:cubicBezTo>
                  <a:cubicBezTo>
                    <a:pt x="8" y="624"/>
                    <a:pt x="0" y="617"/>
                    <a:pt x="0" y="600"/>
                  </a:cubicBezTo>
                  <a:cubicBezTo>
                    <a:pt x="0" y="580"/>
                    <a:pt x="14" y="577"/>
                    <a:pt x="30" y="577"/>
                  </a:cubicBezTo>
                  <a:cubicBezTo>
                    <a:pt x="183" y="577"/>
                    <a:pt x="336" y="577"/>
                    <a:pt x="490" y="577"/>
                  </a:cubicBezTo>
                  <a:cubicBezTo>
                    <a:pt x="498" y="577"/>
                    <a:pt x="505" y="577"/>
                    <a:pt x="516" y="57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05" name="Freeform 18">
              <a:extLst>
                <a:ext uri="{FF2B5EF4-FFF2-40B4-BE49-F238E27FC236}">
                  <a16:creationId xmlns:a16="http://schemas.microsoft.com/office/drawing/2014/main" id="{FCC4238F-4CF2-4D9C-90F7-14C213E5CFDC}"/>
                </a:ext>
              </a:extLst>
            </p:cNvPr>
            <p:cNvSpPr>
              <a:spLocks/>
            </p:cNvSpPr>
            <p:nvPr/>
          </p:nvSpPr>
          <p:spPr bwMode="gray">
            <a:xfrm flipH="1">
              <a:off x="3017115" y="4577917"/>
              <a:ext cx="119063" cy="500063"/>
            </a:xfrm>
            <a:custGeom>
              <a:avLst/>
              <a:gdLst>
                <a:gd name="T0" fmla="*/ 165 w 166"/>
                <a:gd name="T1" fmla="*/ 0 h 700"/>
                <a:gd name="T2" fmla="*/ 165 w 166"/>
                <a:gd name="T3" fmla="*/ 22 h 700"/>
                <a:gd name="T4" fmla="*/ 166 w 166"/>
                <a:gd name="T5" fmla="*/ 647 h 700"/>
                <a:gd name="T6" fmla="*/ 141 w 166"/>
                <a:gd name="T7" fmla="*/ 682 h 700"/>
                <a:gd name="T8" fmla="*/ 26 w 166"/>
                <a:gd name="T9" fmla="*/ 616 h 700"/>
                <a:gd name="T10" fmla="*/ 2 w 166"/>
                <a:gd name="T11" fmla="*/ 330 h 700"/>
                <a:gd name="T12" fmla="*/ 11 w 166"/>
                <a:gd name="T13" fmla="*/ 139 h 700"/>
                <a:gd name="T14" fmla="*/ 165 w 16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00">
                  <a:moveTo>
                    <a:pt x="165" y="0"/>
                  </a:moveTo>
                  <a:cubicBezTo>
                    <a:pt x="165" y="9"/>
                    <a:pt x="165" y="15"/>
                    <a:pt x="165" y="22"/>
                  </a:cubicBezTo>
                  <a:cubicBezTo>
                    <a:pt x="165" y="230"/>
                    <a:pt x="165" y="439"/>
                    <a:pt x="166" y="647"/>
                  </a:cubicBezTo>
                  <a:cubicBezTo>
                    <a:pt x="166" y="668"/>
                    <a:pt x="157" y="676"/>
                    <a:pt x="141" y="682"/>
                  </a:cubicBezTo>
                  <a:cubicBezTo>
                    <a:pt x="90" y="700"/>
                    <a:pt x="32" y="670"/>
                    <a:pt x="26" y="616"/>
                  </a:cubicBezTo>
                  <a:cubicBezTo>
                    <a:pt x="15" y="521"/>
                    <a:pt x="6" y="426"/>
                    <a:pt x="2" y="330"/>
                  </a:cubicBezTo>
                  <a:cubicBezTo>
                    <a:pt x="0" y="266"/>
                    <a:pt x="2" y="202"/>
                    <a:pt x="11" y="139"/>
                  </a:cubicBezTo>
                  <a:cubicBezTo>
                    <a:pt x="22" y="58"/>
                    <a:pt x="85" y="4"/>
                    <a:pt x="165" y="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grpSp>
      <p:grpSp>
        <p:nvGrpSpPr>
          <p:cNvPr id="106" name="Group 105">
            <a:extLst>
              <a:ext uri="{FF2B5EF4-FFF2-40B4-BE49-F238E27FC236}">
                <a16:creationId xmlns:a16="http://schemas.microsoft.com/office/drawing/2014/main" id="{6F3F6EA5-FD3A-4C5D-9D19-7020059A360B}"/>
              </a:ext>
            </a:extLst>
          </p:cNvPr>
          <p:cNvGrpSpPr/>
          <p:nvPr/>
        </p:nvGrpSpPr>
        <p:grpSpPr bwMode="gray">
          <a:xfrm>
            <a:off x="8496077" y="4384091"/>
            <a:ext cx="478348" cy="508606"/>
            <a:chOff x="783070" y="3846080"/>
            <a:chExt cx="1179513" cy="1254125"/>
          </a:xfrm>
        </p:grpSpPr>
        <p:sp>
          <p:nvSpPr>
            <p:cNvPr id="107" name="Freeform 13">
              <a:extLst>
                <a:ext uri="{FF2B5EF4-FFF2-40B4-BE49-F238E27FC236}">
                  <a16:creationId xmlns:a16="http://schemas.microsoft.com/office/drawing/2014/main" id="{C9B09275-D6C5-4C1A-85BA-2314E63C3BE0}"/>
                </a:ext>
              </a:extLst>
            </p:cNvPr>
            <p:cNvSpPr>
              <a:spLocks/>
            </p:cNvSpPr>
            <p:nvPr/>
          </p:nvSpPr>
          <p:spPr bwMode="gray">
            <a:xfrm flipH="1">
              <a:off x="856095" y="4141355"/>
              <a:ext cx="366713" cy="587375"/>
            </a:xfrm>
            <a:custGeom>
              <a:avLst/>
              <a:gdLst>
                <a:gd name="T0" fmla="*/ 0 w 513"/>
                <a:gd name="T1" fmla="*/ 802 h 820"/>
                <a:gd name="T2" fmla="*/ 0 w 513"/>
                <a:gd name="T3" fmla="*/ 592 h 820"/>
                <a:gd name="T4" fmla="*/ 132 w 513"/>
                <a:gd name="T5" fmla="*/ 581 h 820"/>
                <a:gd name="T6" fmla="*/ 155 w 513"/>
                <a:gd name="T7" fmla="*/ 562 h 820"/>
                <a:gd name="T8" fmla="*/ 139 w 513"/>
                <a:gd name="T9" fmla="*/ 287 h 820"/>
                <a:gd name="T10" fmla="*/ 240 w 513"/>
                <a:gd name="T11" fmla="*/ 216 h 820"/>
                <a:gd name="T12" fmla="*/ 291 w 513"/>
                <a:gd name="T13" fmla="*/ 128 h 820"/>
                <a:gd name="T14" fmla="*/ 238 w 513"/>
                <a:gd name="T15" fmla="*/ 44 h 820"/>
                <a:gd name="T16" fmla="*/ 137 w 513"/>
                <a:gd name="T17" fmla="*/ 57 h 820"/>
                <a:gd name="T18" fmla="*/ 102 w 513"/>
                <a:gd name="T19" fmla="*/ 86 h 820"/>
                <a:gd name="T20" fmla="*/ 291 w 513"/>
                <a:gd name="T21" fmla="*/ 49 h 820"/>
                <a:gd name="T22" fmla="*/ 398 w 513"/>
                <a:gd name="T23" fmla="*/ 180 h 820"/>
                <a:gd name="T24" fmla="*/ 511 w 513"/>
                <a:gd name="T25" fmla="*/ 566 h 820"/>
                <a:gd name="T26" fmla="*/ 506 w 513"/>
                <a:gd name="T27" fmla="*/ 667 h 820"/>
                <a:gd name="T28" fmla="*/ 297 w 513"/>
                <a:gd name="T29" fmla="*/ 804 h 820"/>
                <a:gd name="T30" fmla="*/ 219 w 513"/>
                <a:gd name="T31" fmla="*/ 797 h 820"/>
                <a:gd name="T32" fmla="*/ 109 w 513"/>
                <a:gd name="T33" fmla="*/ 797 h 820"/>
                <a:gd name="T34" fmla="*/ 0 w 513"/>
                <a:gd name="T35" fmla="*/ 80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820">
                  <a:moveTo>
                    <a:pt x="0" y="802"/>
                  </a:moveTo>
                  <a:cubicBezTo>
                    <a:pt x="0" y="731"/>
                    <a:pt x="0" y="663"/>
                    <a:pt x="0" y="592"/>
                  </a:cubicBezTo>
                  <a:cubicBezTo>
                    <a:pt x="44" y="589"/>
                    <a:pt x="88" y="584"/>
                    <a:pt x="132" y="581"/>
                  </a:cubicBezTo>
                  <a:cubicBezTo>
                    <a:pt x="146" y="580"/>
                    <a:pt x="152" y="576"/>
                    <a:pt x="155" y="562"/>
                  </a:cubicBezTo>
                  <a:cubicBezTo>
                    <a:pt x="175" y="468"/>
                    <a:pt x="172" y="377"/>
                    <a:pt x="139" y="287"/>
                  </a:cubicBezTo>
                  <a:cubicBezTo>
                    <a:pt x="173" y="263"/>
                    <a:pt x="207" y="240"/>
                    <a:pt x="240" y="216"/>
                  </a:cubicBezTo>
                  <a:cubicBezTo>
                    <a:pt x="269" y="194"/>
                    <a:pt x="292" y="168"/>
                    <a:pt x="291" y="128"/>
                  </a:cubicBezTo>
                  <a:cubicBezTo>
                    <a:pt x="290" y="89"/>
                    <a:pt x="273" y="60"/>
                    <a:pt x="238" y="44"/>
                  </a:cubicBezTo>
                  <a:cubicBezTo>
                    <a:pt x="202" y="27"/>
                    <a:pt x="168" y="32"/>
                    <a:pt x="137" y="57"/>
                  </a:cubicBezTo>
                  <a:cubicBezTo>
                    <a:pt x="126" y="65"/>
                    <a:pt x="116" y="74"/>
                    <a:pt x="102" y="86"/>
                  </a:cubicBezTo>
                  <a:cubicBezTo>
                    <a:pt x="139" y="17"/>
                    <a:pt x="231" y="0"/>
                    <a:pt x="291" y="49"/>
                  </a:cubicBezTo>
                  <a:cubicBezTo>
                    <a:pt x="335" y="85"/>
                    <a:pt x="368" y="131"/>
                    <a:pt x="398" y="180"/>
                  </a:cubicBezTo>
                  <a:cubicBezTo>
                    <a:pt x="470" y="298"/>
                    <a:pt x="507" y="427"/>
                    <a:pt x="511" y="566"/>
                  </a:cubicBezTo>
                  <a:cubicBezTo>
                    <a:pt x="512" y="599"/>
                    <a:pt x="513" y="634"/>
                    <a:pt x="506" y="667"/>
                  </a:cubicBezTo>
                  <a:cubicBezTo>
                    <a:pt x="486" y="760"/>
                    <a:pt x="390" y="820"/>
                    <a:pt x="297" y="804"/>
                  </a:cubicBezTo>
                  <a:cubicBezTo>
                    <a:pt x="271" y="799"/>
                    <a:pt x="245" y="798"/>
                    <a:pt x="219" y="797"/>
                  </a:cubicBezTo>
                  <a:cubicBezTo>
                    <a:pt x="183" y="796"/>
                    <a:pt x="146" y="796"/>
                    <a:pt x="109" y="797"/>
                  </a:cubicBezTo>
                  <a:cubicBezTo>
                    <a:pt x="74" y="798"/>
                    <a:pt x="38" y="800"/>
                    <a:pt x="0" y="802"/>
                  </a:cubicBezTo>
                  <a:close/>
                </a:path>
              </a:pathLst>
            </a:custGeom>
            <a:solidFill>
              <a:srgbClr val="999999"/>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08" name="Freeform 14">
              <a:extLst>
                <a:ext uri="{FF2B5EF4-FFF2-40B4-BE49-F238E27FC236}">
                  <a16:creationId xmlns:a16="http://schemas.microsoft.com/office/drawing/2014/main" id="{95EE2860-4047-49D6-AB76-6DBAB586C639}"/>
                </a:ext>
              </a:extLst>
            </p:cNvPr>
            <p:cNvSpPr>
              <a:spLocks/>
            </p:cNvSpPr>
            <p:nvPr/>
          </p:nvSpPr>
          <p:spPr bwMode="gray">
            <a:xfrm flipH="1">
              <a:off x="1186295" y="4454092"/>
              <a:ext cx="776288" cy="642938"/>
            </a:xfrm>
            <a:custGeom>
              <a:avLst/>
              <a:gdLst>
                <a:gd name="T0" fmla="*/ 969 w 1087"/>
                <a:gd name="T1" fmla="*/ 157 h 899"/>
                <a:gd name="T2" fmla="*/ 133 w 1087"/>
                <a:gd name="T3" fmla="*/ 157 h 899"/>
                <a:gd name="T4" fmla="*/ 133 w 1087"/>
                <a:gd name="T5" fmla="*/ 180 h 899"/>
                <a:gd name="T6" fmla="*/ 133 w 1087"/>
                <a:gd name="T7" fmla="*/ 862 h 899"/>
                <a:gd name="T8" fmla="*/ 107 w 1087"/>
                <a:gd name="T9" fmla="*/ 890 h 899"/>
                <a:gd name="T10" fmla="*/ 80 w 1087"/>
                <a:gd name="T11" fmla="*/ 862 h 899"/>
                <a:gd name="T12" fmla="*/ 80 w 1087"/>
                <a:gd name="T13" fmla="*/ 97 h 899"/>
                <a:gd name="T14" fmla="*/ 80 w 1087"/>
                <a:gd name="T15" fmla="*/ 68 h 899"/>
                <a:gd name="T16" fmla="*/ 25 w 1087"/>
                <a:gd name="T17" fmla="*/ 69 h 899"/>
                <a:gd name="T18" fmla="*/ 0 w 1087"/>
                <a:gd name="T19" fmla="*/ 45 h 899"/>
                <a:gd name="T20" fmla="*/ 0 w 1087"/>
                <a:gd name="T21" fmla="*/ 23 h 899"/>
                <a:gd name="T22" fmla="*/ 23 w 1087"/>
                <a:gd name="T23" fmla="*/ 1 h 899"/>
                <a:gd name="T24" fmla="*/ 35 w 1087"/>
                <a:gd name="T25" fmla="*/ 1 h 899"/>
                <a:gd name="T26" fmla="*/ 1052 w 1087"/>
                <a:gd name="T27" fmla="*/ 1 h 899"/>
                <a:gd name="T28" fmla="*/ 1083 w 1087"/>
                <a:gd name="T29" fmla="*/ 11 h 899"/>
                <a:gd name="T30" fmla="*/ 1083 w 1087"/>
                <a:gd name="T31" fmla="*/ 60 h 899"/>
                <a:gd name="T32" fmla="*/ 1065 w 1087"/>
                <a:gd name="T33" fmla="*/ 68 h 899"/>
                <a:gd name="T34" fmla="*/ 1022 w 1087"/>
                <a:gd name="T35" fmla="*/ 68 h 899"/>
                <a:gd name="T36" fmla="*/ 1022 w 1087"/>
                <a:gd name="T37" fmla="*/ 92 h 899"/>
                <a:gd name="T38" fmla="*/ 1022 w 1087"/>
                <a:gd name="T39" fmla="*/ 860 h 899"/>
                <a:gd name="T40" fmla="*/ 980 w 1087"/>
                <a:gd name="T41" fmla="*/ 889 h 899"/>
                <a:gd name="T42" fmla="*/ 970 w 1087"/>
                <a:gd name="T43" fmla="*/ 876 h 899"/>
                <a:gd name="T44" fmla="*/ 969 w 1087"/>
                <a:gd name="T45" fmla="*/ 859 h 899"/>
                <a:gd name="T46" fmla="*/ 969 w 1087"/>
                <a:gd name="T47" fmla="*/ 183 h 899"/>
                <a:gd name="T48" fmla="*/ 969 w 1087"/>
                <a:gd name="T49" fmla="*/ 157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7" h="899">
                  <a:moveTo>
                    <a:pt x="969" y="157"/>
                  </a:moveTo>
                  <a:cubicBezTo>
                    <a:pt x="690" y="157"/>
                    <a:pt x="413" y="157"/>
                    <a:pt x="133" y="157"/>
                  </a:cubicBezTo>
                  <a:cubicBezTo>
                    <a:pt x="133" y="164"/>
                    <a:pt x="133" y="172"/>
                    <a:pt x="133" y="180"/>
                  </a:cubicBezTo>
                  <a:cubicBezTo>
                    <a:pt x="133" y="407"/>
                    <a:pt x="133" y="634"/>
                    <a:pt x="133" y="862"/>
                  </a:cubicBezTo>
                  <a:cubicBezTo>
                    <a:pt x="133" y="887"/>
                    <a:pt x="130" y="890"/>
                    <a:pt x="107" y="890"/>
                  </a:cubicBezTo>
                  <a:cubicBezTo>
                    <a:pt x="83" y="891"/>
                    <a:pt x="80" y="888"/>
                    <a:pt x="80" y="862"/>
                  </a:cubicBezTo>
                  <a:cubicBezTo>
                    <a:pt x="80" y="607"/>
                    <a:pt x="80" y="352"/>
                    <a:pt x="80" y="97"/>
                  </a:cubicBezTo>
                  <a:cubicBezTo>
                    <a:pt x="80" y="88"/>
                    <a:pt x="80" y="79"/>
                    <a:pt x="80" y="68"/>
                  </a:cubicBezTo>
                  <a:cubicBezTo>
                    <a:pt x="60" y="68"/>
                    <a:pt x="42" y="68"/>
                    <a:pt x="25" y="69"/>
                  </a:cubicBezTo>
                  <a:cubicBezTo>
                    <a:pt x="8" y="69"/>
                    <a:pt x="0" y="61"/>
                    <a:pt x="0" y="45"/>
                  </a:cubicBezTo>
                  <a:cubicBezTo>
                    <a:pt x="0" y="37"/>
                    <a:pt x="0" y="30"/>
                    <a:pt x="0" y="23"/>
                  </a:cubicBezTo>
                  <a:cubicBezTo>
                    <a:pt x="1" y="8"/>
                    <a:pt x="7" y="0"/>
                    <a:pt x="23" y="1"/>
                  </a:cubicBezTo>
                  <a:cubicBezTo>
                    <a:pt x="27" y="1"/>
                    <a:pt x="31" y="1"/>
                    <a:pt x="35" y="1"/>
                  </a:cubicBezTo>
                  <a:cubicBezTo>
                    <a:pt x="374" y="1"/>
                    <a:pt x="713" y="1"/>
                    <a:pt x="1052" y="1"/>
                  </a:cubicBezTo>
                  <a:cubicBezTo>
                    <a:pt x="1063" y="1"/>
                    <a:pt x="1082" y="5"/>
                    <a:pt x="1083" y="11"/>
                  </a:cubicBezTo>
                  <a:cubicBezTo>
                    <a:pt x="1087" y="26"/>
                    <a:pt x="1085" y="44"/>
                    <a:pt x="1083" y="60"/>
                  </a:cubicBezTo>
                  <a:cubicBezTo>
                    <a:pt x="1083" y="63"/>
                    <a:pt x="1071" y="67"/>
                    <a:pt x="1065" y="68"/>
                  </a:cubicBezTo>
                  <a:cubicBezTo>
                    <a:pt x="1052" y="69"/>
                    <a:pt x="1038" y="68"/>
                    <a:pt x="1022" y="68"/>
                  </a:cubicBezTo>
                  <a:cubicBezTo>
                    <a:pt x="1022" y="77"/>
                    <a:pt x="1022" y="84"/>
                    <a:pt x="1022" y="92"/>
                  </a:cubicBezTo>
                  <a:cubicBezTo>
                    <a:pt x="1022" y="348"/>
                    <a:pt x="1022" y="604"/>
                    <a:pt x="1022" y="860"/>
                  </a:cubicBezTo>
                  <a:cubicBezTo>
                    <a:pt x="1022" y="888"/>
                    <a:pt x="1007" y="899"/>
                    <a:pt x="980" y="889"/>
                  </a:cubicBezTo>
                  <a:cubicBezTo>
                    <a:pt x="976" y="887"/>
                    <a:pt x="971" y="881"/>
                    <a:pt x="970" y="876"/>
                  </a:cubicBezTo>
                  <a:cubicBezTo>
                    <a:pt x="968" y="871"/>
                    <a:pt x="969" y="865"/>
                    <a:pt x="969" y="859"/>
                  </a:cubicBezTo>
                  <a:cubicBezTo>
                    <a:pt x="969" y="633"/>
                    <a:pt x="969" y="408"/>
                    <a:pt x="969" y="183"/>
                  </a:cubicBezTo>
                  <a:cubicBezTo>
                    <a:pt x="969" y="175"/>
                    <a:pt x="969" y="167"/>
                    <a:pt x="969" y="15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09" name="Freeform 15">
              <a:extLst>
                <a:ext uri="{FF2B5EF4-FFF2-40B4-BE49-F238E27FC236}">
                  <a16:creationId xmlns:a16="http://schemas.microsoft.com/office/drawing/2014/main" id="{E6F7891E-BAF0-4171-9D06-978842959E73}"/>
                </a:ext>
              </a:extLst>
            </p:cNvPr>
            <p:cNvSpPr>
              <a:spLocks/>
            </p:cNvSpPr>
            <p:nvPr/>
          </p:nvSpPr>
          <p:spPr bwMode="gray">
            <a:xfrm flipH="1">
              <a:off x="1016432" y="4100080"/>
              <a:ext cx="782638" cy="342900"/>
            </a:xfrm>
            <a:custGeom>
              <a:avLst/>
              <a:gdLst>
                <a:gd name="T0" fmla="*/ 535 w 1096"/>
                <a:gd name="T1" fmla="*/ 444 h 479"/>
                <a:gd name="T2" fmla="*/ 501 w 1096"/>
                <a:gd name="T3" fmla="*/ 479 h 479"/>
                <a:gd name="T4" fmla="*/ 123 w 1096"/>
                <a:gd name="T5" fmla="*/ 479 h 479"/>
                <a:gd name="T6" fmla="*/ 98 w 1096"/>
                <a:gd name="T7" fmla="*/ 438 h 479"/>
                <a:gd name="T8" fmla="*/ 70 w 1096"/>
                <a:gd name="T9" fmla="*/ 414 h 479"/>
                <a:gd name="T10" fmla="*/ 5 w 1096"/>
                <a:gd name="T11" fmla="*/ 33 h 479"/>
                <a:gd name="T12" fmla="*/ 22 w 1096"/>
                <a:gd name="T13" fmla="*/ 1 h 479"/>
                <a:gd name="T14" fmla="*/ 45 w 1096"/>
                <a:gd name="T15" fmla="*/ 21 h 479"/>
                <a:gd name="T16" fmla="*/ 89 w 1096"/>
                <a:gd name="T17" fmla="*/ 277 h 479"/>
                <a:gd name="T18" fmla="*/ 110 w 1096"/>
                <a:gd name="T19" fmla="*/ 406 h 479"/>
                <a:gd name="T20" fmla="*/ 110 w 1096"/>
                <a:gd name="T21" fmla="*/ 437 h 479"/>
                <a:gd name="T22" fmla="*/ 409 w 1096"/>
                <a:gd name="T23" fmla="*/ 437 h 479"/>
                <a:gd name="T24" fmla="*/ 365 w 1096"/>
                <a:gd name="T25" fmla="*/ 369 h 479"/>
                <a:gd name="T26" fmla="*/ 457 w 1096"/>
                <a:gd name="T27" fmla="*/ 278 h 479"/>
                <a:gd name="T28" fmla="*/ 715 w 1096"/>
                <a:gd name="T29" fmla="*/ 246 h 479"/>
                <a:gd name="T30" fmla="*/ 950 w 1096"/>
                <a:gd name="T31" fmla="*/ 122 h 479"/>
                <a:gd name="T32" fmla="*/ 1066 w 1096"/>
                <a:gd name="T33" fmla="*/ 130 h 479"/>
                <a:gd name="T34" fmla="*/ 1059 w 1096"/>
                <a:gd name="T35" fmla="*/ 246 h 479"/>
                <a:gd name="T36" fmla="*/ 776 w 1096"/>
                <a:gd name="T37" fmla="*/ 401 h 479"/>
                <a:gd name="T38" fmla="*/ 553 w 1096"/>
                <a:gd name="T39" fmla="*/ 442 h 479"/>
                <a:gd name="T40" fmla="*/ 535 w 1096"/>
                <a:gd name="T41" fmla="*/ 44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6" h="479">
                  <a:moveTo>
                    <a:pt x="535" y="444"/>
                  </a:moveTo>
                  <a:cubicBezTo>
                    <a:pt x="535" y="478"/>
                    <a:pt x="534" y="479"/>
                    <a:pt x="501" y="479"/>
                  </a:cubicBezTo>
                  <a:cubicBezTo>
                    <a:pt x="375" y="479"/>
                    <a:pt x="249" y="479"/>
                    <a:pt x="123" y="479"/>
                  </a:cubicBezTo>
                  <a:cubicBezTo>
                    <a:pt x="91" y="479"/>
                    <a:pt x="84" y="468"/>
                    <a:pt x="98" y="438"/>
                  </a:cubicBezTo>
                  <a:cubicBezTo>
                    <a:pt x="77" y="443"/>
                    <a:pt x="72" y="431"/>
                    <a:pt x="70" y="414"/>
                  </a:cubicBezTo>
                  <a:cubicBezTo>
                    <a:pt x="48" y="287"/>
                    <a:pt x="27" y="160"/>
                    <a:pt x="5" y="33"/>
                  </a:cubicBezTo>
                  <a:cubicBezTo>
                    <a:pt x="3" y="19"/>
                    <a:pt x="0" y="4"/>
                    <a:pt x="22" y="1"/>
                  </a:cubicBezTo>
                  <a:cubicBezTo>
                    <a:pt x="37" y="0"/>
                    <a:pt x="43" y="6"/>
                    <a:pt x="45" y="21"/>
                  </a:cubicBezTo>
                  <a:cubicBezTo>
                    <a:pt x="59" y="106"/>
                    <a:pt x="74" y="191"/>
                    <a:pt x="89" y="277"/>
                  </a:cubicBezTo>
                  <a:cubicBezTo>
                    <a:pt x="96" y="320"/>
                    <a:pt x="103" y="363"/>
                    <a:pt x="110" y="406"/>
                  </a:cubicBezTo>
                  <a:cubicBezTo>
                    <a:pt x="111" y="416"/>
                    <a:pt x="110" y="427"/>
                    <a:pt x="110" y="437"/>
                  </a:cubicBezTo>
                  <a:cubicBezTo>
                    <a:pt x="207" y="437"/>
                    <a:pt x="306" y="437"/>
                    <a:pt x="409" y="437"/>
                  </a:cubicBezTo>
                  <a:cubicBezTo>
                    <a:pt x="383" y="419"/>
                    <a:pt x="367" y="398"/>
                    <a:pt x="365" y="369"/>
                  </a:cubicBezTo>
                  <a:cubicBezTo>
                    <a:pt x="362" y="315"/>
                    <a:pt x="401" y="276"/>
                    <a:pt x="457" y="278"/>
                  </a:cubicBezTo>
                  <a:cubicBezTo>
                    <a:pt x="545" y="281"/>
                    <a:pt x="631" y="271"/>
                    <a:pt x="715" y="246"/>
                  </a:cubicBezTo>
                  <a:cubicBezTo>
                    <a:pt x="802" y="220"/>
                    <a:pt x="881" y="182"/>
                    <a:pt x="950" y="122"/>
                  </a:cubicBezTo>
                  <a:cubicBezTo>
                    <a:pt x="985" y="92"/>
                    <a:pt x="1037" y="96"/>
                    <a:pt x="1066" y="130"/>
                  </a:cubicBezTo>
                  <a:cubicBezTo>
                    <a:pt x="1096" y="164"/>
                    <a:pt x="1093" y="215"/>
                    <a:pt x="1059" y="246"/>
                  </a:cubicBezTo>
                  <a:cubicBezTo>
                    <a:pt x="978" y="321"/>
                    <a:pt x="881" y="368"/>
                    <a:pt x="776" y="401"/>
                  </a:cubicBezTo>
                  <a:cubicBezTo>
                    <a:pt x="704" y="424"/>
                    <a:pt x="630" y="438"/>
                    <a:pt x="553" y="442"/>
                  </a:cubicBezTo>
                  <a:cubicBezTo>
                    <a:pt x="548" y="442"/>
                    <a:pt x="542" y="444"/>
                    <a:pt x="535" y="444"/>
                  </a:cubicBezTo>
                  <a:close/>
                </a:path>
              </a:pathLst>
            </a:custGeom>
            <a:solidFill>
              <a:srgbClr val="999999"/>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10" name="Freeform 16">
              <a:extLst>
                <a:ext uri="{FF2B5EF4-FFF2-40B4-BE49-F238E27FC236}">
                  <a16:creationId xmlns:a16="http://schemas.microsoft.com/office/drawing/2014/main" id="{8A3BB5F9-E75D-45B3-BF22-FE065475EB2E}"/>
                </a:ext>
              </a:extLst>
            </p:cNvPr>
            <p:cNvSpPr>
              <a:spLocks/>
            </p:cNvSpPr>
            <p:nvPr/>
          </p:nvSpPr>
          <p:spPr bwMode="gray">
            <a:xfrm flipH="1">
              <a:off x="1019608" y="3846080"/>
              <a:ext cx="320675" cy="319088"/>
            </a:xfrm>
            <a:custGeom>
              <a:avLst/>
              <a:gdLst>
                <a:gd name="T0" fmla="*/ 226 w 449"/>
                <a:gd name="T1" fmla="*/ 3 h 445"/>
                <a:gd name="T2" fmla="*/ 444 w 449"/>
                <a:gd name="T3" fmla="*/ 234 h 445"/>
                <a:gd name="T4" fmla="*/ 217 w 449"/>
                <a:gd name="T5" fmla="*/ 442 h 445"/>
                <a:gd name="T6" fmla="*/ 3 w 449"/>
                <a:gd name="T7" fmla="*/ 220 h 445"/>
                <a:gd name="T8" fmla="*/ 226 w 449"/>
                <a:gd name="T9" fmla="*/ 3 h 445"/>
              </a:gdLst>
              <a:ahLst/>
              <a:cxnLst>
                <a:cxn ang="0">
                  <a:pos x="T0" y="T1"/>
                </a:cxn>
                <a:cxn ang="0">
                  <a:pos x="T2" y="T3"/>
                </a:cxn>
                <a:cxn ang="0">
                  <a:pos x="T4" y="T5"/>
                </a:cxn>
                <a:cxn ang="0">
                  <a:pos x="T6" y="T7"/>
                </a:cxn>
                <a:cxn ang="0">
                  <a:pos x="T8" y="T9"/>
                </a:cxn>
              </a:cxnLst>
              <a:rect l="0" t="0" r="r" b="b"/>
              <a:pathLst>
                <a:path w="449" h="445">
                  <a:moveTo>
                    <a:pt x="226" y="3"/>
                  </a:moveTo>
                  <a:cubicBezTo>
                    <a:pt x="356" y="5"/>
                    <a:pt x="449" y="114"/>
                    <a:pt x="444" y="234"/>
                  </a:cubicBezTo>
                  <a:cubicBezTo>
                    <a:pt x="439" y="350"/>
                    <a:pt x="338" y="445"/>
                    <a:pt x="217" y="442"/>
                  </a:cubicBezTo>
                  <a:cubicBezTo>
                    <a:pt x="99" y="440"/>
                    <a:pt x="0" y="338"/>
                    <a:pt x="3" y="220"/>
                  </a:cubicBezTo>
                  <a:cubicBezTo>
                    <a:pt x="6" y="99"/>
                    <a:pt x="107" y="0"/>
                    <a:pt x="226" y="3"/>
                  </a:cubicBezTo>
                  <a:close/>
                </a:path>
              </a:pathLst>
            </a:custGeom>
            <a:solidFill>
              <a:srgbClr val="999999"/>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11" name="Freeform 17">
              <a:extLst>
                <a:ext uri="{FF2B5EF4-FFF2-40B4-BE49-F238E27FC236}">
                  <a16:creationId xmlns:a16="http://schemas.microsoft.com/office/drawing/2014/main" id="{B2B8370B-B9AC-44AB-B525-256816F8A1A8}"/>
                </a:ext>
              </a:extLst>
            </p:cNvPr>
            <p:cNvSpPr>
              <a:spLocks/>
            </p:cNvSpPr>
            <p:nvPr/>
          </p:nvSpPr>
          <p:spPr bwMode="gray">
            <a:xfrm flipH="1">
              <a:off x="783070" y="4308042"/>
              <a:ext cx="412750" cy="792163"/>
            </a:xfrm>
            <a:custGeom>
              <a:avLst/>
              <a:gdLst>
                <a:gd name="T0" fmla="*/ 516 w 576"/>
                <a:gd name="T1" fmla="*/ 577 h 1109"/>
                <a:gd name="T2" fmla="*/ 516 w 576"/>
                <a:gd name="T3" fmla="*/ 358 h 1109"/>
                <a:gd name="T4" fmla="*/ 513 w 576"/>
                <a:gd name="T5" fmla="*/ 349 h 1109"/>
                <a:gd name="T6" fmla="*/ 499 w 576"/>
                <a:gd name="T7" fmla="*/ 309 h 1109"/>
                <a:gd name="T8" fmla="*/ 499 w 576"/>
                <a:gd name="T9" fmla="*/ 31 h 1109"/>
                <a:gd name="T10" fmla="*/ 531 w 576"/>
                <a:gd name="T11" fmla="*/ 0 h 1109"/>
                <a:gd name="T12" fmla="*/ 566 w 576"/>
                <a:gd name="T13" fmla="*/ 32 h 1109"/>
                <a:gd name="T14" fmla="*/ 565 w 576"/>
                <a:gd name="T15" fmla="*/ 320 h 1109"/>
                <a:gd name="T16" fmla="*/ 554 w 576"/>
                <a:gd name="T17" fmla="*/ 347 h 1109"/>
                <a:gd name="T18" fmla="*/ 548 w 576"/>
                <a:gd name="T19" fmla="*/ 359 h 1109"/>
                <a:gd name="T20" fmla="*/ 548 w 576"/>
                <a:gd name="T21" fmla="*/ 572 h 1109"/>
                <a:gd name="T22" fmla="*/ 572 w 576"/>
                <a:gd name="T23" fmla="*/ 588 h 1109"/>
                <a:gd name="T24" fmla="*/ 572 w 576"/>
                <a:gd name="T25" fmla="*/ 612 h 1109"/>
                <a:gd name="T26" fmla="*/ 547 w 576"/>
                <a:gd name="T27" fmla="*/ 624 h 1109"/>
                <a:gd name="T28" fmla="*/ 331 w 576"/>
                <a:gd name="T29" fmla="*/ 624 h 1109"/>
                <a:gd name="T30" fmla="*/ 308 w 576"/>
                <a:gd name="T31" fmla="*/ 624 h 1109"/>
                <a:gd name="T32" fmla="*/ 308 w 576"/>
                <a:gd name="T33" fmla="*/ 659 h 1109"/>
                <a:gd name="T34" fmla="*/ 307 w 576"/>
                <a:gd name="T35" fmla="*/ 911 h 1109"/>
                <a:gd name="T36" fmla="*/ 325 w 576"/>
                <a:gd name="T37" fmla="*/ 934 h 1109"/>
                <a:gd name="T38" fmla="*/ 518 w 576"/>
                <a:gd name="T39" fmla="*/ 990 h 1109"/>
                <a:gd name="T40" fmla="*/ 536 w 576"/>
                <a:gd name="T41" fmla="*/ 1031 h 1109"/>
                <a:gd name="T42" fmla="*/ 535 w 576"/>
                <a:gd name="T43" fmla="*/ 1046 h 1109"/>
                <a:gd name="T44" fmla="*/ 523 w 576"/>
                <a:gd name="T45" fmla="*/ 1097 h 1109"/>
                <a:gd name="T46" fmla="*/ 472 w 576"/>
                <a:gd name="T47" fmla="*/ 1091 h 1109"/>
                <a:gd name="T48" fmla="*/ 475 w 576"/>
                <a:gd name="T49" fmla="*/ 1037 h 1109"/>
                <a:gd name="T50" fmla="*/ 485 w 576"/>
                <a:gd name="T51" fmla="*/ 1030 h 1109"/>
                <a:gd name="T52" fmla="*/ 308 w 576"/>
                <a:gd name="T53" fmla="*/ 989 h 1109"/>
                <a:gd name="T54" fmla="*/ 258 w 576"/>
                <a:gd name="T55" fmla="*/ 992 h 1109"/>
                <a:gd name="T56" fmla="*/ 94 w 576"/>
                <a:gd name="T57" fmla="*/ 1029 h 1109"/>
                <a:gd name="T58" fmla="*/ 105 w 576"/>
                <a:gd name="T59" fmla="*/ 1041 h 1109"/>
                <a:gd name="T60" fmla="*/ 105 w 576"/>
                <a:gd name="T61" fmla="*/ 1091 h 1109"/>
                <a:gd name="T62" fmla="*/ 54 w 576"/>
                <a:gd name="T63" fmla="*/ 1098 h 1109"/>
                <a:gd name="T64" fmla="*/ 40 w 576"/>
                <a:gd name="T65" fmla="*/ 1051 h 1109"/>
                <a:gd name="T66" fmla="*/ 40 w 576"/>
                <a:gd name="T67" fmla="*/ 1028 h 1109"/>
                <a:gd name="T68" fmla="*/ 60 w 576"/>
                <a:gd name="T69" fmla="*/ 990 h 1109"/>
                <a:gd name="T70" fmla="*/ 242 w 576"/>
                <a:gd name="T71" fmla="*/ 937 h 1109"/>
                <a:gd name="T72" fmla="*/ 256 w 576"/>
                <a:gd name="T73" fmla="*/ 920 h 1109"/>
                <a:gd name="T74" fmla="*/ 256 w 576"/>
                <a:gd name="T75" fmla="*/ 632 h 1109"/>
                <a:gd name="T76" fmla="*/ 254 w 576"/>
                <a:gd name="T77" fmla="*/ 624 h 1109"/>
                <a:gd name="T78" fmla="*/ 233 w 576"/>
                <a:gd name="T79" fmla="*/ 624 h 1109"/>
                <a:gd name="T80" fmla="*/ 29 w 576"/>
                <a:gd name="T81" fmla="*/ 624 h 1109"/>
                <a:gd name="T82" fmla="*/ 0 w 576"/>
                <a:gd name="T83" fmla="*/ 600 h 1109"/>
                <a:gd name="T84" fmla="*/ 30 w 576"/>
                <a:gd name="T85" fmla="*/ 577 h 1109"/>
                <a:gd name="T86" fmla="*/ 490 w 576"/>
                <a:gd name="T87" fmla="*/ 577 h 1109"/>
                <a:gd name="T88" fmla="*/ 516 w 576"/>
                <a:gd name="T89" fmla="*/ 577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1109">
                  <a:moveTo>
                    <a:pt x="516" y="577"/>
                  </a:moveTo>
                  <a:cubicBezTo>
                    <a:pt x="516" y="502"/>
                    <a:pt x="516" y="430"/>
                    <a:pt x="516" y="358"/>
                  </a:cubicBezTo>
                  <a:cubicBezTo>
                    <a:pt x="516" y="355"/>
                    <a:pt x="515" y="350"/>
                    <a:pt x="513" y="349"/>
                  </a:cubicBezTo>
                  <a:cubicBezTo>
                    <a:pt x="495" y="341"/>
                    <a:pt x="499" y="324"/>
                    <a:pt x="499" y="309"/>
                  </a:cubicBezTo>
                  <a:cubicBezTo>
                    <a:pt x="499" y="217"/>
                    <a:pt x="499" y="124"/>
                    <a:pt x="499" y="31"/>
                  </a:cubicBezTo>
                  <a:cubicBezTo>
                    <a:pt x="499" y="6"/>
                    <a:pt x="505" y="0"/>
                    <a:pt x="531" y="0"/>
                  </a:cubicBezTo>
                  <a:cubicBezTo>
                    <a:pt x="559" y="0"/>
                    <a:pt x="565" y="5"/>
                    <a:pt x="566" y="32"/>
                  </a:cubicBezTo>
                  <a:cubicBezTo>
                    <a:pt x="566" y="128"/>
                    <a:pt x="566" y="224"/>
                    <a:pt x="565" y="320"/>
                  </a:cubicBezTo>
                  <a:cubicBezTo>
                    <a:pt x="565" y="329"/>
                    <a:pt x="558" y="338"/>
                    <a:pt x="554" y="347"/>
                  </a:cubicBezTo>
                  <a:cubicBezTo>
                    <a:pt x="552" y="351"/>
                    <a:pt x="548" y="355"/>
                    <a:pt x="548" y="359"/>
                  </a:cubicBezTo>
                  <a:cubicBezTo>
                    <a:pt x="548" y="431"/>
                    <a:pt x="548" y="503"/>
                    <a:pt x="548" y="572"/>
                  </a:cubicBezTo>
                  <a:cubicBezTo>
                    <a:pt x="558" y="578"/>
                    <a:pt x="568" y="581"/>
                    <a:pt x="572" y="588"/>
                  </a:cubicBezTo>
                  <a:cubicBezTo>
                    <a:pt x="576" y="594"/>
                    <a:pt x="576" y="607"/>
                    <a:pt x="572" y="612"/>
                  </a:cubicBezTo>
                  <a:cubicBezTo>
                    <a:pt x="567" y="619"/>
                    <a:pt x="556" y="623"/>
                    <a:pt x="547" y="624"/>
                  </a:cubicBezTo>
                  <a:cubicBezTo>
                    <a:pt x="475" y="624"/>
                    <a:pt x="403" y="624"/>
                    <a:pt x="331" y="624"/>
                  </a:cubicBezTo>
                  <a:cubicBezTo>
                    <a:pt x="324" y="624"/>
                    <a:pt x="317" y="624"/>
                    <a:pt x="308" y="624"/>
                  </a:cubicBezTo>
                  <a:cubicBezTo>
                    <a:pt x="308" y="637"/>
                    <a:pt x="308" y="648"/>
                    <a:pt x="308" y="659"/>
                  </a:cubicBezTo>
                  <a:cubicBezTo>
                    <a:pt x="308" y="743"/>
                    <a:pt x="308" y="827"/>
                    <a:pt x="307" y="911"/>
                  </a:cubicBezTo>
                  <a:cubicBezTo>
                    <a:pt x="307" y="925"/>
                    <a:pt x="311" y="930"/>
                    <a:pt x="325" y="934"/>
                  </a:cubicBezTo>
                  <a:cubicBezTo>
                    <a:pt x="390" y="952"/>
                    <a:pt x="454" y="971"/>
                    <a:pt x="518" y="990"/>
                  </a:cubicBezTo>
                  <a:cubicBezTo>
                    <a:pt x="539" y="997"/>
                    <a:pt x="545" y="1011"/>
                    <a:pt x="536" y="1031"/>
                  </a:cubicBezTo>
                  <a:cubicBezTo>
                    <a:pt x="534" y="1035"/>
                    <a:pt x="534" y="1042"/>
                    <a:pt x="535" y="1046"/>
                  </a:cubicBezTo>
                  <a:cubicBezTo>
                    <a:pt x="544" y="1066"/>
                    <a:pt x="540" y="1087"/>
                    <a:pt x="523" y="1097"/>
                  </a:cubicBezTo>
                  <a:cubicBezTo>
                    <a:pt x="506" y="1109"/>
                    <a:pt x="486" y="1106"/>
                    <a:pt x="472" y="1091"/>
                  </a:cubicBezTo>
                  <a:cubicBezTo>
                    <a:pt x="459" y="1076"/>
                    <a:pt x="460" y="1054"/>
                    <a:pt x="475" y="1037"/>
                  </a:cubicBezTo>
                  <a:cubicBezTo>
                    <a:pt x="477" y="1035"/>
                    <a:pt x="480" y="1033"/>
                    <a:pt x="485" y="1030"/>
                  </a:cubicBezTo>
                  <a:cubicBezTo>
                    <a:pt x="423" y="1016"/>
                    <a:pt x="365" y="1003"/>
                    <a:pt x="308" y="989"/>
                  </a:cubicBezTo>
                  <a:cubicBezTo>
                    <a:pt x="290" y="984"/>
                    <a:pt x="275" y="988"/>
                    <a:pt x="258" y="992"/>
                  </a:cubicBezTo>
                  <a:cubicBezTo>
                    <a:pt x="204" y="1004"/>
                    <a:pt x="151" y="1016"/>
                    <a:pt x="94" y="1029"/>
                  </a:cubicBezTo>
                  <a:cubicBezTo>
                    <a:pt x="99" y="1034"/>
                    <a:pt x="102" y="1037"/>
                    <a:pt x="105" y="1041"/>
                  </a:cubicBezTo>
                  <a:cubicBezTo>
                    <a:pt x="117" y="1055"/>
                    <a:pt x="116" y="1077"/>
                    <a:pt x="105" y="1091"/>
                  </a:cubicBezTo>
                  <a:cubicBezTo>
                    <a:pt x="91" y="1106"/>
                    <a:pt x="71" y="1109"/>
                    <a:pt x="54" y="1098"/>
                  </a:cubicBezTo>
                  <a:cubicBezTo>
                    <a:pt x="38" y="1088"/>
                    <a:pt x="32" y="1069"/>
                    <a:pt x="40" y="1051"/>
                  </a:cubicBezTo>
                  <a:cubicBezTo>
                    <a:pt x="43" y="1043"/>
                    <a:pt x="44" y="1037"/>
                    <a:pt x="40" y="1028"/>
                  </a:cubicBezTo>
                  <a:cubicBezTo>
                    <a:pt x="31" y="1009"/>
                    <a:pt x="39" y="996"/>
                    <a:pt x="60" y="990"/>
                  </a:cubicBezTo>
                  <a:cubicBezTo>
                    <a:pt x="121" y="972"/>
                    <a:pt x="181" y="954"/>
                    <a:pt x="242" y="937"/>
                  </a:cubicBezTo>
                  <a:cubicBezTo>
                    <a:pt x="251" y="934"/>
                    <a:pt x="257" y="931"/>
                    <a:pt x="256" y="920"/>
                  </a:cubicBezTo>
                  <a:cubicBezTo>
                    <a:pt x="256" y="824"/>
                    <a:pt x="256" y="728"/>
                    <a:pt x="256" y="632"/>
                  </a:cubicBezTo>
                  <a:cubicBezTo>
                    <a:pt x="256" y="630"/>
                    <a:pt x="255" y="628"/>
                    <a:pt x="254" y="624"/>
                  </a:cubicBezTo>
                  <a:cubicBezTo>
                    <a:pt x="247" y="624"/>
                    <a:pt x="240" y="624"/>
                    <a:pt x="233" y="624"/>
                  </a:cubicBezTo>
                  <a:cubicBezTo>
                    <a:pt x="165" y="624"/>
                    <a:pt x="97" y="624"/>
                    <a:pt x="29" y="624"/>
                  </a:cubicBezTo>
                  <a:cubicBezTo>
                    <a:pt x="8" y="624"/>
                    <a:pt x="0" y="617"/>
                    <a:pt x="0" y="600"/>
                  </a:cubicBezTo>
                  <a:cubicBezTo>
                    <a:pt x="0" y="580"/>
                    <a:pt x="14" y="577"/>
                    <a:pt x="30" y="577"/>
                  </a:cubicBezTo>
                  <a:cubicBezTo>
                    <a:pt x="183" y="577"/>
                    <a:pt x="336" y="577"/>
                    <a:pt x="490" y="577"/>
                  </a:cubicBezTo>
                  <a:cubicBezTo>
                    <a:pt x="498" y="577"/>
                    <a:pt x="505" y="577"/>
                    <a:pt x="516" y="57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12" name="Freeform 18">
              <a:extLst>
                <a:ext uri="{FF2B5EF4-FFF2-40B4-BE49-F238E27FC236}">
                  <a16:creationId xmlns:a16="http://schemas.microsoft.com/office/drawing/2014/main" id="{E4C25B1C-5DEE-4E9F-9EC5-5F0B2A76A943}"/>
                </a:ext>
              </a:extLst>
            </p:cNvPr>
            <p:cNvSpPr>
              <a:spLocks/>
            </p:cNvSpPr>
            <p:nvPr/>
          </p:nvSpPr>
          <p:spPr bwMode="gray">
            <a:xfrm flipH="1">
              <a:off x="1278370" y="4577917"/>
              <a:ext cx="119063" cy="500063"/>
            </a:xfrm>
            <a:custGeom>
              <a:avLst/>
              <a:gdLst>
                <a:gd name="T0" fmla="*/ 165 w 166"/>
                <a:gd name="T1" fmla="*/ 0 h 700"/>
                <a:gd name="T2" fmla="*/ 165 w 166"/>
                <a:gd name="T3" fmla="*/ 22 h 700"/>
                <a:gd name="T4" fmla="*/ 166 w 166"/>
                <a:gd name="T5" fmla="*/ 647 h 700"/>
                <a:gd name="T6" fmla="*/ 141 w 166"/>
                <a:gd name="T7" fmla="*/ 682 h 700"/>
                <a:gd name="T8" fmla="*/ 26 w 166"/>
                <a:gd name="T9" fmla="*/ 616 h 700"/>
                <a:gd name="T10" fmla="*/ 2 w 166"/>
                <a:gd name="T11" fmla="*/ 330 h 700"/>
                <a:gd name="T12" fmla="*/ 11 w 166"/>
                <a:gd name="T13" fmla="*/ 139 h 700"/>
                <a:gd name="T14" fmla="*/ 165 w 16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00">
                  <a:moveTo>
                    <a:pt x="165" y="0"/>
                  </a:moveTo>
                  <a:cubicBezTo>
                    <a:pt x="165" y="9"/>
                    <a:pt x="165" y="15"/>
                    <a:pt x="165" y="22"/>
                  </a:cubicBezTo>
                  <a:cubicBezTo>
                    <a:pt x="165" y="230"/>
                    <a:pt x="165" y="439"/>
                    <a:pt x="166" y="647"/>
                  </a:cubicBezTo>
                  <a:cubicBezTo>
                    <a:pt x="166" y="668"/>
                    <a:pt x="157" y="676"/>
                    <a:pt x="141" y="682"/>
                  </a:cubicBezTo>
                  <a:cubicBezTo>
                    <a:pt x="90" y="700"/>
                    <a:pt x="32" y="670"/>
                    <a:pt x="26" y="616"/>
                  </a:cubicBezTo>
                  <a:cubicBezTo>
                    <a:pt x="15" y="521"/>
                    <a:pt x="6" y="426"/>
                    <a:pt x="2" y="330"/>
                  </a:cubicBezTo>
                  <a:cubicBezTo>
                    <a:pt x="0" y="266"/>
                    <a:pt x="2" y="202"/>
                    <a:pt x="11" y="139"/>
                  </a:cubicBezTo>
                  <a:cubicBezTo>
                    <a:pt x="22" y="58"/>
                    <a:pt x="85" y="4"/>
                    <a:pt x="165" y="0"/>
                  </a:cubicBezTo>
                  <a:close/>
                </a:path>
              </a:pathLst>
            </a:custGeom>
            <a:solidFill>
              <a:srgbClr val="999999"/>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grpSp>
      <p:grpSp>
        <p:nvGrpSpPr>
          <p:cNvPr id="113" name="Group 112">
            <a:extLst>
              <a:ext uri="{FF2B5EF4-FFF2-40B4-BE49-F238E27FC236}">
                <a16:creationId xmlns:a16="http://schemas.microsoft.com/office/drawing/2014/main" id="{952A9B20-54AF-4A55-83E8-86BF96E4184D}"/>
              </a:ext>
            </a:extLst>
          </p:cNvPr>
          <p:cNvGrpSpPr/>
          <p:nvPr/>
        </p:nvGrpSpPr>
        <p:grpSpPr bwMode="gray">
          <a:xfrm>
            <a:off x="9072243" y="4420792"/>
            <a:ext cx="481954" cy="481954"/>
            <a:chOff x="6432623" y="4820494"/>
            <a:chExt cx="1176321" cy="1176322"/>
          </a:xfrm>
        </p:grpSpPr>
        <p:sp>
          <p:nvSpPr>
            <p:cNvPr id="114" name="Freeform 175">
              <a:extLst>
                <a:ext uri="{FF2B5EF4-FFF2-40B4-BE49-F238E27FC236}">
                  <a16:creationId xmlns:a16="http://schemas.microsoft.com/office/drawing/2014/main" id="{E8E22C9D-53A6-461A-915A-810438E63258}"/>
                </a:ext>
              </a:extLst>
            </p:cNvPr>
            <p:cNvSpPr/>
            <p:nvPr/>
          </p:nvSpPr>
          <p:spPr bwMode="gray">
            <a:xfrm>
              <a:off x="6432623" y="4820494"/>
              <a:ext cx="1176321" cy="1176322"/>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404040"/>
            </a:solidFill>
            <a:ln w="25400" cap="flat" cmpd="sng" algn="ctr">
              <a:solidFill>
                <a:srgbClr val="404040"/>
              </a:solidFill>
              <a:prstDash val="solid"/>
            </a:ln>
            <a:effectLst/>
          </p:spPr>
          <p:txBody>
            <a:bodyPr spcFirstLastPara="0" vert="horz" wrap="square" lIns="178375" tIns="178375" rIns="178375" bIns="178375" numCol="1" spcCol="1270" anchor="ctr" anchorCtr="0">
              <a:noAutofit/>
            </a:bodyPr>
            <a:lstStyle/>
            <a:p>
              <a:pPr algn="ctr" defTabSz="973703">
                <a:lnSpc>
                  <a:spcPct val="90000"/>
                </a:lnSpc>
                <a:spcBef>
                  <a:spcPct val="0"/>
                </a:spcBef>
                <a:spcAft>
                  <a:spcPct val="35000"/>
                </a:spcAft>
                <a:defRPr/>
              </a:pPr>
              <a:endParaRPr lang="en-GB" sz="2191" kern="0" dirty="0">
                <a:latin typeface="EY interstate light"/>
              </a:endParaRPr>
            </a:p>
          </p:txBody>
        </p:sp>
        <p:sp>
          <p:nvSpPr>
            <p:cNvPr id="115" name="Freeform 176">
              <a:extLst>
                <a:ext uri="{FF2B5EF4-FFF2-40B4-BE49-F238E27FC236}">
                  <a16:creationId xmlns:a16="http://schemas.microsoft.com/office/drawing/2014/main" id="{B4E492B6-ADDE-4EE8-91AF-76A18C197B6D}"/>
                </a:ext>
              </a:extLst>
            </p:cNvPr>
            <p:cNvSpPr/>
            <p:nvPr/>
          </p:nvSpPr>
          <p:spPr bwMode="gray">
            <a:xfrm>
              <a:off x="6563581" y="4951453"/>
              <a:ext cx="914404" cy="914404"/>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404040"/>
            </a:solidFill>
            <a:ln w="28575" cap="flat" cmpd="sng" algn="ctr">
              <a:solidFill>
                <a:srgbClr val="FFFFFF"/>
              </a:solid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endParaRPr lang="en-GB" sz="1226" b="1" kern="0" dirty="0">
                <a:latin typeface="EY interstate light"/>
              </a:endParaRPr>
            </a:p>
          </p:txBody>
        </p:sp>
        <p:sp>
          <p:nvSpPr>
            <p:cNvPr id="116" name="Freeform 6">
              <a:extLst>
                <a:ext uri="{FF2B5EF4-FFF2-40B4-BE49-F238E27FC236}">
                  <a16:creationId xmlns:a16="http://schemas.microsoft.com/office/drawing/2014/main" id="{3A0B375E-11DA-46FB-A2B1-1539C3B2743F}"/>
                </a:ext>
              </a:extLst>
            </p:cNvPr>
            <p:cNvSpPr>
              <a:spLocks/>
            </p:cNvSpPr>
            <p:nvPr/>
          </p:nvSpPr>
          <p:spPr bwMode="gray">
            <a:xfrm>
              <a:off x="6763450" y="5130037"/>
              <a:ext cx="548468" cy="549978"/>
            </a:xfrm>
            <a:custGeom>
              <a:avLst/>
              <a:gdLst>
                <a:gd name="T0" fmla="*/ 2296 w 2296"/>
                <a:gd name="T1" fmla="*/ 52 h 2301"/>
                <a:gd name="T2" fmla="*/ 2133 w 2296"/>
                <a:gd name="T3" fmla="*/ 266 h 2301"/>
                <a:gd name="T4" fmla="*/ 1158 w 2296"/>
                <a:gd name="T5" fmla="*/ 1528 h 2301"/>
                <a:gd name="T6" fmla="*/ 696 w 2296"/>
                <a:gd name="T7" fmla="*/ 2202 h 2301"/>
                <a:gd name="T8" fmla="*/ 527 w 2296"/>
                <a:gd name="T9" fmla="*/ 2298 h 2301"/>
                <a:gd name="T10" fmla="*/ 322 w 2296"/>
                <a:gd name="T11" fmla="*/ 2295 h 2301"/>
                <a:gd name="T12" fmla="*/ 254 w 2296"/>
                <a:gd name="T13" fmla="*/ 2254 h 2301"/>
                <a:gd name="T14" fmla="*/ 195 w 2296"/>
                <a:gd name="T15" fmla="*/ 2150 h 2301"/>
                <a:gd name="T16" fmla="*/ 18 w 2296"/>
                <a:gd name="T17" fmla="*/ 1621 h 2301"/>
                <a:gd name="T18" fmla="*/ 76 w 2296"/>
                <a:gd name="T19" fmla="*/ 1450 h 2301"/>
                <a:gd name="T20" fmla="*/ 283 w 2296"/>
                <a:gd name="T21" fmla="*/ 1347 h 2301"/>
                <a:gd name="T22" fmla="*/ 420 w 2296"/>
                <a:gd name="T23" fmla="*/ 1409 h 2301"/>
                <a:gd name="T24" fmla="*/ 464 w 2296"/>
                <a:gd name="T25" fmla="*/ 1516 h 2301"/>
                <a:gd name="T26" fmla="*/ 534 w 2296"/>
                <a:gd name="T27" fmla="*/ 1685 h 2301"/>
                <a:gd name="T28" fmla="*/ 545 w 2296"/>
                <a:gd name="T29" fmla="*/ 1704 h 2301"/>
                <a:gd name="T30" fmla="*/ 613 w 2296"/>
                <a:gd name="T31" fmla="*/ 1712 h 2301"/>
                <a:gd name="T32" fmla="*/ 644 w 2296"/>
                <a:gd name="T33" fmla="*/ 1671 h 2301"/>
                <a:gd name="T34" fmla="*/ 1413 w 2296"/>
                <a:gd name="T35" fmla="*/ 570 h 2301"/>
                <a:gd name="T36" fmla="*/ 1754 w 2296"/>
                <a:gd name="T37" fmla="*/ 155 h 2301"/>
                <a:gd name="T38" fmla="*/ 2012 w 2296"/>
                <a:gd name="T39" fmla="*/ 17 h 2301"/>
                <a:gd name="T40" fmla="*/ 2128 w 2296"/>
                <a:gd name="T41" fmla="*/ 0 h 2301"/>
                <a:gd name="T42" fmla="*/ 2220 w 2296"/>
                <a:gd name="T43" fmla="*/ 0 h 2301"/>
                <a:gd name="T44" fmla="*/ 2237 w 2296"/>
                <a:gd name="T45" fmla="*/ 4 h 2301"/>
                <a:gd name="T46" fmla="*/ 2296 w 2296"/>
                <a:gd name="T47" fmla="*/ 36 h 2301"/>
                <a:gd name="T48" fmla="*/ 2296 w 2296"/>
                <a:gd name="T49" fmla="*/ 52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96" h="2301">
                  <a:moveTo>
                    <a:pt x="2296" y="52"/>
                  </a:moveTo>
                  <a:cubicBezTo>
                    <a:pt x="2256" y="134"/>
                    <a:pt x="2191" y="197"/>
                    <a:pt x="2133" y="266"/>
                  </a:cubicBezTo>
                  <a:cubicBezTo>
                    <a:pt x="1792" y="674"/>
                    <a:pt x="1465" y="1093"/>
                    <a:pt x="1158" y="1528"/>
                  </a:cubicBezTo>
                  <a:cubicBezTo>
                    <a:pt x="1001" y="1750"/>
                    <a:pt x="848" y="1976"/>
                    <a:pt x="696" y="2202"/>
                  </a:cubicBezTo>
                  <a:cubicBezTo>
                    <a:pt x="654" y="2266"/>
                    <a:pt x="599" y="2296"/>
                    <a:pt x="527" y="2298"/>
                  </a:cubicBezTo>
                  <a:cubicBezTo>
                    <a:pt x="459" y="2301"/>
                    <a:pt x="390" y="2297"/>
                    <a:pt x="322" y="2295"/>
                  </a:cubicBezTo>
                  <a:cubicBezTo>
                    <a:pt x="292" y="2294"/>
                    <a:pt x="270" y="2278"/>
                    <a:pt x="254" y="2254"/>
                  </a:cubicBezTo>
                  <a:cubicBezTo>
                    <a:pt x="233" y="2221"/>
                    <a:pt x="210" y="2187"/>
                    <a:pt x="195" y="2150"/>
                  </a:cubicBezTo>
                  <a:cubicBezTo>
                    <a:pt x="121" y="1979"/>
                    <a:pt x="63" y="1802"/>
                    <a:pt x="18" y="1621"/>
                  </a:cubicBezTo>
                  <a:cubicBezTo>
                    <a:pt x="0" y="1551"/>
                    <a:pt x="19" y="1494"/>
                    <a:pt x="76" y="1450"/>
                  </a:cubicBezTo>
                  <a:cubicBezTo>
                    <a:pt x="138" y="1401"/>
                    <a:pt x="205" y="1363"/>
                    <a:pt x="283" y="1347"/>
                  </a:cubicBezTo>
                  <a:cubicBezTo>
                    <a:pt x="347" y="1334"/>
                    <a:pt x="390" y="1351"/>
                    <a:pt x="420" y="1409"/>
                  </a:cubicBezTo>
                  <a:cubicBezTo>
                    <a:pt x="438" y="1443"/>
                    <a:pt x="449" y="1480"/>
                    <a:pt x="464" y="1516"/>
                  </a:cubicBezTo>
                  <a:cubicBezTo>
                    <a:pt x="487" y="1572"/>
                    <a:pt x="511" y="1629"/>
                    <a:pt x="534" y="1685"/>
                  </a:cubicBezTo>
                  <a:cubicBezTo>
                    <a:pt x="537" y="1692"/>
                    <a:pt x="541" y="1698"/>
                    <a:pt x="545" y="1704"/>
                  </a:cubicBezTo>
                  <a:cubicBezTo>
                    <a:pt x="566" y="1736"/>
                    <a:pt x="585" y="1739"/>
                    <a:pt x="613" y="1712"/>
                  </a:cubicBezTo>
                  <a:cubicBezTo>
                    <a:pt x="625" y="1700"/>
                    <a:pt x="635" y="1685"/>
                    <a:pt x="644" y="1671"/>
                  </a:cubicBezTo>
                  <a:cubicBezTo>
                    <a:pt x="886" y="1294"/>
                    <a:pt x="1137" y="923"/>
                    <a:pt x="1413" y="570"/>
                  </a:cubicBezTo>
                  <a:cubicBezTo>
                    <a:pt x="1523" y="429"/>
                    <a:pt x="1639" y="292"/>
                    <a:pt x="1754" y="155"/>
                  </a:cubicBezTo>
                  <a:cubicBezTo>
                    <a:pt x="1821" y="75"/>
                    <a:pt x="1912" y="36"/>
                    <a:pt x="2012" y="17"/>
                  </a:cubicBezTo>
                  <a:cubicBezTo>
                    <a:pt x="2050" y="9"/>
                    <a:pt x="2089" y="6"/>
                    <a:pt x="2128" y="0"/>
                  </a:cubicBezTo>
                  <a:cubicBezTo>
                    <a:pt x="2159" y="0"/>
                    <a:pt x="2189" y="0"/>
                    <a:pt x="2220" y="0"/>
                  </a:cubicBezTo>
                  <a:cubicBezTo>
                    <a:pt x="2226" y="2"/>
                    <a:pt x="2231" y="4"/>
                    <a:pt x="2237" y="4"/>
                  </a:cubicBezTo>
                  <a:cubicBezTo>
                    <a:pt x="2261" y="7"/>
                    <a:pt x="2282" y="15"/>
                    <a:pt x="2296" y="36"/>
                  </a:cubicBezTo>
                  <a:cubicBezTo>
                    <a:pt x="2296" y="41"/>
                    <a:pt x="2296" y="47"/>
                    <a:pt x="2296" y="52"/>
                  </a:cubicBezTo>
                  <a:close/>
                </a:path>
              </a:pathLst>
            </a:custGeom>
            <a:solidFill>
              <a:srgbClr val="FFD200"/>
            </a:solidFill>
            <a:ln>
              <a:noFill/>
            </a:ln>
          </p:spPr>
          <p:txBody>
            <a:bodyPr vert="horz" wrap="square" lIns="80116" tIns="40058" rIns="80116" bIns="40058" numCol="1" anchor="t" anchorCtr="0" compatLnSpc="1">
              <a:prstTxWarp prst="textNoShape">
                <a:avLst/>
              </a:prstTxWarp>
            </a:bodyPr>
            <a:lstStyle/>
            <a:p>
              <a:pPr defTabSz="801218">
                <a:defRPr/>
              </a:pPr>
              <a:endParaRPr lang="en-GB" sz="1577" kern="0" dirty="0">
                <a:latin typeface="EY interstate light"/>
              </a:endParaRPr>
            </a:p>
          </p:txBody>
        </p:sp>
      </p:grpSp>
      <p:grpSp>
        <p:nvGrpSpPr>
          <p:cNvPr id="117" name="Group 116">
            <a:extLst>
              <a:ext uri="{FF2B5EF4-FFF2-40B4-BE49-F238E27FC236}">
                <a16:creationId xmlns:a16="http://schemas.microsoft.com/office/drawing/2014/main" id="{1FF07142-6A81-44E2-A762-0FF3D5C39F32}"/>
              </a:ext>
            </a:extLst>
          </p:cNvPr>
          <p:cNvGrpSpPr/>
          <p:nvPr/>
        </p:nvGrpSpPr>
        <p:grpSpPr bwMode="gray">
          <a:xfrm>
            <a:off x="1133980" y="2989028"/>
            <a:ext cx="496199" cy="466428"/>
            <a:chOff x="590550" y="2680476"/>
            <a:chExt cx="838379" cy="788077"/>
          </a:xfrm>
        </p:grpSpPr>
        <p:grpSp>
          <p:nvGrpSpPr>
            <p:cNvPr id="118" name="Group 117">
              <a:extLst>
                <a:ext uri="{FF2B5EF4-FFF2-40B4-BE49-F238E27FC236}">
                  <a16:creationId xmlns:a16="http://schemas.microsoft.com/office/drawing/2014/main" id="{D105AFB1-3353-446C-BD50-37B6EB781765}"/>
                </a:ext>
              </a:extLst>
            </p:cNvPr>
            <p:cNvGrpSpPr/>
            <p:nvPr/>
          </p:nvGrpSpPr>
          <p:grpSpPr bwMode="gray">
            <a:xfrm>
              <a:off x="590550" y="2680476"/>
              <a:ext cx="838379" cy="788077"/>
              <a:chOff x="-38100" y="3695700"/>
              <a:chExt cx="1190626" cy="1119188"/>
            </a:xfrm>
          </p:grpSpPr>
          <p:sp>
            <p:nvSpPr>
              <p:cNvPr id="120" name="Freeform 41">
                <a:extLst>
                  <a:ext uri="{FF2B5EF4-FFF2-40B4-BE49-F238E27FC236}">
                    <a16:creationId xmlns:a16="http://schemas.microsoft.com/office/drawing/2014/main" id="{77B85E87-45CD-4154-9517-D02C4CA908B0}"/>
                  </a:ext>
                </a:extLst>
              </p:cNvPr>
              <p:cNvSpPr>
                <a:spLocks/>
              </p:cNvSpPr>
              <p:nvPr/>
            </p:nvSpPr>
            <p:spPr bwMode="gray">
              <a:xfrm>
                <a:off x="-36513" y="3806825"/>
                <a:ext cx="1189038" cy="1008063"/>
              </a:xfrm>
              <a:custGeom>
                <a:avLst/>
                <a:gdLst>
                  <a:gd name="T0" fmla="*/ 1695 w 2711"/>
                  <a:gd name="T1" fmla="*/ 152 h 2295"/>
                  <a:gd name="T2" fmla="*/ 1733 w 2711"/>
                  <a:gd name="T3" fmla="*/ 48 h 2295"/>
                  <a:gd name="T4" fmla="*/ 1839 w 2711"/>
                  <a:gd name="T5" fmla="*/ 0 h 2295"/>
                  <a:gd name="T6" fmla="*/ 2565 w 2711"/>
                  <a:gd name="T7" fmla="*/ 0 h 2295"/>
                  <a:gd name="T8" fmla="*/ 2711 w 2711"/>
                  <a:gd name="T9" fmla="*/ 147 h 2295"/>
                  <a:gd name="T10" fmla="*/ 2711 w 2711"/>
                  <a:gd name="T11" fmla="*/ 1877 h 2295"/>
                  <a:gd name="T12" fmla="*/ 2710 w 2711"/>
                  <a:gd name="T13" fmla="*/ 2116 h 2295"/>
                  <a:gd name="T14" fmla="*/ 2532 w 2711"/>
                  <a:gd name="T15" fmla="*/ 2295 h 2295"/>
                  <a:gd name="T16" fmla="*/ 178 w 2711"/>
                  <a:gd name="T17" fmla="*/ 2295 h 2295"/>
                  <a:gd name="T18" fmla="*/ 0 w 2711"/>
                  <a:gd name="T19" fmla="*/ 2118 h 2295"/>
                  <a:gd name="T20" fmla="*/ 0 w 2711"/>
                  <a:gd name="T21" fmla="*/ 330 h 2295"/>
                  <a:gd name="T22" fmla="*/ 179 w 2711"/>
                  <a:gd name="T23" fmla="*/ 152 h 2295"/>
                  <a:gd name="T24" fmla="*/ 1669 w 2711"/>
                  <a:gd name="T25" fmla="*/ 152 h 2295"/>
                  <a:gd name="T26" fmla="*/ 1695 w 2711"/>
                  <a:gd name="T27" fmla="*/ 152 h 2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1" h="2295">
                    <a:moveTo>
                      <a:pt x="1695" y="152"/>
                    </a:moveTo>
                    <a:cubicBezTo>
                      <a:pt x="1697" y="112"/>
                      <a:pt x="1707" y="77"/>
                      <a:pt x="1733" y="48"/>
                    </a:cubicBezTo>
                    <a:cubicBezTo>
                      <a:pt x="1762" y="17"/>
                      <a:pt x="1798" y="0"/>
                      <a:pt x="1839" y="0"/>
                    </a:cubicBezTo>
                    <a:cubicBezTo>
                      <a:pt x="2081" y="0"/>
                      <a:pt x="2323" y="0"/>
                      <a:pt x="2565" y="0"/>
                    </a:cubicBezTo>
                    <a:cubicBezTo>
                      <a:pt x="2648" y="1"/>
                      <a:pt x="2711" y="64"/>
                      <a:pt x="2711" y="147"/>
                    </a:cubicBezTo>
                    <a:cubicBezTo>
                      <a:pt x="2711" y="723"/>
                      <a:pt x="2711" y="1300"/>
                      <a:pt x="2711" y="1877"/>
                    </a:cubicBezTo>
                    <a:cubicBezTo>
                      <a:pt x="2711" y="1957"/>
                      <a:pt x="2711" y="2036"/>
                      <a:pt x="2710" y="2116"/>
                    </a:cubicBezTo>
                    <a:cubicBezTo>
                      <a:pt x="2710" y="2222"/>
                      <a:pt x="2637" y="2295"/>
                      <a:pt x="2532" y="2295"/>
                    </a:cubicBezTo>
                    <a:cubicBezTo>
                      <a:pt x="1747" y="2295"/>
                      <a:pt x="963" y="2295"/>
                      <a:pt x="178" y="2295"/>
                    </a:cubicBezTo>
                    <a:cubicBezTo>
                      <a:pt x="74" y="2295"/>
                      <a:pt x="0" y="2221"/>
                      <a:pt x="0" y="2118"/>
                    </a:cubicBezTo>
                    <a:cubicBezTo>
                      <a:pt x="0" y="1522"/>
                      <a:pt x="0" y="926"/>
                      <a:pt x="0" y="330"/>
                    </a:cubicBezTo>
                    <a:cubicBezTo>
                      <a:pt x="0" y="224"/>
                      <a:pt x="73" y="152"/>
                      <a:pt x="179" y="152"/>
                    </a:cubicBezTo>
                    <a:cubicBezTo>
                      <a:pt x="675" y="152"/>
                      <a:pt x="1172" y="152"/>
                      <a:pt x="1669" y="152"/>
                    </a:cubicBezTo>
                    <a:cubicBezTo>
                      <a:pt x="1677" y="152"/>
                      <a:pt x="1686" y="152"/>
                      <a:pt x="1695" y="152"/>
                    </a:cubicBezTo>
                    <a:close/>
                  </a:path>
                </a:pathLst>
              </a:custGeom>
              <a:solidFill>
                <a:srgbClr val="C0C0C0"/>
              </a:solidFill>
              <a:ln w="19050">
                <a:solidFill>
                  <a:srgbClr val="999999"/>
                </a:solidFill>
                <a:round/>
                <a:headEnd/>
                <a:tailEnd/>
              </a:ln>
            </p:spPr>
            <p:txBody>
              <a:bodyPr vert="horz" wrap="square" lIns="80116" tIns="40058" rIns="80116" bIns="40058" numCol="1" anchor="t" anchorCtr="0" compatLnSpc="1">
                <a:prstTxWarp prst="textNoShape">
                  <a:avLst/>
                </a:prstTxWarp>
              </a:bodyPr>
              <a:lstStyle/>
              <a:p>
                <a:pPr defTabSz="801218">
                  <a:defRPr/>
                </a:pPr>
                <a:endParaRPr lang="en-GB" sz="702" kern="0" dirty="0">
                  <a:latin typeface="EY interstate light"/>
                </a:endParaRPr>
              </a:p>
            </p:txBody>
          </p:sp>
          <p:sp>
            <p:nvSpPr>
              <p:cNvPr id="121" name="Freeform 42">
                <a:extLst>
                  <a:ext uri="{FF2B5EF4-FFF2-40B4-BE49-F238E27FC236}">
                    <a16:creationId xmlns:a16="http://schemas.microsoft.com/office/drawing/2014/main" id="{854AC242-C808-440F-829E-37CADF76BDF7}"/>
                  </a:ext>
                </a:extLst>
              </p:cNvPr>
              <p:cNvSpPr>
                <a:spLocks/>
              </p:cNvSpPr>
              <p:nvPr/>
            </p:nvSpPr>
            <p:spPr bwMode="gray">
              <a:xfrm>
                <a:off x="-38100" y="3695700"/>
                <a:ext cx="1190626" cy="182563"/>
              </a:xfrm>
              <a:custGeom>
                <a:avLst/>
                <a:gdLst>
                  <a:gd name="T0" fmla="*/ 3 w 2713"/>
                  <a:gd name="T1" fmla="*/ 415 h 415"/>
                  <a:gd name="T2" fmla="*/ 4 w 2713"/>
                  <a:gd name="T3" fmla="*/ 302 h 415"/>
                  <a:gd name="T4" fmla="*/ 178 w 2713"/>
                  <a:gd name="T5" fmla="*/ 152 h 415"/>
                  <a:gd name="T6" fmla="*/ 1229 w 2713"/>
                  <a:gd name="T7" fmla="*/ 152 h 415"/>
                  <a:gd name="T8" fmla="*/ 1673 w 2713"/>
                  <a:gd name="T9" fmla="*/ 152 h 415"/>
                  <a:gd name="T10" fmla="*/ 1697 w 2713"/>
                  <a:gd name="T11" fmla="*/ 152 h 415"/>
                  <a:gd name="T12" fmla="*/ 1700 w 2713"/>
                  <a:gd name="T13" fmla="*/ 121 h 415"/>
                  <a:gd name="T14" fmla="*/ 1844 w 2713"/>
                  <a:gd name="T15" fmla="*/ 1 h 415"/>
                  <a:gd name="T16" fmla="*/ 2014 w 2713"/>
                  <a:gd name="T17" fmla="*/ 1 h 415"/>
                  <a:gd name="T18" fmla="*/ 2562 w 2713"/>
                  <a:gd name="T19" fmla="*/ 1 h 415"/>
                  <a:gd name="T20" fmla="*/ 2712 w 2713"/>
                  <a:gd name="T21" fmla="*/ 144 h 415"/>
                  <a:gd name="T22" fmla="*/ 2712 w 2713"/>
                  <a:gd name="T23" fmla="*/ 245 h 415"/>
                  <a:gd name="T24" fmla="*/ 2703 w 2713"/>
                  <a:gd name="T25" fmla="*/ 222 h 415"/>
                  <a:gd name="T26" fmla="*/ 2575 w 2713"/>
                  <a:gd name="T27" fmla="*/ 128 h 415"/>
                  <a:gd name="T28" fmla="*/ 2001 w 2713"/>
                  <a:gd name="T29" fmla="*/ 127 h 415"/>
                  <a:gd name="T30" fmla="*/ 1841 w 2713"/>
                  <a:gd name="T31" fmla="*/ 128 h 415"/>
                  <a:gd name="T32" fmla="*/ 1698 w 2713"/>
                  <a:gd name="T33" fmla="*/ 265 h 415"/>
                  <a:gd name="T34" fmla="*/ 1697 w 2713"/>
                  <a:gd name="T35" fmla="*/ 278 h 415"/>
                  <a:gd name="T36" fmla="*/ 1669 w 2713"/>
                  <a:gd name="T37" fmla="*/ 278 h 415"/>
                  <a:gd name="T38" fmla="*/ 192 w 2713"/>
                  <a:gd name="T39" fmla="*/ 278 h 415"/>
                  <a:gd name="T40" fmla="*/ 6 w 2713"/>
                  <a:gd name="T41" fmla="*/ 413 h 415"/>
                  <a:gd name="T42" fmla="*/ 3 w 2713"/>
                  <a:gd name="T43"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3" h="415">
                    <a:moveTo>
                      <a:pt x="3" y="415"/>
                    </a:moveTo>
                    <a:cubicBezTo>
                      <a:pt x="3" y="378"/>
                      <a:pt x="0" y="339"/>
                      <a:pt x="4" y="302"/>
                    </a:cubicBezTo>
                    <a:cubicBezTo>
                      <a:pt x="15" y="212"/>
                      <a:pt x="86" y="152"/>
                      <a:pt x="178" y="152"/>
                    </a:cubicBezTo>
                    <a:cubicBezTo>
                      <a:pt x="528" y="152"/>
                      <a:pt x="879" y="152"/>
                      <a:pt x="1229" y="152"/>
                    </a:cubicBezTo>
                    <a:cubicBezTo>
                      <a:pt x="1377" y="152"/>
                      <a:pt x="1525" y="152"/>
                      <a:pt x="1673" y="152"/>
                    </a:cubicBezTo>
                    <a:cubicBezTo>
                      <a:pt x="1681" y="152"/>
                      <a:pt x="1688" y="152"/>
                      <a:pt x="1697" y="152"/>
                    </a:cubicBezTo>
                    <a:cubicBezTo>
                      <a:pt x="1698" y="141"/>
                      <a:pt x="1698" y="131"/>
                      <a:pt x="1700" y="121"/>
                    </a:cubicBezTo>
                    <a:cubicBezTo>
                      <a:pt x="1714" y="49"/>
                      <a:pt x="1770" y="2"/>
                      <a:pt x="1844" y="1"/>
                    </a:cubicBezTo>
                    <a:cubicBezTo>
                      <a:pt x="1901" y="0"/>
                      <a:pt x="1957" y="1"/>
                      <a:pt x="2014" y="1"/>
                    </a:cubicBezTo>
                    <a:cubicBezTo>
                      <a:pt x="2197" y="1"/>
                      <a:pt x="2379" y="0"/>
                      <a:pt x="2562" y="1"/>
                    </a:cubicBezTo>
                    <a:cubicBezTo>
                      <a:pt x="2648" y="1"/>
                      <a:pt x="2710" y="61"/>
                      <a:pt x="2712" y="144"/>
                    </a:cubicBezTo>
                    <a:cubicBezTo>
                      <a:pt x="2713" y="176"/>
                      <a:pt x="2712" y="209"/>
                      <a:pt x="2712" y="245"/>
                    </a:cubicBezTo>
                    <a:cubicBezTo>
                      <a:pt x="2709" y="235"/>
                      <a:pt x="2706" y="228"/>
                      <a:pt x="2703" y="222"/>
                    </a:cubicBezTo>
                    <a:cubicBezTo>
                      <a:pt x="2683" y="166"/>
                      <a:pt x="2633" y="128"/>
                      <a:pt x="2575" y="128"/>
                    </a:cubicBezTo>
                    <a:cubicBezTo>
                      <a:pt x="2383" y="127"/>
                      <a:pt x="2192" y="127"/>
                      <a:pt x="2001" y="127"/>
                    </a:cubicBezTo>
                    <a:cubicBezTo>
                      <a:pt x="1947" y="127"/>
                      <a:pt x="1894" y="126"/>
                      <a:pt x="1841" y="128"/>
                    </a:cubicBezTo>
                    <a:cubicBezTo>
                      <a:pt x="1761" y="129"/>
                      <a:pt x="1703" y="186"/>
                      <a:pt x="1698" y="265"/>
                    </a:cubicBezTo>
                    <a:cubicBezTo>
                      <a:pt x="1698" y="268"/>
                      <a:pt x="1698" y="272"/>
                      <a:pt x="1697" y="278"/>
                    </a:cubicBezTo>
                    <a:cubicBezTo>
                      <a:pt x="1687" y="278"/>
                      <a:pt x="1678" y="278"/>
                      <a:pt x="1669" y="278"/>
                    </a:cubicBezTo>
                    <a:cubicBezTo>
                      <a:pt x="1177" y="278"/>
                      <a:pt x="684" y="278"/>
                      <a:pt x="192" y="278"/>
                    </a:cubicBezTo>
                    <a:cubicBezTo>
                      <a:pt x="91" y="278"/>
                      <a:pt x="37" y="317"/>
                      <a:pt x="6" y="413"/>
                    </a:cubicBezTo>
                    <a:cubicBezTo>
                      <a:pt x="5" y="414"/>
                      <a:pt x="4" y="415"/>
                      <a:pt x="3" y="415"/>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116" tIns="40058" rIns="80116" bIns="40058" numCol="1" anchor="t" anchorCtr="0" compatLnSpc="1">
                <a:prstTxWarp prst="textNoShape">
                  <a:avLst/>
                </a:prstTxWarp>
              </a:bodyPr>
              <a:lstStyle/>
              <a:p>
                <a:pPr defTabSz="801218">
                  <a:defRPr/>
                </a:pPr>
                <a:endParaRPr lang="en-GB" sz="702" kern="0" dirty="0">
                  <a:latin typeface="EY interstate light"/>
                </a:endParaRPr>
              </a:p>
            </p:txBody>
          </p:sp>
        </p:grpSp>
        <p:sp>
          <p:nvSpPr>
            <p:cNvPr id="119" name="TextBox 118">
              <a:extLst>
                <a:ext uri="{FF2B5EF4-FFF2-40B4-BE49-F238E27FC236}">
                  <a16:creationId xmlns:a16="http://schemas.microsoft.com/office/drawing/2014/main" id="{9C29D899-201C-4CF4-8B44-9F1138082A1B}"/>
                </a:ext>
              </a:extLst>
            </p:cNvPr>
            <p:cNvSpPr txBox="1"/>
            <p:nvPr/>
          </p:nvSpPr>
          <p:spPr bwMode="gray">
            <a:xfrm>
              <a:off x="699197" y="2933473"/>
              <a:ext cx="628358" cy="419773"/>
            </a:xfrm>
            <a:prstGeom prst="rect">
              <a:avLst/>
            </a:prstGeom>
            <a:noFill/>
          </p:spPr>
          <p:txBody>
            <a:bodyPr wrap="none" lIns="0" tIns="32047" rIns="0" bIns="0" rtlCol="0">
              <a:spAutoFit/>
            </a:bodyPr>
            <a:lstStyle/>
            <a:p>
              <a:pPr algn="ctr" defTabSz="801218">
                <a:buClr>
                  <a:srgbClr val="FFD200"/>
                </a:buClr>
                <a:buSzPct val="70000"/>
                <a:defRPr/>
              </a:pPr>
              <a:r>
                <a:rPr lang="en-GB" sz="702" b="1" kern="0" dirty="0">
                  <a:latin typeface="EY interstate light"/>
                </a:rPr>
                <a:t>Definition</a:t>
              </a:r>
              <a:br>
                <a:rPr lang="en-GB" sz="702" b="1" kern="0" dirty="0">
                  <a:latin typeface="EY interstate light"/>
                </a:rPr>
              </a:br>
              <a:r>
                <a:rPr lang="en-GB" sz="702" b="1" kern="0" dirty="0">
                  <a:latin typeface="EY interstate light"/>
                </a:rPr>
                <a:t>of Done</a:t>
              </a:r>
            </a:p>
          </p:txBody>
        </p:sp>
      </p:grpSp>
      <p:grpSp>
        <p:nvGrpSpPr>
          <p:cNvPr id="122" name="Group 121">
            <a:extLst>
              <a:ext uri="{FF2B5EF4-FFF2-40B4-BE49-F238E27FC236}">
                <a16:creationId xmlns:a16="http://schemas.microsoft.com/office/drawing/2014/main" id="{9E83FA21-9056-4529-B956-4D78D5450A86}"/>
              </a:ext>
            </a:extLst>
          </p:cNvPr>
          <p:cNvGrpSpPr/>
          <p:nvPr/>
        </p:nvGrpSpPr>
        <p:grpSpPr bwMode="gray">
          <a:xfrm>
            <a:off x="1538880" y="3696002"/>
            <a:ext cx="481954" cy="481954"/>
            <a:chOff x="6432625" y="4820495"/>
            <a:chExt cx="1176321" cy="1176322"/>
          </a:xfrm>
        </p:grpSpPr>
        <p:sp>
          <p:nvSpPr>
            <p:cNvPr id="123" name="Freeform 205">
              <a:extLst>
                <a:ext uri="{FF2B5EF4-FFF2-40B4-BE49-F238E27FC236}">
                  <a16:creationId xmlns:a16="http://schemas.microsoft.com/office/drawing/2014/main" id="{D7F9029A-17B5-401B-B4DA-95C7C6491797}"/>
                </a:ext>
              </a:extLst>
            </p:cNvPr>
            <p:cNvSpPr/>
            <p:nvPr/>
          </p:nvSpPr>
          <p:spPr bwMode="gray">
            <a:xfrm>
              <a:off x="6432625" y="4820495"/>
              <a:ext cx="1176321" cy="1176322"/>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404040"/>
            </a:solidFill>
            <a:ln w="25400" cap="flat" cmpd="sng" algn="ctr">
              <a:solidFill>
                <a:srgbClr val="404040"/>
              </a:solidFill>
              <a:prstDash val="solid"/>
            </a:ln>
            <a:effectLst/>
          </p:spPr>
          <p:txBody>
            <a:bodyPr spcFirstLastPara="0" vert="horz" wrap="square" lIns="178375" tIns="178375" rIns="178375" bIns="178375" numCol="1" spcCol="1270" anchor="ctr" anchorCtr="0">
              <a:noAutofit/>
            </a:bodyPr>
            <a:lstStyle/>
            <a:p>
              <a:pPr algn="ctr" defTabSz="973703">
                <a:lnSpc>
                  <a:spcPct val="90000"/>
                </a:lnSpc>
                <a:spcBef>
                  <a:spcPct val="0"/>
                </a:spcBef>
                <a:spcAft>
                  <a:spcPct val="35000"/>
                </a:spcAft>
                <a:defRPr/>
              </a:pPr>
              <a:endParaRPr lang="en-GB" sz="2191" kern="0" dirty="0">
                <a:latin typeface="EY interstate light"/>
              </a:endParaRPr>
            </a:p>
          </p:txBody>
        </p:sp>
        <p:sp>
          <p:nvSpPr>
            <p:cNvPr id="124" name="Freeform 206">
              <a:extLst>
                <a:ext uri="{FF2B5EF4-FFF2-40B4-BE49-F238E27FC236}">
                  <a16:creationId xmlns:a16="http://schemas.microsoft.com/office/drawing/2014/main" id="{BA848AC7-1D86-4CB2-A221-F4533B69967F}"/>
                </a:ext>
              </a:extLst>
            </p:cNvPr>
            <p:cNvSpPr/>
            <p:nvPr/>
          </p:nvSpPr>
          <p:spPr bwMode="gray">
            <a:xfrm>
              <a:off x="6563581" y="4951453"/>
              <a:ext cx="914404" cy="914404"/>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404040"/>
            </a:solidFill>
            <a:ln w="28575" cap="flat" cmpd="sng" algn="ctr">
              <a:solidFill>
                <a:srgbClr val="FFFFFF"/>
              </a:solid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endParaRPr lang="en-GB" sz="1226" b="1" kern="0" dirty="0">
                <a:latin typeface="EY interstate light"/>
              </a:endParaRPr>
            </a:p>
          </p:txBody>
        </p:sp>
        <p:sp>
          <p:nvSpPr>
            <p:cNvPr id="125" name="Freeform 6">
              <a:extLst>
                <a:ext uri="{FF2B5EF4-FFF2-40B4-BE49-F238E27FC236}">
                  <a16:creationId xmlns:a16="http://schemas.microsoft.com/office/drawing/2014/main" id="{A174BDA0-5D41-4798-BCE1-13CBA9301A6B}"/>
                </a:ext>
              </a:extLst>
            </p:cNvPr>
            <p:cNvSpPr>
              <a:spLocks/>
            </p:cNvSpPr>
            <p:nvPr/>
          </p:nvSpPr>
          <p:spPr bwMode="gray">
            <a:xfrm>
              <a:off x="6763450" y="5130037"/>
              <a:ext cx="548468" cy="549978"/>
            </a:xfrm>
            <a:custGeom>
              <a:avLst/>
              <a:gdLst>
                <a:gd name="T0" fmla="*/ 2296 w 2296"/>
                <a:gd name="T1" fmla="*/ 52 h 2301"/>
                <a:gd name="T2" fmla="*/ 2133 w 2296"/>
                <a:gd name="T3" fmla="*/ 266 h 2301"/>
                <a:gd name="T4" fmla="*/ 1158 w 2296"/>
                <a:gd name="T5" fmla="*/ 1528 h 2301"/>
                <a:gd name="T6" fmla="*/ 696 w 2296"/>
                <a:gd name="T7" fmla="*/ 2202 h 2301"/>
                <a:gd name="T8" fmla="*/ 527 w 2296"/>
                <a:gd name="T9" fmla="*/ 2298 h 2301"/>
                <a:gd name="T10" fmla="*/ 322 w 2296"/>
                <a:gd name="T11" fmla="*/ 2295 h 2301"/>
                <a:gd name="T12" fmla="*/ 254 w 2296"/>
                <a:gd name="T13" fmla="*/ 2254 h 2301"/>
                <a:gd name="T14" fmla="*/ 195 w 2296"/>
                <a:gd name="T15" fmla="*/ 2150 h 2301"/>
                <a:gd name="T16" fmla="*/ 18 w 2296"/>
                <a:gd name="T17" fmla="*/ 1621 h 2301"/>
                <a:gd name="T18" fmla="*/ 76 w 2296"/>
                <a:gd name="T19" fmla="*/ 1450 h 2301"/>
                <a:gd name="T20" fmla="*/ 283 w 2296"/>
                <a:gd name="T21" fmla="*/ 1347 h 2301"/>
                <a:gd name="T22" fmla="*/ 420 w 2296"/>
                <a:gd name="T23" fmla="*/ 1409 h 2301"/>
                <a:gd name="T24" fmla="*/ 464 w 2296"/>
                <a:gd name="T25" fmla="*/ 1516 h 2301"/>
                <a:gd name="T26" fmla="*/ 534 w 2296"/>
                <a:gd name="T27" fmla="*/ 1685 h 2301"/>
                <a:gd name="T28" fmla="*/ 545 w 2296"/>
                <a:gd name="T29" fmla="*/ 1704 h 2301"/>
                <a:gd name="T30" fmla="*/ 613 w 2296"/>
                <a:gd name="T31" fmla="*/ 1712 h 2301"/>
                <a:gd name="T32" fmla="*/ 644 w 2296"/>
                <a:gd name="T33" fmla="*/ 1671 h 2301"/>
                <a:gd name="T34" fmla="*/ 1413 w 2296"/>
                <a:gd name="T35" fmla="*/ 570 h 2301"/>
                <a:gd name="T36" fmla="*/ 1754 w 2296"/>
                <a:gd name="T37" fmla="*/ 155 h 2301"/>
                <a:gd name="T38" fmla="*/ 2012 w 2296"/>
                <a:gd name="T39" fmla="*/ 17 h 2301"/>
                <a:gd name="T40" fmla="*/ 2128 w 2296"/>
                <a:gd name="T41" fmla="*/ 0 h 2301"/>
                <a:gd name="T42" fmla="*/ 2220 w 2296"/>
                <a:gd name="T43" fmla="*/ 0 h 2301"/>
                <a:gd name="T44" fmla="*/ 2237 w 2296"/>
                <a:gd name="T45" fmla="*/ 4 h 2301"/>
                <a:gd name="T46" fmla="*/ 2296 w 2296"/>
                <a:gd name="T47" fmla="*/ 36 h 2301"/>
                <a:gd name="T48" fmla="*/ 2296 w 2296"/>
                <a:gd name="T49" fmla="*/ 52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96" h="2301">
                  <a:moveTo>
                    <a:pt x="2296" y="52"/>
                  </a:moveTo>
                  <a:cubicBezTo>
                    <a:pt x="2256" y="134"/>
                    <a:pt x="2191" y="197"/>
                    <a:pt x="2133" y="266"/>
                  </a:cubicBezTo>
                  <a:cubicBezTo>
                    <a:pt x="1792" y="674"/>
                    <a:pt x="1465" y="1093"/>
                    <a:pt x="1158" y="1528"/>
                  </a:cubicBezTo>
                  <a:cubicBezTo>
                    <a:pt x="1001" y="1750"/>
                    <a:pt x="848" y="1976"/>
                    <a:pt x="696" y="2202"/>
                  </a:cubicBezTo>
                  <a:cubicBezTo>
                    <a:pt x="654" y="2266"/>
                    <a:pt x="599" y="2296"/>
                    <a:pt x="527" y="2298"/>
                  </a:cubicBezTo>
                  <a:cubicBezTo>
                    <a:pt x="459" y="2301"/>
                    <a:pt x="390" y="2297"/>
                    <a:pt x="322" y="2295"/>
                  </a:cubicBezTo>
                  <a:cubicBezTo>
                    <a:pt x="292" y="2294"/>
                    <a:pt x="270" y="2278"/>
                    <a:pt x="254" y="2254"/>
                  </a:cubicBezTo>
                  <a:cubicBezTo>
                    <a:pt x="233" y="2221"/>
                    <a:pt x="210" y="2187"/>
                    <a:pt x="195" y="2150"/>
                  </a:cubicBezTo>
                  <a:cubicBezTo>
                    <a:pt x="121" y="1979"/>
                    <a:pt x="63" y="1802"/>
                    <a:pt x="18" y="1621"/>
                  </a:cubicBezTo>
                  <a:cubicBezTo>
                    <a:pt x="0" y="1551"/>
                    <a:pt x="19" y="1494"/>
                    <a:pt x="76" y="1450"/>
                  </a:cubicBezTo>
                  <a:cubicBezTo>
                    <a:pt x="138" y="1401"/>
                    <a:pt x="205" y="1363"/>
                    <a:pt x="283" y="1347"/>
                  </a:cubicBezTo>
                  <a:cubicBezTo>
                    <a:pt x="347" y="1334"/>
                    <a:pt x="390" y="1351"/>
                    <a:pt x="420" y="1409"/>
                  </a:cubicBezTo>
                  <a:cubicBezTo>
                    <a:pt x="438" y="1443"/>
                    <a:pt x="449" y="1480"/>
                    <a:pt x="464" y="1516"/>
                  </a:cubicBezTo>
                  <a:cubicBezTo>
                    <a:pt x="487" y="1572"/>
                    <a:pt x="511" y="1629"/>
                    <a:pt x="534" y="1685"/>
                  </a:cubicBezTo>
                  <a:cubicBezTo>
                    <a:pt x="537" y="1692"/>
                    <a:pt x="541" y="1698"/>
                    <a:pt x="545" y="1704"/>
                  </a:cubicBezTo>
                  <a:cubicBezTo>
                    <a:pt x="566" y="1736"/>
                    <a:pt x="585" y="1739"/>
                    <a:pt x="613" y="1712"/>
                  </a:cubicBezTo>
                  <a:cubicBezTo>
                    <a:pt x="625" y="1700"/>
                    <a:pt x="635" y="1685"/>
                    <a:pt x="644" y="1671"/>
                  </a:cubicBezTo>
                  <a:cubicBezTo>
                    <a:pt x="886" y="1294"/>
                    <a:pt x="1137" y="923"/>
                    <a:pt x="1413" y="570"/>
                  </a:cubicBezTo>
                  <a:cubicBezTo>
                    <a:pt x="1523" y="429"/>
                    <a:pt x="1639" y="292"/>
                    <a:pt x="1754" y="155"/>
                  </a:cubicBezTo>
                  <a:cubicBezTo>
                    <a:pt x="1821" y="75"/>
                    <a:pt x="1912" y="36"/>
                    <a:pt x="2012" y="17"/>
                  </a:cubicBezTo>
                  <a:cubicBezTo>
                    <a:pt x="2050" y="9"/>
                    <a:pt x="2089" y="6"/>
                    <a:pt x="2128" y="0"/>
                  </a:cubicBezTo>
                  <a:cubicBezTo>
                    <a:pt x="2159" y="0"/>
                    <a:pt x="2189" y="0"/>
                    <a:pt x="2220" y="0"/>
                  </a:cubicBezTo>
                  <a:cubicBezTo>
                    <a:pt x="2226" y="2"/>
                    <a:pt x="2231" y="4"/>
                    <a:pt x="2237" y="4"/>
                  </a:cubicBezTo>
                  <a:cubicBezTo>
                    <a:pt x="2261" y="7"/>
                    <a:pt x="2282" y="15"/>
                    <a:pt x="2296" y="36"/>
                  </a:cubicBezTo>
                  <a:cubicBezTo>
                    <a:pt x="2296" y="41"/>
                    <a:pt x="2296" y="47"/>
                    <a:pt x="2296" y="52"/>
                  </a:cubicBezTo>
                  <a:close/>
                </a:path>
              </a:pathLst>
            </a:custGeom>
            <a:solidFill>
              <a:srgbClr val="FFD200"/>
            </a:solidFill>
            <a:ln>
              <a:noFill/>
            </a:ln>
          </p:spPr>
          <p:txBody>
            <a:bodyPr vert="horz" wrap="square" lIns="80116" tIns="40058" rIns="80116" bIns="40058" numCol="1" anchor="t" anchorCtr="0" compatLnSpc="1">
              <a:prstTxWarp prst="textNoShape">
                <a:avLst/>
              </a:prstTxWarp>
            </a:bodyPr>
            <a:lstStyle/>
            <a:p>
              <a:pPr defTabSz="801218">
                <a:defRPr/>
              </a:pPr>
              <a:endParaRPr lang="en-GB" sz="1577" kern="0" dirty="0">
                <a:latin typeface="EY interstate light"/>
              </a:endParaRPr>
            </a:p>
          </p:txBody>
        </p:sp>
      </p:grpSp>
      <p:grpSp>
        <p:nvGrpSpPr>
          <p:cNvPr id="126" name="Group 125">
            <a:extLst>
              <a:ext uri="{FF2B5EF4-FFF2-40B4-BE49-F238E27FC236}">
                <a16:creationId xmlns:a16="http://schemas.microsoft.com/office/drawing/2014/main" id="{1C4A2D18-A369-4368-AF45-CC094B705D9A}"/>
              </a:ext>
            </a:extLst>
          </p:cNvPr>
          <p:cNvGrpSpPr/>
          <p:nvPr/>
        </p:nvGrpSpPr>
        <p:grpSpPr bwMode="gray">
          <a:xfrm>
            <a:off x="8400074" y="3475271"/>
            <a:ext cx="481954" cy="481954"/>
            <a:chOff x="6432623" y="4820494"/>
            <a:chExt cx="1176321" cy="1176322"/>
          </a:xfrm>
        </p:grpSpPr>
        <p:sp>
          <p:nvSpPr>
            <p:cNvPr id="127" name="Freeform 209">
              <a:extLst>
                <a:ext uri="{FF2B5EF4-FFF2-40B4-BE49-F238E27FC236}">
                  <a16:creationId xmlns:a16="http://schemas.microsoft.com/office/drawing/2014/main" id="{61A3E8FC-E0D7-4A98-8529-984BDAE28ED4}"/>
                </a:ext>
              </a:extLst>
            </p:cNvPr>
            <p:cNvSpPr/>
            <p:nvPr/>
          </p:nvSpPr>
          <p:spPr bwMode="gray">
            <a:xfrm>
              <a:off x="6432623" y="4820494"/>
              <a:ext cx="1176321" cy="1176322"/>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404040"/>
            </a:solidFill>
            <a:ln w="25400" cap="flat" cmpd="sng" algn="ctr">
              <a:solidFill>
                <a:srgbClr val="404040"/>
              </a:solidFill>
              <a:prstDash val="solid"/>
            </a:ln>
            <a:effectLst/>
          </p:spPr>
          <p:txBody>
            <a:bodyPr spcFirstLastPara="0" vert="horz" wrap="square" lIns="178375" tIns="178375" rIns="178375" bIns="178375" numCol="1" spcCol="1270" anchor="ctr" anchorCtr="0">
              <a:noAutofit/>
            </a:bodyPr>
            <a:lstStyle/>
            <a:p>
              <a:pPr algn="ctr" defTabSz="973703">
                <a:lnSpc>
                  <a:spcPct val="90000"/>
                </a:lnSpc>
                <a:spcBef>
                  <a:spcPct val="0"/>
                </a:spcBef>
                <a:spcAft>
                  <a:spcPct val="35000"/>
                </a:spcAft>
                <a:defRPr/>
              </a:pPr>
              <a:endParaRPr lang="en-GB" sz="2191" kern="0" dirty="0">
                <a:latin typeface="EY interstate light"/>
              </a:endParaRPr>
            </a:p>
          </p:txBody>
        </p:sp>
        <p:sp>
          <p:nvSpPr>
            <p:cNvPr id="128" name="Freeform 210">
              <a:extLst>
                <a:ext uri="{FF2B5EF4-FFF2-40B4-BE49-F238E27FC236}">
                  <a16:creationId xmlns:a16="http://schemas.microsoft.com/office/drawing/2014/main" id="{9A9F9F44-2913-4018-9E59-34DB47AC9194}"/>
                </a:ext>
              </a:extLst>
            </p:cNvPr>
            <p:cNvSpPr/>
            <p:nvPr/>
          </p:nvSpPr>
          <p:spPr bwMode="gray">
            <a:xfrm>
              <a:off x="6563581" y="4951453"/>
              <a:ext cx="914404" cy="914404"/>
            </a:xfrm>
            <a:custGeom>
              <a:avLst/>
              <a:gdLst>
                <a:gd name="connsiteX0" fmla="*/ 0 w 1173360"/>
                <a:gd name="connsiteY0" fmla="*/ 586680 h 1173360"/>
                <a:gd name="connsiteX1" fmla="*/ 586680 w 1173360"/>
                <a:gd name="connsiteY1" fmla="*/ 0 h 1173360"/>
                <a:gd name="connsiteX2" fmla="*/ 1173360 w 1173360"/>
                <a:gd name="connsiteY2" fmla="*/ 586680 h 1173360"/>
                <a:gd name="connsiteX3" fmla="*/ 586680 w 1173360"/>
                <a:gd name="connsiteY3" fmla="*/ 1173360 h 1173360"/>
                <a:gd name="connsiteX4" fmla="*/ 0 w 1173360"/>
                <a:gd name="connsiteY4" fmla="*/ 586680 h 117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60" h="1173360">
                  <a:moveTo>
                    <a:pt x="0" y="586680"/>
                  </a:moveTo>
                  <a:cubicBezTo>
                    <a:pt x="0" y="262666"/>
                    <a:pt x="262666" y="0"/>
                    <a:pt x="586680" y="0"/>
                  </a:cubicBezTo>
                  <a:cubicBezTo>
                    <a:pt x="910694" y="0"/>
                    <a:pt x="1173360" y="262666"/>
                    <a:pt x="1173360" y="586680"/>
                  </a:cubicBezTo>
                  <a:cubicBezTo>
                    <a:pt x="1173360" y="910694"/>
                    <a:pt x="910694" y="1173360"/>
                    <a:pt x="586680" y="1173360"/>
                  </a:cubicBezTo>
                  <a:cubicBezTo>
                    <a:pt x="262666" y="1173360"/>
                    <a:pt x="0" y="910694"/>
                    <a:pt x="0" y="586680"/>
                  </a:cubicBezTo>
                  <a:close/>
                </a:path>
              </a:pathLst>
            </a:custGeom>
            <a:solidFill>
              <a:srgbClr val="404040"/>
            </a:solidFill>
            <a:ln w="28575" cap="flat" cmpd="sng" algn="ctr">
              <a:solidFill>
                <a:srgbClr val="FFFFFF"/>
              </a:solidFill>
              <a:prstDash val="solid"/>
            </a:ln>
            <a:effectLst/>
          </p:spPr>
          <p:txBody>
            <a:bodyPr spcFirstLastPara="0" vert="horz" wrap="square" lIns="31542" tIns="31542" rIns="31542" bIns="31542" numCol="1" spcCol="1270" anchor="ctr" anchorCtr="0">
              <a:noAutofit/>
            </a:bodyPr>
            <a:lstStyle/>
            <a:p>
              <a:pPr algn="ctr" defTabSz="973703">
                <a:lnSpc>
                  <a:spcPct val="90000"/>
                </a:lnSpc>
                <a:spcBef>
                  <a:spcPct val="0"/>
                </a:spcBef>
                <a:spcAft>
                  <a:spcPct val="35000"/>
                </a:spcAft>
                <a:defRPr/>
              </a:pPr>
              <a:endParaRPr lang="en-GB" sz="1226" b="1" kern="0" dirty="0">
                <a:latin typeface="EY interstate light"/>
              </a:endParaRPr>
            </a:p>
          </p:txBody>
        </p:sp>
        <p:sp>
          <p:nvSpPr>
            <p:cNvPr id="129" name="Freeform 6">
              <a:extLst>
                <a:ext uri="{FF2B5EF4-FFF2-40B4-BE49-F238E27FC236}">
                  <a16:creationId xmlns:a16="http://schemas.microsoft.com/office/drawing/2014/main" id="{B668D6E5-1658-4C18-80E8-824E99E17F7C}"/>
                </a:ext>
              </a:extLst>
            </p:cNvPr>
            <p:cNvSpPr>
              <a:spLocks/>
            </p:cNvSpPr>
            <p:nvPr/>
          </p:nvSpPr>
          <p:spPr bwMode="gray">
            <a:xfrm>
              <a:off x="6763450" y="5130037"/>
              <a:ext cx="548468" cy="549978"/>
            </a:xfrm>
            <a:custGeom>
              <a:avLst/>
              <a:gdLst>
                <a:gd name="T0" fmla="*/ 2296 w 2296"/>
                <a:gd name="T1" fmla="*/ 52 h 2301"/>
                <a:gd name="T2" fmla="*/ 2133 w 2296"/>
                <a:gd name="T3" fmla="*/ 266 h 2301"/>
                <a:gd name="T4" fmla="*/ 1158 w 2296"/>
                <a:gd name="T5" fmla="*/ 1528 h 2301"/>
                <a:gd name="T6" fmla="*/ 696 w 2296"/>
                <a:gd name="T7" fmla="*/ 2202 h 2301"/>
                <a:gd name="T8" fmla="*/ 527 w 2296"/>
                <a:gd name="T9" fmla="*/ 2298 h 2301"/>
                <a:gd name="T10" fmla="*/ 322 w 2296"/>
                <a:gd name="T11" fmla="*/ 2295 h 2301"/>
                <a:gd name="T12" fmla="*/ 254 w 2296"/>
                <a:gd name="T13" fmla="*/ 2254 h 2301"/>
                <a:gd name="T14" fmla="*/ 195 w 2296"/>
                <a:gd name="T15" fmla="*/ 2150 h 2301"/>
                <a:gd name="T16" fmla="*/ 18 w 2296"/>
                <a:gd name="T17" fmla="*/ 1621 h 2301"/>
                <a:gd name="T18" fmla="*/ 76 w 2296"/>
                <a:gd name="T19" fmla="*/ 1450 h 2301"/>
                <a:gd name="T20" fmla="*/ 283 w 2296"/>
                <a:gd name="T21" fmla="*/ 1347 h 2301"/>
                <a:gd name="T22" fmla="*/ 420 w 2296"/>
                <a:gd name="T23" fmla="*/ 1409 h 2301"/>
                <a:gd name="T24" fmla="*/ 464 w 2296"/>
                <a:gd name="T25" fmla="*/ 1516 h 2301"/>
                <a:gd name="T26" fmla="*/ 534 w 2296"/>
                <a:gd name="T27" fmla="*/ 1685 h 2301"/>
                <a:gd name="T28" fmla="*/ 545 w 2296"/>
                <a:gd name="T29" fmla="*/ 1704 h 2301"/>
                <a:gd name="T30" fmla="*/ 613 w 2296"/>
                <a:gd name="T31" fmla="*/ 1712 h 2301"/>
                <a:gd name="T32" fmla="*/ 644 w 2296"/>
                <a:gd name="T33" fmla="*/ 1671 h 2301"/>
                <a:gd name="T34" fmla="*/ 1413 w 2296"/>
                <a:gd name="T35" fmla="*/ 570 h 2301"/>
                <a:gd name="T36" fmla="*/ 1754 w 2296"/>
                <a:gd name="T37" fmla="*/ 155 h 2301"/>
                <a:gd name="T38" fmla="*/ 2012 w 2296"/>
                <a:gd name="T39" fmla="*/ 17 h 2301"/>
                <a:gd name="T40" fmla="*/ 2128 w 2296"/>
                <a:gd name="T41" fmla="*/ 0 h 2301"/>
                <a:gd name="T42" fmla="*/ 2220 w 2296"/>
                <a:gd name="T43" fmla="*/ 0 h 2301"/>
                <a:gd name="T44" fmla="*/ 2237 w 2296"/>
                <a:gd name="T45" fmla="*/ 4 h 2301"/>
                <a:gd name="T46" fmla="*/ 2296 w 2296"/>
                <a:gd name="T47" fmla="*/ 36 h 2301"/>
                <a:gd name="T48" fmla="*/ 2296 w 2296"/>
                <a:gd name="T49" fmla="*/ 52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96" h="2301">
                  <a:moveTo>
                    <a:pt x="2296" y="52"/>
                  </a:moveTo>
                  <a:cubicBezTo>
                    <a:pt x="2256" y="134"/>
                    <a:pt x="2191" y="197"/>
                    <a:pt x="2133" y="266"/>
                  </a:cubicBezTo>
                  <a:cubicBezTo>
                    <a:pt x="1792" y="674"/>
                    <a:pt x="1465" y="1093"/>
                    <a:pt x="1158" y="1528"/>
                  </a:cubicBezTo>
                  <a:cubicBezTo>
                    <a:pt x="1001" y="1750"/>
                    <a:pt x="848" y="1976"/>
                    <a:pt x="696" y="2202"/>
                  </a:cubicBezTo>
                  <a:cubicBezTo>
                    <a:pt x="654" y="2266"/>
                    <a:pt x="599" y="2296"/>
                    <a:pt x="527" y="2298"/>
                  </a:cubicBezTo>
                  <a:cubicBezTo>
                    <a:pt x="459" y="2301"/>
                    <a:pt x="390" y="2297"/>
                    <a:pt x="322" y="2295"/>
                  </a:cubicBezTo>
                  <a:cubicBezTo>
                    <a:pt x="292" y="2294"/>
                    <a:pt x="270" y="2278"/>
                    <a:pt x="254" y="2254"/>
                  </a:cubicBezTo>
                  <a:cubicBezTo>
                    <a:pt x="233" y="2221"/>
                    <a:pt x="210" y="2187"/>
                    <a:pt x="195" y="2150"/>
                  </a:cubicBezTo>
                  <a:cubicBezTo>
                    <a:pt x="121" y="1979"/>
                    <a:pt x="63" y="1802"/>
                    <a:pt x="18" y="1621"/>
                  </a:cubicBezTo>
                  <a:cubicBezTo>
                    <a:pt x="0" y="1551"/>
                    <a:pt x="19" y="1494"/>
                    <a:pt x="76" y="1450"/>
                  </a:cubicBezTo>
                  <a:cubicBezTo>
                    <a:pt x="138" y="1401"/>
                    <a:pt x="205" y="1363"/>
                    <a:pt x="283" y="1347"/>
                  </a:cubicBezTo>
                  <a:cubicBezTo>
                    <a:pt x="347" y="1334"/>
                    <a:pt x="390" y="1351"/>
                    <a:pt x="420" y="1409"/>
                  </a:cubicBezTo>
                  <a:cubicBezTo>
                    <a:pt x="438" y="1443"/>
                    <a:pt x="449" y="1480"/>
                    <a:pt x="464" y="1516"/>
                  </a:cubicBezTo>
                  <a:cubicBezTo>
                    <a:pt x="487" y="1572"/>
                    <a:pt x="511" y="1629"/>
                    <a:pt x="534" y="1685"/>
                  </a:cubicBezTo>
                  <a:cubicBezTo>
                    <a:pt x="537" y="1692"/>
                    <a:pt x="541" y="1698"/>
                    <a:pt x="545" y="1704"/>
                  </a:cubicBezTo>
                  <a:cubicBezTo>
                    <a:pt x="566" y="1736"/>
                    <a:pt x="585" y="1739"/>
                    <a:pt x="613" y="1712"/>
                  </a:cubicBezTo>
                  <a:cubicBezTo>
                    <a:pt x="625" y="1700"/>
                    <a:pt x="635" y="1685"/>
                    <a:pt x="644" y="1671"/>
                  </a:cubicBezTo>
                  <a:cubicBezTo>
                    <a:pt x="886" y="1294"/>
                    <a:pt x="1137" y="923"/>
                    <a:pt x="1413" y="570"/>
                  </a:cubicBezTo>
                  <a:cubicBezTo>
                    <a:pt x="1523" y="429"/>
                    <a:pt x="1639" y="292"/>
                    <a:pt x="1754" y="155"/>
                  </a:cubicBezTo>
                  <a:cubicBezTo>
                    <a:pt x="1821" y="75"/>
                    <a:pt x="1912" y="36"/>
                    <a:pt x="2012" y="17"/>
                  </a:cubicBezTo>
                  <a:cubicBezTo>
                    <a:pt x="2050" y="9"/>
                    <a:pt x="2089" y="6"/>
                    <a:pt x="2128" y="0"/>
                  </a:cubicBezTo>
                  <a:cubicBezTo>
                    <a:pt x="2159" y="0"/>
                    <a:pt x="2189" y="0"/>
                    <a:pt x="2220" y="0"/>
                  </a:cubicBezTo>
                  <a:cubicBezTo>
                    <a:pt x="2226" y="2"/>
                    <a:pt x="2231" y="4"/>
                    <a:pt x="2237" y="4"/>
                  </a:cubicBezTo>
                  <a:cubicBezTo>
                    <a:pt x="2261" y="7"/>
                    <a:pt x="2282" y="15"/>
                    <a:pt x="2296" y="36"/>
                  </a:cubicBezTo>
                  <a:cubicBezTo>
                    <a:pt x="2296" y="41"/>
                    <a:pt x="2296" y="47"/>
                    <a:pt x="2296" y="52"/>
                  </a:cubicBezTo>
                  <a:close/>
                </a:path>
              </a:pathLst>
            </a:custGeom>
            <a:solidFill>
              <a:srgbClr val="FFD200"/>
            </a:solidFill>
            <a:ln>
              <a:noFill/>
            </a:ln>
          </p:spPr>
          <p:txBody>
            <a:bodyPr vert="horz" wrap="square" lIns="80116" tIns="40058" rIns="80116" bIns="40058" numCol="1" anchor="t" anchorCtr="0" compatLnSpc="1">
              <a:prstTxWarp prst="textNoShape">
                <a:avLst/>
              </a:prstTxWarp>
            </a:bodyPr>
            <a:lstStyle/>
            <a:p>
              <a:pPr defTabSz="801218">
                <a:defRPr/>
              </a:pPr>
              <a:endParaRPr lang="en-GB" sz="1577" kern="0" dirty="0">
                <a:latin typeface="EY interstate light"/>
              </a:endParaRPr>
            </a:p>
          </p:txBody>
        </p:sp>
      </p:grpSp>
      <p:grpSp>
        <p:nvGrpSpPr>
          <p:cNvPr id="130" name="Group 129">
            <a:extLst>
              <a:ext uri="{FF2B5EF4-FFF2-40B4-BE49-F238E27FC236}">
                <a16:creationId xmlns:a16="http://schemas.microsoft.com/office/drawing/2014/main" id="{C29DD005-C79B-45CF-B288-DE949519CC96}"/>
              </a:ext>
            </a:extLst>
          </p:cNvPr>
          <p:cNvGrpSpPr/>
          <p:nvPr/>
        </p:nvGrpSpPr>
        <p:grpSpPr bwMode="gray">
          <a:xfrm>
            <a:off x="1068627" y="1949783"/>
            <a:ext cx="690709" cy="690709"/>
            <a:chOff x="3327983" y="1134896"/>
            <a:chExt cx="1027191" cy="1027191"/>
          </a:xfrm>
        </p:grpSpPr>
        <p:grpSp>
          <p:nvGrpSpPr>
            <p:cNvPr id="131" name="Group 130">
              <a:extLst>
                <a:ext uri="{FF2B5EF4-FFF2-40B4-BE49-F238E27FC236}">
                  <a16:creationId xmlns:a16="http://schemas.microsoft.com/office/drawing/2014/main" id="{69A4388C-0143-40E7-951D-B6E2463DC10C}"/>
                </a:ext>
              </a:extLst>
            </p:cNvPr>
            <p:cNvGrpSpPr/>
            <p:nvPr/>
          </p:nvGrpSpPr>
          <p:grpSpPr bwMode="gray">
            <a:xfrm>
              <a:off x="3327983" y="1134896"/>
              <a:ext cx="1027191" cy="1027191"/>
              <a:chOff x="-180975" y="3706812"/>
              <a:chExt cx="2024063" cy="2024063"/>
            </a:xfrm>
          </p:grpSpPr>
          <p:sp>
            <p:nvSpPr>
              <p:cNvPr id="133" name="Freeform 46">
                <a:extLst>
                  <a:ext uri="{FF2B5EF4-FFF2-40B4-BE49-F238E27FC236}">
                    <a16:creationId xmlns:a16="http://schemas.microsoft.com/office/drawing/2014/main" id="{F1DDD9A3-7ED9-402D-A285-EC0739018E34}"/>
                  </a:ext>
                </a:extLst>
              </p:cNvPr>
              <p:cNvSpPr>
                <a:spLocks noEditPoints="1"/>
              </p:cNvSpPr>
              <p:nvPr/>
            </p:nvSpPr>
            <p:spPr bwMode="gray">
              <a:xfrm>
                <a:off x="-180975" y="3706812"/>
                <a:ext cx="2024063" cy="2024063"/>
              </a:xfrm>
              <a:custGeom>
                <a:avLst/>
                <a:gdLst>
                  <a:gd name="T0" fmla="*/ 2043 w 2048"/>
                  <a:gd name="T1" fmla="*/ 1951 h 2048"/>
                  <a:gd name="T2" fmla="*/ 768 w 2048"/>
                  <a:gd name="T3" fmla="*/ 1915 h 2048"/>
                  <a:gd name="T4" fmla="*/ 520 w 2048"/>
                  <a:gd name="T5" fmla="*/ 1856 h 2048"/>
                  <a:gd name="T6" fmla="*/ 138 w 2048"/>
                  <a:gd name="T7" fmla="*/ 1664 h 2048"/>
                  <a:gd name="T8" fmla="*/ 0 w 2048"/>
                  <a:gd name="T9" fmla="*/ 112 h 2048"/>
                  <a:gd name="T10" fmla="*/ 896 w 2048"/>
                  <a:gd name="T11" fmla="*/ 0 h 2048"/>
                  <a:gd name="T12" fmla="*/ 1107 w 2048"/>
                  <a:gd name="T13" fmla="*/ 191 h 2048"/>
                  <a:gd name="T14" fmla="*/ 1463 w 2048"/>
                  <a:gd name="T15" fmla="*/ 373 h 2048"/>
                  <a:gd name="T16" fmla="*/ 1685 w 2048"/>
                  <a:gd name="T17" fmla="*/ 402 h 2048"/>
                  <a:gd name="T18" fmla="*/ 1600 w 2048"/>
                  <a:gd name="T19" fmla="*/ 448 h 2048"/>
                  <a:gd name="T20" fmla="*/ 832 w 2048"/>
                  <a:gd name="T21" fmla="*/ 530 h 2048"/>
                  <a:gd name="T22" fmla="*/ 1904 w 2048"/>
                  <a:gd name="T23" fmla="*/ 1984 h 2048"/>
                  <a:gd name="T24" fmla="*/ 1983 w 2048"/>
                  <a:gd name="T25" fmla="*/ 832 h 2048"/>
                  <a:gd name="T26" fmla="*/ 1600 w 2048"/>
                  <a:gd name="T27" fmla="*/ 448 h 2048"/>
                  <a:gd name="T28" fmla="*/ 526 w 2048"/>
                  <a:gd name="T29" fmla="*/ 256 h 2048"/>
                  <a:gd name="T30" fmla="*/ 528 w 2048"/>
                  <a:gd name="T31" fmla="*/ 1792 h 2048"/>
                  <a:gd name="T32" fmla="*/ 767 w 2048"/>
                  <a:gd name="T33" fmla="*/ 1600 h 2048"/>
                  <a:gd name="T34" fmla="*/ 618 w 2048"/>
                  <a:gd name="T35" fmla="*/ 1536 h 2048"/>
                  <a:gd name="T36" fmla="*/ 767 w 2048"/>
                  <a:gd name="T37" fmla="*/ 1408 h 2048"/>
                  <a:gd name="T38" fmla="*/ 619 w 2048"/>
                  <a:gd name="T39" fmla="*/ 1344 h 2048"/>
                  <a:gd name="T40" fmla="*/ 767 w 2048"/>
                  <a:gd name="T41" fmla="*/ 1216 h 2048"/>
                  <a:gd name="T42" fmla="*/ 584 w 2048"/>
                  <a:gd name="T43" fmla="*/ 1192 h 2048"/>
                  <a:gd name="T44" fmla="*/ 767 w 2048"/>
                  <a:gd name="T45" fmla="*/ 1152 h 2048"/>
                  <a:gd name="T46" fmla="*/ 616 w 2048"/>
                  <a:gd name="T47" fmla="*/ 1024 h 2048"/>
                  <a:gd name="T48" fmla="*/ 767 w 2048"/>
                  <a:gd name="T49" fmla="*/ 960 h 2048"/>
                  <a:gd name="T50" fmla="*/ 617 w 2048"/>
                  <a:gd name="T51" fmla="*/ 832 h 2048"/>
                  <a:gd name="T52" fmla="*/ 687 w 2048"/>
                  <a:gd name="T53" fmla="*/ 768 h 2048"/>
                  <a:gd name="T54" fmla="*/ 908 w 2048"/>
                  <a:gd name="T55" fmla="*/ 384 h 2048"/>
                  <a:gd name="T56" fmla="*/ 1216 w 2048"/>
                  <a:gd name="T57" fmla="*/ 256 h 2048"/>
                  <a:gd name="T58" fmla="*/ 192 w 2048"/>
                  <a:gd name="T59" fmla="*/ 1055 h 2048"/>
                  <a:gd name="T60" fmla="*/ 383 w 2048"/>
                  <a:gd name="T61" fmla="*/ 1024 h 2048"/>
                  <a:gd name="T62" fmla="*/ 226 w 2048"/>
                  <a:gd name="T63" fmla="*/ 896 h 2048"/>
                  <a:gd name="T64" fmla="*/ 307 w 2048"/>
                  <a:gd name="T65" fmla="*/ 832 h 2048"/>
                  <a:gd name="T66" fmla="*/ 229 w 2048"/>
                  <a:gd name="T67" fmla="*/ 704 h 2048"/>
                  <a:gd name="T68" fmla="*/ 364 w 2048"/>
                  <a:gd name="T69" fmla="*/ 640 h 2048"/>
                  <a:gd name="T70" fmla="*/ 386 w 2048"/>
                  <a:gd name="T71" fmla="*/ 303 h 2048"/>
                  <a:gd name="T72" fmla="*/ 831 w 2048"/>
                  <a:gd name="T73" fmla="*/ 192 h 2048"/>
                  <a:gd name="T74" fmla="*/ 150 w 2048"/>
                  <a:gd name="T75" fmla="*/ 64 h 2048"/>
                  <a:gd name="T76" fmla="*/ 64 w 2048"/>
                  <a:gd name="T77" fmla="*/ 1518 h 2048"/>
                  <a:gd name="T78" fmla="*/ 383 w 2048"/>
                  <a:gd name="T79" fmla="*/ 1600 h 2048"/>
                  <a:gd name="T80" fmla="*/ 226 w 2048"/>
                  <a:gd name="T81" fmla="*/ 1472 h 2048"/>
                  <a:gd name="T82" fmla="*/ 247 w 2048"/>
                  <a:gd name="T83" fmla="*/ 1408 h 2048"/>
                  <a:gd name="T84" fmla="*/ 228 w 2048"/>
                  <a:gd name="T85" fmla="*/ 1280 h 2048"/>
                  <a:gd name="T86" fmla="*/ 348 w 2048"/>
                  <a:gd name="T87" fmla="*/ 1216 h 2048"/>
                  <a:gd name="T88" fmla="*/ 1664 w 2048"/>
                  <a:gd name="T89" fmla="*/ 480 h 2048"/>
                  <a:gd name="T90" fmla="*/ 1735 w 2048"/>
                  <a:gd name="T91" fmla="*/ 768 h 2048"/>
                  <a:gd name="T92" fmla="*/ 1664 w 2048"/>
                  <a:gd name="T93" fmla="*/ 480 h 2048"/>
                  <a:gd name="T94" fmla="*/ 897 w 2048"/>
                  <a:gd name="T95" fmla="*/ 191 h 2048"/>
                  <a:gd name="T96" fmla="*/ 1281 w 2048"/>
                  <a:gd name="T97" fmla="*/ 289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2048">
                    <a:moveTo>
                      <a:pt x="2048" y="768"/>
                    </a:moveTo>
                    <a:cubicBezTo>
                      <a:pt x="2048" y="1157"/>
                      <a:pt x="2048" y="1547"/>
                      <a:pt x="2048" y="1936"/>
                    </a:cubicBezTo>
                    <a:cubicBezTo>
                      <a:pt x="2046" y="1941"/>
                      <a:pt x="2044" y="1946"/>
                      <a:pt x="2043" y="1951"/>
                    </a:cubicBezTo>
                    <a:cubicBezTo>
                      <a:pt x="2024" y="2007"/>
                      <a:pt x="1972" y="2048"/>
                      <a:pt x="1914" y="2048"/>
                    </a:cubicBezTo>
                    <a:cubicBezTo>
                      <a:pt x="1577" y="2048"/>
                      <a:pt x="1239" y="2048"/>
                      <a:pt x="901" y="2048"/>
                    </a:cubicBezTo>
                    <a:cubicBezTo>
                      <a:pt x="829" y="2048"/>
                      <a:pt x="769" y="1986"/>
                      <a:pt x="768" y="1915"/>
                    </a:cubicBezTo>
                    <a:cubicBezTo>
                      <a:pt x="768" y="1896"/>
                      <a:pt x="768" y="1877"/>
                      <a:pt x="768" y="1856"/>
                    </a:cubicBezTo>
                    <a:cubicBezTo>
                      <a:pt x="758" y="1856"/>
                      <a:pt x="751" y="1856"/>
                      <a:pt x="744" y="1856"/>
                    </a:cubicBezTo>
                    <a:cubicBezTo>
                      <a:pt x="669" y="1856"/>
                      <a:pt x="595" y="1856"/>
                      <a:pt x="520" y="1856"/>
                    </a:cubicBezTo>
                    <a:cubicBezTo>
                      <a:pt x="445" y="1856"/>
                      <a:pt x="385" y="1795"/>
                      <a:pt x="384" y="1720"/>
                    </a:cubicBezTo>
                    <a:cubicBezTo>
                      <a:pt x="384" y="1702"/>
                      <a:pt x="384" y="1683"/>
                      <a:pt x="384" y="1664"/>
                    </a:cubicBezTo>
                    <a:cubicBezTo>
                      <a:pt x="300" y="1664"/>
                      <a:pt x="219" y="1664"/>
                      <a:pt x="138" y="1664"/>
                    </a:cubicBezTo>
                    <a:cubicBezTo>
                      <a:pt x="78" y="1664"/>
                      <a:pt x="28" y="1628"/>
                      <a:pt x="8" y="1572"/>
                    </a:cubicBezTo>
                    <a:cubicBezTo>
                      <a:pt x="5" y="1566"/>
                      <a:pt x="3" y="1559"/>
                      <a:pt x="0" y="1552"/>
                    </a:cubicBezTo>
                    <a:cubicBezTo>
                      <a:pt x="0" y="1072"/>
                      <a:pt x="0" y="592"/>
                      <a:pt x="0" y="112"/>
                    </a:cubicBezTo>
                    <a:cubicBezTo>
                      <a:pt x="10" y="91"/>
                      <a:pt x="19" y="70"/>
                      <a:pt x="31" y="51"/>
                    </a:cubicBezTo>
                    <a:cubicBezTo>
                      <a:pt x="50" y="23"/>
                      <a:pt x="81" y="10"/>
                      <a:pt x="112" y="0"/>
                    </a:cubicBezTo>
                    <a:cubicBezTo>
                      <a:pt x="373" y="0"/>
                      <a:pt x="635" y="0"/>
                      <a:pt x="896" y="0"/>
                    </a:cubicBezTo>
                    <a:cubicBezTo>
                      <a:pt x="904" y="8"/>
                      <a:pt x="913" y="15"/>
                      <a:pt x="921" y="23"/>
                    </a:cubicBezTo>
                    <a:cubicBezTo>
                      <a:pt x="973" y="75"/>
                      <a:pt x="1025" y="128"/>
                      <a:pt x="1078" y="179"/>
                    </a:cubicBezTo>
                    <a:cubicBezTo>
                      <a:pt x="1085" y="186"/>
                      <a:pt x="1097" y="191"/>
                      <a:pt x="1107" y="191"/>
                    </a:cubicBezTo>
                    <a:cubicBezTo>
                      <a:pt x="1158" y="193"/>
                      <a:pt x="1208" y="192"/>
                      <a:pt x="1259" y="192"/>
                    </a:cubicBezTo>
                    <a:cubicBezTo>
                      <a:pt x="1275" y="191"/>
                      <a:pt x="1287" y="196"/>
                      <a:pt x="1298" y="208"/>
                    </a:cubicBezTo>
                    <a:cubicBezTo>
                      <a:pt x="1353" y="263"/>
                      <a:pt x="1408" y="318"/>
                      <a:pt x="1463" y="373"/>
                    </a:cubicBezTo>
                    <a:cubicBezTo>
                      <a:pt x="1470" y="379"/>
                      <a:pt x="1480" y="383"/>
                      <a:pt x="1489" y="384"/>
                    </a:cubicBezTo>
                    <a:cubicBezTo>
                      <a:pt x="1540" y="385"/>
                      <a:pt x="1590" y="385"/>
                      <a:pt x="1641" y="384"/>
                    </a:cubicBezTo>
                    <a:cubicBezTo>
                      <a:pt x="1659" y="383"/>
                      <a:pt x="1672" y="390"/>
                      <a:pt x="1685" y="402"/>
                    </a:cubicBezTo>
                    <a:cubicBezTo>
                      <a:pt x="1749" y="467"/>
                      <a:pt x="1814" y="532"/>
                      <a:pt x="1878" y="596"/>
                    </a:cubicBezTo>
                    <a:cubicBezTo>
                      <a:pt x="1935" y="653"/>
                      <a:pt x="1991" y="711"/>
                      <a:pt x="2048" y="768"/>
                    </a:cubicBezTo>
                    <a:close/>
                    <a:moveTo>
                      <a:pt x="1600" y="448"/>
                    </a:moveTo>
                    <a:cubicBezTo>
                      <a:pt x="1592" y="448"/>
                      <a:pt x="1587" y="448"/>
                      <a:pt x="1582" y="448"/>
                    </a:cubicBezTo>
                    <a:cubicBezTo>
                      <a:pt x="1359" y="448"/>
                      <a:pt x="1136" y="448"/>
                      <a:pt x="914" y="448"/>
                    </a:cubicBezTo>
                    <a:cubicBezTo>
                      <a:pt x="862" y="448"/>
                      <a:pt x="832" y="478"/>
                      <a:pt x="832" y="530"/>
                    </a:cubicBezTo>
                    <a:cubicBezTo>
                      <a:pt x="832" y="989"/>
                      <a:pt x="832" y="1447"/>
                      <a:pt x="832" y="1906"/>
                    </a:cubicBezTo>
                    <a:cubicBezTo>
                      <a:pt x="832" y="1953"/>
                      <a:pt x="864" y="1984"/>
                      <a:pt x="914" y="1984"/>
                    </a:cubicBezTo>
                    <a:cubicBezTo>
                      <a:pt x="1244" y="1984"/>
                      <a:pt x="1574" y="1984"/>
                      <a:pt x="1904" y="1984"/>
                    </a:cubicBezTo>
                    <a:cubicBezTo>
                      <a:pt x="1952" y="1984"/>
                      <a:pt x="1984" y="1952"/>
                      <a:pt x="1984" y="1904"/>
                    </a:cubicBezTo>
                    <a:cubicBezTo>
                      <a:pt x="1984" y="1553"/>
                      <a:pt x="1984" y="1201"/>
                      <a:pt x="1984" y="850"/>
                    </a:cubicBezTo>
                    <a:cubicBezTo>
                      <a:pt x="1984" y="844"/>
                      <a:pt x="1983" y="839"/>
                      <a:pt x="1983" y="832"/>
                    </a:cubicBezTo>
                    <a:cubicBezTo>
                      <a:pt x="1901" y="832"/>
                      <a:pt x="1820" y="829"/>
                      <a:pt x="1739" y="833"/>
                    </a:cubicBezTo>
                    <a:cubicBezTo>
                      <a:pt x="1658" y="836"/>
                      <a:pt x="1597" y="777"/>
                      <a:pt x="1600" y="694"/>
                    </a:cubicBezTo>
                    <a:cubicBezTo>
                      <a:pt x="1602" y="613"/>
                      <a:pt x="1600" y="532"/>
                      <a:pt x="1600" y="448"/>
                    </a:cubicBezTo>
                    <a:close/>
                    <a:moveTo>
                      <a:pt x="1216" y="256"/>
                    </a:moveTo>
                    <a:cubicBezTo>
                      <a:pt x="1209" y="256"/>
                      <a:pt x="1205" y="256"/>
                      <a:pt x="1200" y="256"/>
                    </a:cubicBezTo>
                    <a:cubicBezTo>
                      <a:pt x="975" y="256"/>
                      <a:pt x="751" y="256"/>
                      <a:pt x="526" y="256"/>
                    </a:cubicBezTo>
                    <a:cubicBezTo>
                      <a:pt x="479" y="256"/>
                      <a:pt x="448" y="288"/>
                      <a:pt x="448" y="336"/>
                    </a:cubicBezTo>
                    <a:cubicBezTo>
                      <a:pt x="448" y="795"/>
                      <a:pt x="448" y="1253"/>
                      <a:pt x="448" y="1712"/>
                    </a:cubicBezTo>
                    <a:cubicBezTo>
                      <a:pt x="448" y="1761"/>
                      <a:pt x="479" y="1792"/>
                      <a:pt x="528" y="1792"/>
                    </a:cubicBezTo>
                    <a:cubicBezTo>
                      <a:pt x="601" y="1792"/>
                      <a:pt x="674" y="1792"/>
                      <a:pt x="748" y="1792"/>
                    </a:cubicBezTo>
                    <a:cubicBezTo>
                      <a:pt x="754" y="1792"/>
                      <a:pt x="761" y="1792"/>
                      <a:pt x="767" y="1792"/>
                    </a:cubicBezTo>
                    <a:cubicBezTo>
                      <a:pt x="767" y="1727"/>
                      <a:pt x="767" y="1664"/>
                      <a:pt x="767" y="1600"/>
                    </a:cubicBezTo>
                    <a:cubicBezTo>
                      <a:pt x="717" y="1600"/>
                      <a:pt x="668" y="1600"/>
                      <a:pt x="618" y="1600"/>
                    </a:cubicBezTo>
                    <a:cubicBezTo>
                      <a:pt x="596" y="1600"/>
                      <a:pt x="583" y="1587"/>
                      <a:pt x="583" y="1568"/>
                    </a:cubicBezTo>
                    <a:cubicBezTo>
                      <a:pt x="583" y="1549"/>
                      <a:pt x="596" y="1536"/>
                      <a:pt x="618" y="1536"/>
                    </a:cubicBezTo>
                    <a:cubicBezTo>
                      <a:pt x="662" y="1536"/>
                      <a:pt x="705" y="1536"/>
                      <a:pt x="748" y="1536"/>
                    </a:cubicBezTo>
                    <a:cubicBezTo>
                      <a:pt x="755" y="1536"/>
                      <a:pt x="761" y="1536"/>
                      <a:pt x="767" y="1536"/>
                    </a:cubicBezTo>
                    <a:cubicBezTo>
                      <a:pt x="767" y="1492"/>
                      <a:pt x="767" y="1451"/>
                      <a:pt x="767" y="1408"/>
                    </a:cubicBezTo>
                    <a:cubicBezTo>
                      <a:pt x="717" y="1408"/>
                      <a:pt x="667" y="1408"/>
                      <a:pt x="618" y="1408"/>
                    </a:cubicBezTo>
                    <a:cubicBezTo>
                      <a:pt x="596" y="1408"/>
                      <a:pt x="583" y="1395"/>
                      <a:pt x="583" y="1376"/>
                    </a:cubicBezTo>
                    <a:cubicBezTo>
                      <a:pt x="583" y="1357"/>
                      <a:pt x="596" y="1344"/>
                      <a:pt x="619" y="1344"/>
                    </a:cubicBezTo>
                    <a:cubicBezTo>
                      <a:pt x="662" y="1344"/>
                      <a:pt x="705" y="1344"/>
                      <a:pt x="748" y="1344"/>
                    </a:cubicBezTo>
                    <a:cubicBezTo>
                      <a:pt x="755" y="1344"/>
                      <a:pt x="761" y="1344"/>
                      <a:pt x="767" y="1344"/>
                    </a:cubicBezTo>
                    <a:cubicBezTo>
                      <a:pt x="767" y="1300"/>
                      <a:pt x="767" y="1259"/>
                      <a:pt x="767" y="1216"/>
                    </a:cubicBezTo>
                    <a:cubicBezTo>
                      <a:pt x="758" y="1216"/>
                      <a:pt x="751" y="1216"/>
                      <a:pt x="744" y="1216"/>
                    </a:cubicBezTo>
                    <a:cubicBezTo>
                      <a:pt x="701" y="1216"/>
                      <a:pt x="659" y="1216"/>
                      <a:pt x="616" y="1216"/>
                    </a:cubicBezTo>
                    <a:cubicBezTo>
                      <a:pt x="599" y="1216"/>
                      <a:pt x="588" y="1208"/>
                      <a:pt x="584" y="1192"/>
                    </a:cubicBezTo>
                    <a:cubicBezTo>
                      <a:pt x="580" y="1175"/>
                      <a:pt x="586" y="1162"/>
                      <a:pt x="601" y="1155"/>
                    </a:cubicBezTo>
                    <a:cubicBezTo>
                      <a:pt x="607" y="1152"/>
                      <a:pt x="615" y="1152"/>
                      <a:pt x="623" y="1152"/>
                    </a:cubicBezTo>
                    <a:cubicBezTo>
                      <a:pt x="670" y="1152"/>
                      <a:pt x="718" y="1152"/>
                      <a:pt x="767" y="1152"/>
                    </a:cubicBezTo>
                    <a:cubicBezTo>
                      <a:pt x="767" y="1108"/>
                      <a:pt x="767" y="1067"/>
                      <a:pt x="767" y="1024"/>
                    </a:cubicBezTo>
                    <a:cubicBezTo>
                      <a:pt x="758" y="1024"/>
                      <a:pt x="751" y="1024"/>
                      <a:pt x="744" y="1024"/>
                    </a:cubicBezTo>
                    <a:cubicBezTo>
                      <a:pt x="701" y="1024"/>
                      <a:pt x="658" y="1024"/>
                      <a:pt x="616" y="1024"/>
                    </a:cubicBezTo>
                    <a:cubicBezTo>
                      <a:pt x="592" y="1024"/>
                      <a:pt x="578" y="1005"/>
                      <a:pt x="584" y="984"/>
                    </a:cubicBezTo>
                    <a:cubicBezTo>
                      <a:pt x="589" y="966"/>
                      <a:pt x="602" y="960"/>
                      <a:pt x="619" y="960"/>
                    </a:cubicBezTo>
                    <a:cubicBezTo>
                      <a:pt x="668" y="960"/>
                      <a:pt x="717" y="960"/>
                      <a:pt x="767" y="960"/>
                    </a:cubicBezTo>
                    <a:cubicBezTo>
                      <a:pt x="767" y="916"/>
                      <a:pt x="767" y="875"/>
                      <a:pt x="767" y="832"/>
                    </a:cubicBezTo>
                    <a:cubicBezTo>
                      <a:pt x="758" y="832"/>
                      <a:pt x="751" y="832"/>
                      <a:pt x="743" y="832"/>
                    </a:cubicBezTo>
                    <a:cubicBezTo>
                      <a:pt x="701" y="832"/>
                      <a:pt x="659" y="832"/>
                      <a:pt x="617" y="832"/>
                    </a:cubicBezTo>
                    <a:cubicBezTo>
                      <a:pt x="597" y="832"/>
                      <a:pt x="584" y="820"/>
                      <a:pt x="583" y="801"/>
                    </a:cubicBezTo>
                    <a:cubicBezTo>
                      <a:pt x="583" y="781"/>
                      <a:pt x="596" y="768"/>
                      <a:pt x="617" y="768"/>
                    </a:cubicBezTo>
                    <a:cubicBezTo>
                      <a:pt x="641" y="768"/>
                      <a:pt x="664" y="768"/>
                      <a:pt x="687" y="768"/>
                    </a:cubicBezTo>
                    <a:cubicBezTo>
                      <a:pt x="714" y="768"/>
                      <a:pt x="740" y="768"/>
                      <a:pt x="768" y="768"/>
                    </a:cubicBezTo>
                    <a:cubicBezTo>
                      <a:pt x="768" y="685"/>
                      <a:pt x="768" y="604"/>
                      <a:pt x="768" y="524"/>
                    </a:cubicBezTo>
                    <a:cubicBezTo>
                      <a:pt x="768" y="444"/>
                      <a:pt x="828" y="384"/>
                      <a:pt x="908" y="384"/>
                    </a:cubicBezTo>
                    <a:cubicBezTo>
                      <a:pt x="1004" y="384"/>
                      <a:pt x="1099" y="384"/>
                      <a:pt x="1194" y="384"/>
                    </a:cubicBezTo>
                    <a:cubicBezTo>
                      <a:pt x="1201" y="384"/>
                      <a:pt x="1208" y="384"/>
                      <a:pt x="1216" y="384"/>
                    </a:cubicBezTo>
                    <a:cubicBezTo>
                      <a:pt x="1216" y="340"/>
                      <a:pt x="1216" y="299"/>
                      <a:pt x="1216" y="256"/>
                    </a:cubicBezTo>
                    <a:close/>
                    <a:moveTo>
                      <a:pt x="383" y="1088"/>
                    </a:moveTo>
                    <a:cubicBezTo>
                      <a:pt x="330" y="1088"/>
                      <a:pt x="279" y="1088"/>
                      <a:pt x="229" y="1088"/>
                    </a:cubicBezTo>
                    <a:cubicBezTo>
                      <a:pt x="205" y="1088"/>
                      <a:pt x="192" y="1075"/>
                      <a:pt x="192" y="1055"/>
                    </a:cubicBezTo>
                    <a:cubicBezTo>
                      <a:pt x="193" y="1036"/>
                      <a:pt x="206" y="1024"/>
                      <a:pt x="229" y="1024"/>
                    </a:cubicBezTo>
                    <a:cubicBezTo>
                      <a:pt x="273" y="1024"/>
                      <a:pt x="318" y="1024"/>
                      <a:pt x="362" y="1024"/>
                    </a:cubicBezTo>
                    <a:cubicBezTo>
                      <a:pt x="369" y="1024"/>
                      <a:pt x="376" y="1024"/>
                      <a:pt x="383" y="1024"/>
                    </a:cubicBezTo>
                    <a:cubicBezTo>
                      <a:pt x="383" y="980"/>
                      <a:pt x="383" y="939"/>
                      <a:pt x="383" y="896"/>
                    </a:cubicBezTo>
                    <a:cubicBezTo>
                      <a:pt x="373" y="896"/>
                      <a:pt x="366" y="896"/>
                      <a:pt x="358" y="896"/>
                    </a:cubicBezTo>
                    <a:cubicBezTo>
                      <a:pt x="314" y="896"/>
                      <a:pt x="270" y="896"/>
                      <a:pt x="226" y="896"/>
                    </a:cubicBezTo>
                    <a:cubicBezTo>
                      <a:pt x="206" y="896"/>
                      <a:pt x="192" y="883"/>
                      <a:pt x="192" y="864"/>
                    </a:cubicBezTo>
                    <a:cubicBezTo>
                      <a:pt x="192" y="846"/>
                      <a:pt x="205" y="832"/>
                      <a:pt x="225" y="832"/>
                    </a:cubicBezTo>
                    <a:cubicBezTo>
                      <a:pt x="253" y="832"/>
                      <a:pt x="280" y="832"/>
                      <a:pt x="307" y="832"/>
                    </a:cubicBezTo>
                    <a:cubicBezTo>
                      <a:pt x="332" y="832"/>
                      <a:pt x="357" y="832"/>
                      <a:pt x="382" y="832"/>
                    </a:cubicBezTo>
                    <a:cubicBezTo>
                      <a:pt x="382" y="788"/>
                      <a:pt x="382" y="746"/>
                      <a:pt x="382" y="704"/>
                    </a:cubicBezTo>
                    <a:cubicBezTo>
                      <a:pt x="330" y="704"/>
                      <a:pt x="280" y="704"/>
                      <a:pt x="229" y="704"/>
                    </a:cubicBezTo>
                    <a:cubicBezTo>
                      <a:pt x="206" y="704"/>
                      <a:pt x="192" y="691"/>
                      <a:pt x="192" y="671"/>
                    </a:cubicBezTo>
                    <a:cubicBezTo>
                      <a:pt x="193" y="652"/>
                      <a:pt x="206" y="640"/>
                      <a:pt x="228" y="640"/>
                    </a:cubicBezTo>
                    <a:cubicBezTo>
                      <a:pt x="274" y="640"/>
                      <a:pt x="319" y="640"/>
                      <a:pt x="364" y="640"/>
                    </a:cubicBezTo>
                    <a:cubicBezTo>
                      <a:pt x="371" y="640"/>
                      <a:pt x="377" y="640"/>
                      <a:pt x="384" y="640"/>
                    </a:cubicBezTo>
                    <a:cubicBezTo>
                      <a:pt x="384" y="540"/>
                      <a:pt x="384" y="444"/>
                      <a:pt x="384" y="347"/>
                    </a:cubicBezTo>
                    <a:cubicBezTo>
                      <a:pt x="384" y="332"/>
                      <a:pt x="383" y="318"/>
                      <a:pt x="386" y="303"/>
                    </a:cubicBezTo>
                    <a:cubicBezTo>
                      <a:pt x="400" y="237"/>
                      <a:pt x="454" y="192"/>
                      <a:pt x="523" y="192"/>
                    </a:cubicBezTo>
                    <a:cubicBezTo>
                      <a:pt x="618" y="192"/>
                      <a:pt x="714" y="192"/>
                      <a:pt x="809" y="192"/>
                    </a:cubicBezTo>
                    <a:cubicBezTo>
                      <a:pt x="816" y="192"/>
                      <a:pt x="823" y="192"/>
                      <a:pt x="831" y="192"/>
                    </a:cubicBezTo>
                    <a:cubicBezTo>
                      <a:pt x="831" y="148"/>
                      <a:pt x="831" y="107"/>
                      <a:pt x="831" y="64"/>
                    </a:cubicBezTo>
                    <a:cubicBezTo>
                      <a:pt x="823" y="64"/>
                      <a:pt x="816" y="64"/>
                      <a:pt x="810" y="64"/>
                    </a:cubicBezTo>
                    <a:cubicBezTo>
                      <a:pt x="590" y="64"/>
                      <a:pt x="370" y="64"/>
                      <a:pt x="150" y="64"/>
                    </a:cubicBezTo>
                    <a:cubicBezTo>
                      <a:pt x="93" y="64"/>
                      <a:pt x="64" y="93"/>
                      <a:pt x="64" y="150"/>
                    </a:cubicBezTo>
                    <a:cubicBezTo>
                      <a:pt x="64" y="295"/>
                      <a:pt x="64" y="440"/>
                      <a:pt x="64" y="584"/>
                    </a:cubicBezTo>
                    <a:cubicBezTo>
                      <a:pt x="64" y="896"/>
                      <a:pt x="64" y="1207"/>
                      <a:pt x="64" y="1518"/>
                    </a:cubicBezTo>
                    <a:cubicBezTo>
                      <a:pt x="64" y="1570"/>
                      <a:pt x="95" y="1600"/>
                      <a:pt x="146" y="1600"/>
                    </a:cubicBezTo>
                    <a:cubicBezTo>
                      <a:pt x="218" y="1600"/>
                      <a:pt x="290" y="1600"/>
                      <a:pt x="362" y="1600"/>
                    </a:cubicBezTo>
                    <a:cubicBezTo>
                      <a:pt x="369" y="1600"/>
                      <a:pt x="376" y="1600"/>
                      <a:pt x="383" y="1600"/>
                    </a:cubicBezTo>
                    <a:cubicBezTo>
                      <a:pt x="383" y="1556"/>
                      <a:pt x="383" y="1515"/>
                      <a:pt x="383" y="1472"/>
                    </a:cubicBezTo>
                    <a:cubicBezTo>
                      <a:pt x="375" y="1472"/>
                      <a:pt x="369" y="1472"/>
                      <a:pt x="362" y="1472"/>
                    </a:cubicBezTo>
                    <a:cubicBezTo>
                      <a:pt x="317" y="1472"/>
                      <a:pt x="272" y="1472"/>
                      <a:pt x="226" y="1472"/>
                    </a:cubicBezTo>
                    <a:cubicBezTo>
                      <a:pt x="206" y="1472"/>
                      <a:pt x="193" y="1459"/>
                      <a:pt x="192" y="1441"/>
                    </a:cubicBezTo>
                    <a:cubicBezTo>
                      <a:pt x="192" y="1421"/>
                      <a:pt x="205" y="1409"/>
                      <a:pt x="227" y="1408"/>
                    </a:cubicBezTo>
                    <a:cubicBezTo>
                      <a:pt x="234" y="1408"/>
                      <a:pt x="240" y="1408"/>
                      <a:pt x="247" y="1408"/>
                    </a:cubicBezTo>
                    <a:cubicBezTo>
                      <a:pt x="292" y="1408"/>
                      <a:pt x="337" y="1408"/>
                      <a:pt x="383" y="1408"/>
                    </a:cubicBezTo>
                    <a:cubicBezTo>
                      <a:pt x="383" y="1364"/>
                      <a:pt x="383" y="1323"/>
                      <a:pt x="383" y="1280"/>
                    </a:cubicBezTo>
                    <a:cubicBezTo>
                      <a:pt x="330" y="1280"/>
                      <a:pt x="279" y="1280"/>
                      <a:pt x="228" y="1280"/>
                    </a:cubicBezTo>
                    <a:cubicBezTo>
                      <a:pt x="206" y="1280"/>
                      <a:pt x="192" y="1267"/>
                      <a:pt x="192" y="1248"/>
                    </a:cubicBezTo>
                    <a:cubicBezTo>
                      <a:pt x="192" y="1229"/>
                      <a:pt x="206" y="1216"/>
                      <a:pt x="228" y="1216"/>
                    </a:cubicBezTo>
                    <a:cubicBezTo>
                      <a:pt x="268" y="1216"/>
                      <a:pt x="308" y="1216"/>
                      <a:pt x="348" y="1216"/>
                    </a:cubicBezTo>
                    <a:cubicBezTo>
                      <a:pt x="359" y="1216"/>
                      <a:pt x="371" y="1216"/>
                      <a:pt x="383" y="1216"/>
                    </a:cubicBezTo>
                    <a:cubicBezTo>
                      <a:pt x="383" y="1172"/>
                      <a:pt x="383" y="1131"/>
                      <a:pt x="383" y="1088"/>
                    </a:cubicBezTo>
                    <a:close/>
                    <a:moveTo>
                      <a:pt x="1664" y="480"/>
                    </a:moveTo>
                    <a:cubicBezTo>
                      <a:pt x="1664" y="485"/>
                      <a:pt x="1664" y="490"/>
                      <a:pt x="1664" y="495"/>
                    </a:cubicBezTo>
                    <a:cubicBezTo>
                      <a:pt x="1664" y="562"/>
                      <a:pt x="1664" y="629"/>
                      <a:pt x="1664" y="696"/>
                    </a:cubicBezTo>
                    <a:cubicBezTo>
                      <a:pt x="1664" y="744"/>
                      <a:pt x="1688" y="768"/>
                      <a:pt x="1735" y="768"/>
                    </a:cubicBezTo>
                    <a:cubicBezTo>
                      <a:pt x="1802" y="768"/>
                      <a:pt x="1870" y="768"/>
                      <a:pt x="1937" y="768"/>
                    </a:cubicBezTo>
                    <a:cubicBezTo>
                      <a:pt x="1942" y="768"/>
                      <a:pt x="1948" y="767"/>
                      <a:pt x="1950" y="767"/>
                    </a:cubicBezTo>
                    <a:cubicBezTo>
                      <a:pt x="1855" y="672"/>
                      <a:pt x="1760" y="576"/>
                      <a:pt x="1664" y="480"/>
                    </a:cubicBezTo>
                    <a:close/>
                    <a:moveTo>
                      <a:pt x="990" y="191"/>
                    </a:moveTo>
                    <a:cubicBezTo>
                      <a:pt x="960" y="160"/>
                      <a:pt x="929" y="128"/>
                      <a:pt x="897" y="96"/>
                    </a:cubicBezTo>
                    <a:cubicBezTo>
                      <a:pt x="897" y="127"/>
                      <a:pt x="897" y="159"/>
                      <a:pt x="897" y="191"/>
                    </a:cubicBezTo>
                    <a:cubicBezTo>
                      <a:pt x="930" y="191"/>
                      <a:pt x="961" y="191"/>
                      <a:pt x="990" y="191"/>
                    </a:cubicBezTo>
                    <a:close/>
                    <a:moveTo>
                      <a:pt x="1373" y="383"/>
                    </a:moveTo>
                    <a:cubicBezTo>
                      <a:pt x="1343" y="352"/>
                      <a:pt x="1312" y="321"/>
                      <a:pt x="1281" y="289"/>
                    </a:cubicBezTo>
                    <a:cubicBezTo>
                      <a:pt x="1281" y="319"/>
                      <a:pt x="1281" y="351"/>
                      <a:pt x="1281" y="383"/>
                    </a:cubicBezTo>
                    <a:cubicBezTo>
                      <a:pt x="1313" y="383"/>
                      <a:pt x="1345" y="383"/>
                      <a:pt x="1373" y="383"/>
                    </a:cubicBezTo>
                    <a:close/>
                  </a:path>
                </a:pathLst>
              </a:custGeom>
              <a:solidFill>
                <a:srgbClr val="999999"/>
              </a:solidFill>
              <a:ln>
                <a:noFill/>
              </a:ln>
            </p:spPr>
            <p:txBody>
              <a:bodyPr vert="horz" wrap="square" lIns="80116" tIns="40058" rIns="80116" bIns="40058" numCol="1" anchor="t" anchorCtr="0" compatLnSpc="1">
                <a:prstTxWarp prst="textNoShape">
                  <a:avLst/>
                </a:prstTxWarp>
              </a:bodyPr>
              <a:lstStyle/>
              <a:p>
                <a:pPr defTabSz="801218">
                  <a:defRPr/>
                </a:pPr>
                <a:endParaRPr lang="en-GB" sz="702" b="1" kern="0" dirty="0">
                  <a:latin typeface="EY interstate light"/>
                </a:endParaRPr>
              </a:p>
            </p:txBody>
          </p:sp>
          <p:sp>
            <p:nvSpPr>
              <p:cNvPr id="134" name="Freeform 50">
                <a:extLst>
                  <a:ext uri="{FF2B5EF4-FFF2-40B4-BE49-F238E27FC236}">
                    <a16:creationId xmlns:a16="http://schemas.microsoft.com/office/drawing/2014/main" id="{CDFCDE9F-A769-4D94-A994-157583331830}"/>
                  </a:ext>
                </a:extLst>
              </p:cNvPr>
              <p:cNvSpPr>
                <a:spLocks noEditPoints="1"/>
              </p:cNvSpPr>
              <p:nvPr/>
            </p:nvSpPr>
            <p:spPr bwMode="gray">
              <a:xfrm>
                <a:off x="641350" y="4149725"/>
                <a:ext cx="1138238" cy="1517650"/>
              </a:xfrm>
              <a:custGeom>
                <a:avLst/>
                <a:gdLst>
                  <a:gd name="T0" fmla="*/ 768 w 1152"/>
                  <a:gd name="T1" fmla="*/ 246 h 1536"/>
                  <a:gd name="T2" fmla="*/ 1151 w 1152"/>
                  <a:gd name="T3" fmla="*/ 384 h 1536"/>
                  <a:gd name="T4" fmla="*/ 1152 w 1152"/>
                  <a:gd name="T5" fmla="*/ 1456 h 1536"/>
                  <a:gd name="T6" fmla="*/ 82 w 1152"/>
                  <a:gd name="T7" fmla="*/ 1536 h 1536"/>
                  <a:gd name="T8" fmla="*/ 0 w 1152"/>
                  <a:gd name="T9" fmla="*/ 82 h 1536"/>
                  <a:gd name="T10" fmla="*/ 750 w 1152"/>
                  <a:gd name="T11" fmla="*/ 0 h 1536"/>
                  <a:gd name="T12" fmla="*/ 574 w 1152"/>
                  <a:gd name="T13" fmla="*/ 576 h 1536"/>
                  <a:gd name="T14" fmla="*/ 1008 w 1152"/>
                  <a:gd name="T15" fmla="*/ 571 h 1536"/>
                  <a:gd name="T16" fmla="*/ 988 w 1152"/>
                  <a:gd name="T17" fmla="*/ 512 h 1536"/>
                  <a:gd name="T18" fmla="*/ 128 w 1152"/>
                  <a:gd name="T19" fmla="*/ 544 h 1536"/>
                  <a:gd name="T20" fmla="*/ 574 w 1152"/>
                  <a:gd name="T21" fmla="*/ 576 h 1536"/>
                  <a:gd name="T22" fmla="*/ 576 w 1152"/>
                  <a:gd name="T23" fmla="*/ 768 h 1536"/>
                  <a:gd name="T24" fmla="*/ 1009 w 1152"/>
                  <a:gd name="T25" fmla="*/ 763 h 1536"/>
                  <a:gd name="T26" fmla="*/ 990 w 1152"/>
                  <a:gd name="T27" fmla="*/ 704 h 1536"/>
                  <a:gd name="T28" fmla="*/ 169 w 1152"/>
                  <a:gd name="T29" fmla="*/ 704 h 1536"/>
                  <a:gd name="T30" fmla="*/ 129 w 1152"/>
                  <a:gd name="T31" fmla="*/ 748 h 1536"/>
                  <a:gd name="T32" fmla="*/ 576 w 1152"/>
                  <a:gd name="T33" fmla="*/ 768 h 1536"/>
                  <a:gd name="T34" fmla="*/ 162 w 1152"/>
                  <a:gd name="T35" fmla="*/ 896 h 1536"/>
                  <a:gd name="T36" fmla="*/ 162 w 1152"/>
                  <a:gd name="T37" fmla="*/ 960 h 1536"/>
                  <a:gd name="T38" fmla="*/ 984 w 1152"/>
                  <a:gd name="T39" fmla="*/ 960 h 1536"/>
                  <a:gd name="T40" fmla="*/ 1022 w 1152"/>
                  <a:gd name="T41" fmla="*/ 917 h 1536"/>
                  <a:gd name="T42" fmla="*/ 576 w 1152"/>
                  <a:gd name="T43" fmla="*/ 896 h 1536"/>
                  <a:gd name="T44" fmla="*/ 988 w 1152"/>
                  <a:gd name="T45" fmla="*/ 1152 h 1536"/>
                  <a:gd name="T46" fmla="*/ 988 w 1152"/>
                  <a:gd name="T47" fmla="*/ 1088 h 1536"/>
                  <a:gd name="T48" fmla="*/ 142 w 1152"/>
                  <a:gd name="T49" fmla="*/ 1093 h 1536"/>
                  <a:gd name="T50" fmla="*/ 162 w 1152"/>
                  <a:gd name="T51" fmla="*/ 1152 h 1536"/>
                  <a:gd name="T52" fmla="*/ 576 w 1152"/>
                  <a:gd name="T53" fmla="*/ 1280 h 1536"/>
                  <a:gd name="T54" fmla="*/ 164 w 1152"/>
                  <a:gd name="T55" fmla="*/ 1280 h 1536"/>
                  <a:gd name="T56" fmla="*/ 165 w 1152"/>
                  <a:gd name="T57" fmla="*/ 1344 h 1536"/>
                  <a:gd name="T58" fmla="*/ 984 w 1152"/>
                  <a:gd name="T59" fmla="*/ 1344 h 1536"/>
                  <a:gd name="T60" fmla="*/ 1022 w 1152"/>
                  <a:gd name="T61" fmla="*/ 1301 h 1536"/>
                  <a:gd name="T62" fmla="*/ 576 w 1152"/>
                  <a:gd name="T63" fmla="*/ 128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2" h="1536">
                    <a:moveTo>
                      <a:pt x="768" y="0"/>
                    </a:moveTo>
                    <a:cubicBezTo>
                      <a:pt x="768" y="84"/>
                      <a:pt x="770" y="165"/>
                      <a:pt x="768" y="246"/>
                    </a:cubicBezTo>
                    <a:cubicBezTo>
                      <a:pt x="765" y="329"/>
                      <a:pt x="826" y="388"/>
                      <a:pt x="907" y="385"/>
                    </a:cubicBezTo>
                    <a:cubicBezTo>
                      <a:pt x="988" y="381"/>
                      <a:pt x="1069" y="384"/>
                      <a:pt x="1151" y="384"/>
                    </a:cubicBezTo>
                    <a:cubicBezTo>
                      <a:pt x="1151" y="391"/>
                      <a:pt x="1152" y="396"/>
                      <a:pt x="1152" y="402"/>
                    </a:cubicBezTo>
                    <a:cubicBezTo>
                      <a:pt x="1152" y="753"/>
                      <a:pt x="1152" y="1105"/>
                      <a:pt x="1152" y="1456"/>
                    </a:cubicBezTo>
                    <a:cubicBezTo>
                      <a:pt x="1152" y="1504"/>
                      <a:pt x="1120" y="1536"/>
                      <a:pt x="1072" y="1536"/>
                    </a:cubicBezTo>
                    <a:cubicBezTo>
                      <a:pt x="742" y="1536"/>
                      <a:pt x="412" y="1536"/>
                      <a:pt x="82" y="1536"/>
                    </a:cubicBezTo>
                    <a:cubicBezTo>
                      <a:pt x="32" y="1536"/>
                      <a:pt x="0" y="1505"/>
                      <a:pt x="0" y="1458"/>
                    </a:cubicBezTo>
                    <a:cubicBezTo>
                      <a:pt x="0" y="999"/>
                      <a:pt x="0" y="541"/>
                      <a:pt x="0" y="82"/>
                    </a:cubicBezTo>
                    <a:cubicBezTo>
                      <a:pt x="0" y="30"/>
                      <a:pt x="30" y="0"/>
                      <a:pt x="82" y="0"/>
                    </a:cubicBezTo>
                    <a:cubicBezTo>
                      <a:pt x="304" y="0"/>
                      <a:pt x="527" y="0"/>
                      <a:pt x="750" y="0"/>
                    </a:cubicBezTo>
                    <a:cubicBezTo>
                      <a:pt x="755" y="0"/>
                      <a:pt x="760" y="0"/>
                      <a:pt x="768" y="0"/>
                    </a:cubicBezTo>
                    <a:close/>
                    <a:moveTo>
                      <a:pt x="574" y="576"/>
                    </a:moveTo>
                    <a:cubicBezTo>
                      <a:pt x="710" y="576"/>
                      <a:pt x="847" y="576"/>
                      <a:pt x="984" y="576"/>
                    </a:cubicBezTo>
                    <a:cubicBezTo>
                      <a:pt x="992" y="576"/>
                      <a:pt x="1001" y="575"/>
                      <a:pt x="1008" y="571"/>
                    </a:cubicBezTo>
                    <a:cubicBezTo>
                      <a:pt x="1022" y="564"/>
                      <a:pt x="1027" y="550"/>
                      <a:pt x="1023" y="535"/>
                    </a:cubicBezTo>
                    <a:cubicBezTo>
                      <a:pt x="1018" y="519"/>
                      <a:pt x="1006" y="512"/>
                      <a:pt x="988" y="512"/>
                    </a:cubicBezTo>
                    <a:cubicBezTo>
                      <a:pt x="713" y="512"/>
                      <a:pt x="438" y="512"/>
                      <a:pt x="163" y="512"/>
                    </a:cubicBezTo>
                    <a:cubicBezTo>
                      <a:pt x="140" y="512"/>
                      <a:pt x="128" y="523"/>
                      <a:pt x="128" y="544"/>
                    </a:cubicBezTo>
                    <a:cubicBezTo>
                      <a:pt x="128" y="565"/>
                      <a:pt x="140" y="576"/>
                      <a:pt x="164" y="576"/>
                    </a:cubicBezTo>
                    <a:cubicBezTo>
                      <a:pt x="301" y="576"/>
                      <a:pt x="437" y="576"/>
                      <a:pt x="574" y="576"/>
                    </a:cubicBezTo>
                    <a:close/>
                    <a:moveTo>
                      <a:pt x="576" y="768"/>
                    </a:moveTo>
                    <a:cubicBezTo>
                      <a:pt x="576" y="768"/>
                      <a:pt x="576" y="768"/>
                      <a:pt x="576" y="768"/>
                    </a:cubicBezTo>
                    <a:cubicBezTo>
                      <a:pt x="713" y="768"/>
                      <a:pt x="851" y="768"/>
                      <a:pt x="988" y="768"/>
                    </a:cubicBezTo>
                    <a:cubicBezTo>
                      <a:pt x="995" y="768"/>
                      <a:pt x="1003" y="767"/>
                      <a:pt x="1009" y="763"/>
                    </a:cubicBezTo>
                    <a:cubicBezTo>
                      <a:pt x="1022" y="755"/>
                      <a:pt x="1027" y="742"/>
                      <a:pt x="1023" y="727"/>
                    </a:cubicBezTo>
                    <a:cubicBezTo>
                      <a:pt x="1018" y="712"/>
                      <a:pt x="1007" y="704"/>
                      <a:pt x="990" y="704"/>
                    </a:cubicBezTo>
                    <a:cubicBezTo>
                      <a:pt x="910" y="704"/>
                      <a:pt x="829" y="704"/>
                      <a:pt x="748" y="704"/>
                    </a:cubicBezTo>
                    <a:cubicBezTo>
                      <a:pt x="555" y="704"/>
                      <a:pt x="362" y="704"/>
                      <a:pt x="169" y="704"/>
                    </a:cubicBezTo>
                    <a:cubicBezTo>
                      <a:pt x="160" y="704"/>
                      <a:pt x="150" y="705"/>
                      <a:pt x="142" y="709"/>
                    </a:cubicBezTo>
                    <a:cubicBezTo>
                      <a:pt x="127" y="717"/>
                      <a:pt x="125" y="733"/>
                      <a:pt x="129" y="748"/>
                    </a:cubicBezTo>
                    <a:cubicBezTo>
                      <a:pt x="134" y="762"/>
                      <a:pt x="146" y="768"/>
                      <a:pt x="162" y="768"/>
                    </a:cubicBezTo>
                    <a:cubicBezTo>
                      <a:pt x="300" y="768"/>
                      <a:pt x="438" y="768"/>
                      <a:pt x="576" y="768"/>
                    </a:cubicBezTo>
                    <a:close/>
                    <a:moveTo>
                      <a:pt x="576" y="896"/>
                    </a:moveTo>
                    <a:cubicBezTo>
                      <a:pt x="438" y="896"/>
                      <a:pt x="300" y="896"/>
                      <a:pt x="162" y="896"/>
                    </a:cubicBezTo>
                    <a:cubicBezTo>
                      <a:pt x="140" y="896"/>
                      <a:pt x="128" y="907"/>
                      <a:pt x="128" y="928"/>
                    </a:cubicBezTo>
                    <a:cubicBezTo>
                      <a:pt x="128" y="949"/>
                      <a:pt x="140" y="960"/>
                      <a:pt x="162" y="960"/>
                    </a:cubicBezTo>
                    <a:cubicBezTo>
                      <a:pt x="171" y="960"/>
                      <a:pt x="180" y="960"/>
                      <a:pt x="188" y="960"/>
                    </a:cubicBezTo>
                    <a:cubicBezTo>
                      <a:pt x="454" y="960"/>
                      <a:pt x="719" y="960"/>
                      <a:pt x="984" y="960"/>
                    </a:cubicBezTo>
                    <a:cubicBezTo>
                      <a:pt x="993" y="960"/>
                      <a:pt x="1003" y="959"/>
                      <a:pt x="1010" y="954"/>
                    </a:cubicBezTo>
                    <a:cubicBezTo>
                      <a:pt x="1024" y="946"/>
                      <a:pt x="1027" y="932"/>
                      <a:pt x="1022" y="917"/>
                    </a:cubicBezTo>
                    <a:cubicBezTo>
                      <a:pt x="1017" y="902"/>
                      <a:pt x="1005" y="896"/>
                      <a:pt x="988" y="896"/>
                    </a:cubicBezTo>
                    <a:cubicBezTo>
                      <a:pt x="851" y="896"/>
                      <a:pt x="713" y="896"/>
                      <a:pt x="576" y="896"/>
                    </a:cubicBezTo>
                    <a:close/>
                    <a:moveTo>
                      <a:pt x="576" y="1152"/>
                    </a:moveTo>
                    <a:cubicBezTo>
                      <a:pt x="713" y="1152"/>
                      <a:pt x="851" y="1152"/>
                      <a:pt x="988" y="1152"/>
                    </a:cubicBezTo>
                    <a:cubicBezTo>
                      <a:pt x="1010" y="1152"/>
                      <a:pt x="1023" y="1140"/>
                      <a:pt x="1024" y="1121"/>
                    </a:cubicBezTo>
                    <a:cubicBezTo>
                      <a:pt x="1024" y="1101"/>
                      <a:pt x="1011" y="1088"/>
                      <a:pt x="988" y="1088"/>
                    </a:cubicBezTo>
                    <a:cubicBezTo>
                      <a:pt x="714" y="1088"/>
                      <a:pt x="439" y="1088"/>
                      <a:pt x="165" y="1088"/>
                    </a:cubicBezTo>
                    <a:cubicBezTo>
                      <a:pt x="157" y="1088"/>
                      <a:pt x="148" y="1089"/>
                      <a:pt x="142" y="1093"/>
                    </a:cubicBezTo>
                    <a:cubicBezTo>
                      <a:pt x="128" y="1101"/>
                      <a:pt x="125" y="1115"/>
                      <a:pt x="129" y="1130"/>
                    </a:cubicBezTo>
                    <a:cubicBezTo>
                      <a:pt x="133" y="1146"/>
                      <a:pt x="145" y="1152"/>
                      <a:pt x="162" y="1152"/>
                    </a:cubicBezTo>
                    <a:cubicBezTo>
                      <a:pt x="300" y="1152"/>
                      <a:pt x="438" y="1152"/>
                      <a:pt x="576" y="1152"/>
                    </a:cubicBezTo>
                    <a:close/>
                    <a:moveTo>
                      <a:pt x="576" y="1280"/>
                    </a:moveTo>
                    <a:cubicBezTo>
                      <a:pt x="576" y="1280"/>
                      <a:pt x="576" y="1280"/>
                      <a:pt x="576" y="1280"/>
                    </a:cubicBezTo>
                    <a:cubicBezTo>
                      <a:pt x="439" y="1280"/>
                      <a:pt x="302" y="1280"/>
                      <a:pt x="164" y="1280"/>
                    </a:cubicBezTo>
                    <a:cubicBezTo>
                      <a:pt x="140" y="1280"/>
                      <a:pt x="128" y="1291"/>
                      <a:pt x="128" y="1312"/>
                    </a:cubicBezTo>
                    <a:cubicBezTo>
                      <a:pt x="128" y="1333"/>
                      <a:pt x="140" y="1344"/>
                      <a:pt x="165" y="1344"/>
                    </a:cubicBezTo>
                    <a:cubicBezTo>
                      <a:pt x="218" y="1344"/>
                      <a:pt x="271" y="1344"/>
                      <a:pt x="324" y="1344"/>
                    </a:cubicBezTo>
                    <a:cubicBezTo>
                      <a:pt x="544" y="1344"/>
                      <a:pt x="764" y="1344"/>
                      <a:pt x="984" y="1344"/>
                    </a:cubicBezTo>
                    <a:cubicBezTo>
                      <a:pt x="993" y="1344"/>
                      <a:pt x="1007" y="1342"/>
                      <a:pt x="1011" y="1337"/>
                    </a:cubicBezTo>
                    <a:cubicBezTo>
                      <a:pt x="1018" y="1327"/>
                      <a:pt x="1024" y="1312"/>
                      <a:pt x="1022" y="1301"/>
                    </a:cubicBezTo>
                    <a:cubicBezTo>
                      <a:pt x="1019" y="1286"/>
                      <a:pt x="1005" y="1280"/>
                      <a:pt x="988" y="1280"/>
                    </a:cubicBezTo>
                    <a:cubicBezTo>
                      <a:pt x="851" y="1280"/>
                      <a:pt x="713" y="1280"/>
                      <a:pt x="576" y="1280"/>
                    </a:cubicBezTo>
                    <a:close/>
                  </a:path>
                </a:pathLst>
              </a:custGeom>
              <a:solidFill>
                <a:srgbClr val="FFFFFF"/>
              </a:solidFill>
              <a:ln>
                <a:noFill/>
              </a:ln>
            </p:spPr>
            <p:txBody>
              <a:bodyPr vert="horz" wrap="square" lIns="80116" tIns="40058" rIns="80116" bIns="40058" numCol="1" anchor="t" anchorCtr="0" compatLnSpc="1">
                <a:prstTxWarp prst="textNoShape">
                  <a:avLst/>
                </a:prstTxWarp>
              </a:bodyPr>
              <a:lstStyle/>
              <a:p>
                <a:pPr defTabSz="801218">
                  <a:defRPr/>
                </a:pPr>
                <a:endParaRPr lang="en-GB" sz="702" b="1" kern="0" dirty="0">
                  <a:latin typeface="EY interstate light"/>
                </a:endParaRPr>
              </a:p>
            </p:txBody>
          </p:sp>
          <p:sp>
            <p:nvSpPr>
              <p:cNvPr id="135" name="Freeform 51">
                <a:extLst>
                  <a:ext uri="{FF2B5EF4-FFF2-40B4-BE49-F238E27FC236}">
                    <a16:creationId xmlns:a16="http://schemas.microsoft.com/office/drawing/2014/main" id="{EF569234-4B5A-402E-944F-1F79FD6D41F3}"/>
                  </a:ext>
                </a:extLst>
              </p:cNvPr>
              <p:cNvSpPr>
                <a:spLocks/>
              </p:cNvSpPr>
              <p:nvPr/>
            </p:nvSpPr>
            <p:spPr bwMode="gray">
              <a:xfrm>
                <a:off x="261937" y="3960813"/>
                <a:ext cx="758825" cy="1517650"/>
              </a:xfrm>
              <a:custGeom>
                <a:avLst/>
                <a:gdLst>
                  <a:gd name="T0" fmla="*/ 768 w 768"/>
                  <a:gd name="T1" fmla="*/ 0 h 1536"/>
                  <a:gd name="T2" fmla="*/ 768 w 768"/>
                  <a:gd name="T3" fmla="*/ 128 h 1536"/>
                  <a:gd name="T4" fmla="*/ 746 w 768"/>
                  <a:gd name="T5" fmla="*/ 128 h 1536"/>
                  <a:gd name="T6" fmla="*/ 460 w 768"/>
                  <a:gd name="T7" fmla="*/ 128 h 1536"/>
                  <a:gd name="T8" fmla="*/ 320 w 768"/>
                  <a:gd name="T9" fmla="*/ 268 h 1536"/>
                  <a:gd name="T10" fmla="*/ 320 w 768"/>
                  <a:gd name="T11" fmla="*/ 512 h 1536"/>
                  <a:gd name="T12" fmla="*/ 239 w 768"/>
                  <a:gd name="T13" fmla="*/ 512 h 1536"/>
                  <a:gd name="T14" fmla="*/ 169 w 768"/>
                  <a:gd name="T15" fmla="*/ 512 h 1536"/>
                  <a:gd name="T16" fmla="*/ 135 w 768"/>
                  <a:gd name="T17" fmla="*/ 545 h 1536"/>
                  <a:gd name="T18" fmla="*/ 169 w 768"/>
                  <a:gd name="T19" fmla="*/ 576 h 1536"/>
                  <a:gd name="T20" fmla="*/ 295 w 768"/>
                  <a:gd name="T21" fmla="*/ 576 h 1536"/>
                  <a:gd name="T22" fmla="*/ 319 w 768"/>
                  <a:gd name="T23" fmla="*/ 576 h 1536"/>
                  <a:gd name="T24" fmla="*/ 319 w 768"/>
                  <a:gd name="T25" fmla="*/ 704 h 1536"/>
                  <a:gd name="T26" fmla="*/ 171 w 768"/>
                  <a:gd name="T27" fmla="*/ 704 h 1536"/>
                  <a:gd name="T28" fmla="*/ 136 w 768"/>
                  <a:gd name="T29" fmla="*/ 728 h 1536"/>
                  <a:gd name="T30" fmla="*/ 168 w 768"/>
                  <a:gd name="T31" fmla="*/ 768 h 1536"/>
                  <a:gd name="T32" fmla="*/ 296 w 768"/>
                  <a:gd name="T33" fmla="*/ 768 h 1536"/>
                  <a:gd name="T34" fmla="*/ 319 w 768"/>
                  <a:gd name="T35" fmla="*/ 768 h 1536"/>
                  <a:gd name="T36" fmla="*/ 319 w 768"/>
                  <a:gd name="T37" fmla="*/ 896 h 1536"/>
                  <a:gd name="T38" fmla="*/ 175 w 768"/>
                  <a:gd name="T39" fmla="*/ 896 h 1536"/>
                  <a:gd name="T40" fmla="*/ 153 w 768"/>
                  <a:gd name="T41" fmla="*/ 899 h 1536"/>
                  <a:gd name="T42" fmla="*/ 136 w 768"/>
                  <a:gd name="T43" fmla="*/ 936 h 1536"/>
                  <a:gd name="T44" fmla="*/ 168 w 768"/>
                  <a:gd name="T45" fmla="*/ 960 h 1536"/>
                  <a:gd name="T46" fmla="*/ 296 w 768"/>
                  <a:gd name="T47" fmla="*/ 960 h 1536"/>
                  <a:gd name="T48" fmla="*/ 319 w 768"/>
                  <a:gd name="T49" fmla="*/ 960 h 1536"/>
                  <a:gd name="T50" fmla="*/ 319 w 768"/>
                  <a:gd name="T51" fmla="*/ 1088 h 1536"/>
                  <a:gd name="T52" fmla="*/ 300 w 768"/>
                  <a:gd name="T53" fmla="*/ 1088 h 1536"/>
                  <a:gd name="T54" fmla="*/ 171 w 768"/>
                  <a:gd name="T55" fmla="*/ 1088 h 1536"/>
                  <a:gd name="T56" fmla="*/ 135 w 768"/>
                  <a:gd name="T57" fmla="*/ 1120 h 1536"/>
                  <a:gd name="T58" fmla="*/ 170 w 768"/>
                  <a:gd name="T59" fmla="*/ 1152 h 1536"/>
                  <a:gd name="T60" fmla="*/ 319 w 768"/>
                  <a:gd name="T61" fmla="*/ 1152 h 1536"/>
                  <a:gd name="T62" fmla="*/ 319 w 768"/>
                  <a:gd name="T63" fmla="*/ 1280 h 1536"/>
                  <a:gd name="T64" fmla="*/ 300 w 768"/>
                  <a:gd name="T65" fmla="*/ 1280 h 1536"/>
                  <a:gd name="T66" fmla="*/ 170 w 768"/>
                  <a:gd name="T67" fmla="*/ 1280 h 1536"/>
                  <a:gd name="T68" fmla="*/ 135 w 768"/>
                  <a:gd name="T69" fmla="*/ 1312 h 1536"/>
                  <a:gd name="T70" fmla="*/ 170 w 768"/>
                  <a:gd name="T71" fmla="*/ 1344 h 1536"/>
                  <a:gd name="T72" fmla="*/ 319 w 768"/>
                  <a:gd name="T73" fmla="*/ 1344 h 1536"/>
                  <a:gd name="T74" fmla="*/ 319 w 768"/>
                  <a:gd name="T75" fmla="*/ 1536 h 1536"/>
                  <a:gd name="T76" fmla="*/ 300 w 768"/>
                  <a:gd name="T77" fmla="*/ 1536 h 1536"/>
                  <a:gd name="T78" fmla="*/ 80 w 768"/>
                  <a:gd name="T79" fmla="*/ 1536 h 1536"/>
                  <a:gd name="T80" fmla="*/ 0 w 768"/>
                  <a:gd name="T81" fmla="*/ 1456 h 1536"/>
                  <a:gd name="T82" fmla="*/ 0 w 768"/>
                  <a:gd name="T83" fmla="*/ 80 h 1536"/>
                  <a:gd name="T84" fmla="*/ 78 w 768"/>
                  <a:gd name="T85" fmla="*/ 0 h 1536"/>
                  <a:gd name="T86" fmla="*/ 752 w 768"/>
                  <a:gd name="T87" fmla="*/ 0 h 1536"/>
                  <a:gd name="T88" fmla="*/ 768 w 768"/>
                  <a:gd name="T89"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8" h="1536">
                    <a:moveTo>
                      <a:pt x="768" y="0"/>
                    </a:moveTo>
                    <a:cubicBezTo>
                      <a:pt x="768" y="43"/>
                      <a:pt x="768" y="84"/>
                      <a:pt x="768" y="128"/>
                    </a:cubicBezTo>
                    <a:cubicBezTo>
                      <a:pt x="760" y="128"/>
                      <a:pt x="753" y="128"/>
                      <a:pt x="746" y="128"/>
                    </a:cubicBezTo>
                    <a:cubicBezTo>
                      <a:pt x="651" y="128"/>
                      <a:pt x="556" y="128"/>
                      <a:pt x="460" y="128"/>
                    </a:cubicBezTo>
                    <a:cubicBezTo>
                      <a:pt x="380" y="128"/>
                      <a:pt x="320" y="188"/>
                      <a:pt x="320" y="268"/>
                    </a:cubicBezTo>
                    <a:cubicBezTo>
                      <a:pt x="320" y="348"/>
                      <a:pt x="320" y="429"/>
                      <a:pt x="320" y="512"/>
                    </a:cubicBezTo>
                    <a:cubicBezTo>
                      <a:pt x="292" y="512"/>
                      <a:pt x="266" y="512"/>
                      <a:pt x="239" y="512"/>
                    </a:cubicBezTo>
                    <a:cubicBezTo>
                      <a:pt x="216" y="512"/>
                      <a:pt x="193" y="512"/>
                      <a:pt x="169" y="512"/>
                    </a:cubicBezTo>
                    <a:cubicBezTo>
                      <a:pt x="148" y="512"/>
                      <a:pt x="135" y="525"/>
                      <a:pt x="135" y="545"/>
                    </a:cubicBezTo>
                    <a:cubicBezTo>
                      <a:pt x="136" y="564"/>
                      <a:pt x="149" y="576"/>
                      <a:pt x="169" y="576"/>
                    </a:cubicBezTo>
                    <a:cubicBezTo>
                      <a:pt x="211" y="576"/>
                      <a:pt x="253" y="576"/>
                      <a:pt x="295" y="576"/>
                    </a:cubicBezTo>
                    <a:cubicBezTo>
                      <a:pt x="303" y="576"/>
                      <a:pt x="310" y="576"/>
                      <a:pt x="319" y="576"/>
                    </a:cubicBezTo>
                    <a:cubicBezTo>
                      <a:pt x="319" y="619"/>
                      <a:pt x="319" y="660"/>
                      <a:pt x="319" y="704"/>
                    </a:cubicBezTo>
                    <a:cubicBezTo>
                      <a:pt x="269" y="704"/>
                      <a:pt x="220" y="704"/>
                      <a:pt x="171" y="704"/>
                    </a:cubicBezTo>
                    <a:cubicBezTo>
                      <a:pt x="154" y="704"/>
                      <a:pt x="141" y="710"/>
                      <a:pt x="136" y="728"/>
                    </a:cubicBezTo>
                    <a:cubicBezTo>
                      <a:pt x="130" y="749"/>
                      <a:pt x="144" y="768"/>
                      <a:pt x="168" y="768"/>
                    </a:cubicBezTo>
                    <a:cubicBezTo>
                      <a:pt x="210" y="768"/>
                      <a:pt x="253" y="768"/>
                      <a:pt x="296" y="768"/>
                    </a:cubicBezTo>
                    <a:cubicBezTo>
                      <a:pt x="303" y="768"/>
                      <a:pt x="310" y="768"/>
                      <a:pt x="319" y="768"/>
                    </a:cubicBezTo>
                    <a:cubicBezTo>
                      <a:pt x="319" y="811"/>
                      <a:pt x="319" y="852"/>
                      <a:pt x="319" y="896"/>
                    </a:cubicBezTo>
                    <a:cubicBezTo>
                      <a:pt x="270" y="896"/>
                      <a:pt x="222" y="896"/>
                      <a:pt x="175" y="896"/>
                    </a:cubicBezTo>
                    <a:cubicBezTo>
                      <a:pt x="167" y="896"/>
                      <a:pt x="159" y="896"/>
                      <a:pt x="153" y="899"/>
                    </a:cubicBezTo>
                    <a:cubicBezTo>
                      <a:pt x="138" y="906"/>
                      <a:pt x="132" y="919"/>
                      <a:pt x="136" y="936"/>
                    </a:cubicBezTo>
                    <a:cubicBezTo>
                      <a:pt x="140" y="952"/>
                      <a:pt x="151" y="960"/>
                      <a:pt x="168" y="960"/>
                    </a:cubicBezTo>
                    <a:cubicBezTo>
                      <a:pt x="211" y="960"/>
                      <a:pt x="253" y="960"/>
                      <a:pt x="296" y="960"/>
                    </a:cubicBezTo>
                    <a:cubicBezTo>
                      <a:pt x="303" y="960"/>
                      <a:pt x="310" y="960"/>
                      <a:pt x="319" y="960"/>
                    </a:cubicBezTo>
                    <a:cubicBezTo>
                      <a:pt x="319" y="1003"/>
                      <a:pt x="319" y="1044"/>
                      <a:pt x="319" y="1088"/>
                    </a:cubicBezTo>
                    <a:cubicBezTo>
                      <a:pt x="313" y="1088"/>
                      <a:pt x="307" y="1088"/>
                      <a:pt x="300" y="1088"/>
                    </a:cubicBezTo>
                    <a:cubicBezTo>
                      <a:pt x="257" y="1088"/>
                      <a:pt x="214" y="1088"/>
                      <a:pt x="171" y="1088"/>
                    </a:cubicBezTo>
                    <a:cubicBezTo>
                      <a:pt x="148" y="1088"/>
                      <a:pt x="135" y="1101"/>
                      <a:pt x="135" y="1120"/>
                    </a:cubicBezTo>
                    <a:cubicBezTo>
                      <a:pt x="135" y="1139"/>
                      <a:pt x="148" y="1152"/>
                      <a:pt x="170" y="1152"/>
                    </a:cubicBezTo>
                    <a:cubicBezTo>
                      <a:pt x="219" y="1152"/>
                      <a:pt x="269" y="1152"/>
                      <a:pt x="319" y="1152"/>
                    </a:cubicBezTo>
                    <a:cubicBezTo>
                      <a:pt x="319" y="1195"/>
                      <a:pt x="319" y="1236"/>
                      <a:pt x="319" y="1280"/>
                    </a:cubicBezTo>
                    <a:cubicBezTo>
                      <a:pt x="313" y="1280"/>
                      <a:pt x="307" y="1280"/>
                      <a:pt x="300" y="1280"/>
                    </a:cubicBezTo>
                    <a:cubicBezTo>
                      <a:pt x="257" y="1280"/>
                      <a:pt x="214" y="1280"/>
                      <a:pt x="170" y="1280"/>
                    </a:cubicBezTo>
                    <a:cubicBezTo>
                      <a:pt x="148" y="1280"/>
                      <a:pt x="135" y="1293"/>
                      <a:pt x="135" y="1312"/>
                    </a:cubicBezTo>
                    <a:cubicBezTo>
                      <a:pt x="135" y="1331"/>
                      <a:pt x="148" y="1344"/>
                      <a:pt x="170" y="1344"/>
                    </a:cubicBezTo>
                    <a:cubicBezTo>
                      <a:pt x="220" y="1344"/>
                      <a:pt x="269" y="1344"/>
                      <a:pt x="319" y="1344"/>
                    </a:cubicBezTo>
                    <a:cubicBezTo>
                      <a:pt x="319" y="1408"/>
                      <a:pt x="319" y="1471"/>
                      <a:pt x="319" y="1536"/>
                    </a:cubicBezTo>
                    <a:cubicBezTo>
                      <a:pt x="313" y="1536"/>
                      <a:pt x="306" y="1536"/>
                      <a:pt x="300" y="1536"/>
                    </a:cubicBezTo>
                    <a:cubicBezTo>
                      <a:pt x="226" y="1536"/>
                      <a:pt x="153" y="1536"/>
                      <a:pt x="80" y="1536"/>
                    </a:cubicBezTo>
                    <a:cubicBezTo>
                      <a:pt x="31" y="1536"/>
                      <a:pt x="0" y="1505"/>
                      <a:pt x="0" y="1456"/>
                    </a:cubicBezTo>
                    <a:cubicBezTo>
                      <a:pt x="0" y="997"/>
                      <a:pt x="0" y="539"/>
                      <a:pt x="0" y="80"/>
                    </a:cubicBezTo>
                    <a:cubicBezTo>
                      <a:pt x="0" y="32"/>
                      <a:pt x="31" y="0"/>
                      <a:pt x="78" y="0"/>
                    </a:cubicBezTo>
                    <a:cubicBezTo>
                      <a:pt x="303" y="0"/>
                      <a:pt x="527" y="0"/>
                      <a:pt x="752" y="0"/>
                    </a:cubicBezTo>
                    <a:cubicBezTo>
                      <a:pt x="757" y="0"/>
                      <a:pt x="761" y="0"/>
                      <a:pt x="768" y="0"/>
                    </a:cubicBezTo>
                    <a:close/>
                  </a:path>
                </a:pathLst>
              </a:custGeom>
              <a:solidFill>
                <a:srgbClr val="FFFFFF"/>
              </a:solidFill>
              <a:ln>
                <a:noFill/>
              </a:ln>
            </p:spPr>
            <p:txBody>
              <a:bodyPr vert="horz" wrap="square" lIns="80116" tIns="40058" rIns="80116" bIns="40058" numCol="1" anchor="t" anchorCtr="0" compatLnSpc="1">
                <a:prstTxWarp prst="textNoShape">
                  <a:avLst/>
                </a:prstTxWarp>
              </a:bodyPr>
              <a:lstStyle/>
              <a:p>
                <a:pPr defTabSz="801218">
                  <a:defRPr/>
                </a:pPr>
                <a:endParaRPr lang="en-GB" sz="702" b="1" kern="0" dirty="0">
                  <a:latin typeface="EY interstate light"/>
                </a:endParaRPr>
              </a:p>
            </p:txBody>
          </p:sp>
          <p:sp>
            <p:nvSpPr>
              <p:cNvPr id="136" name="Freeform 52">
                <a:extLst>
                  <a:ext uri="{FF2B5EF4-FFF2-40B4-BE49-F238E27FC236}">
                    <a16:creationId xmlns:a16="http://schemas.microsoft.com/office/drawing/2014/main" id="{2482BB26-FA72-448C-A51C-E0714C6C8D2F}"/>
                  </a:ext>
                </a:extLst>
              </p:cNvPr>
              <p:cNvSpPr>
                <a:spLocks/>
              </p:cNvSpPr>
              <p:nvPr/>
            </p:nvSpPr>
            <p:spPr bwMode="gray">
              <a:xfrm>
                <a:off x="-119063" y="3770313"/>
                <a:ext cx="758825" cy="1517650"/>
              </a:xfrm>
              <a:custGeom>
                <a:avLst/>
                <a:gdLst>
                  <a:gd name="T0" fmla="*/ 319 w 767"/>
                  <a:gd name="T1" fmla="*/ 1024 h 1536"/>
                  <a:gd name="T2" fmla="*/ 319 w 767"/>
                  <a:gd name="T3" fmla="*/ 1152 h 1536"/>
                  <a:gd name="T4" fmla="*/ 284 w 767"/>
                  <a:gd name="T5" fmla="*/ 1152 h 1536"/>
                  <a:gd name="T6" fmla="*/ 164 w 767"/>
                  <a:gd name="T7" fmla="*/ 1152 h 1536"/>
                  <a:gd name="T8" fmla="*/ 128 w 767"/>
                  <a:gd name="T9" fmla="*/ 1184 h 1536"/>
                  <a:gd name="T10" fmla="*/ 164 w 767"/>
                  <a:gd name="T11" fmla="*/ 1216 h 1536"/>
                  <a:gd name="T12" fmla="*/ 319 w 767"/>
                  <a:gd name="T13" fmla="*/ 1216 h 1536"/>
                  <a:gd name="T14" fmla="*/ 319 w 767"/>
                  <a:gd name="T15" fmla="*/ 1344 h 1536"/>
                  <a:gd name="T16" fmla="*/ 183 w 767"/>
                  <a:gd name="T17" fmla="*/ 1344 h 1536"/>
                  <a:gd name="T18" fmla="*/ 163 w 767"/>
                  <a:gd name="T19" fmla="*/ 1344 h 1536"/>
                  <a:gd name="T20" fmla="*/ 128 w 767"/>
                  <a:gd name="T21" fmla="*/ 1377 h 1536"/>
                  <a:gd name="T22" fmla="*/ 162 w 767"/>
                  <a:gd name="T23" fmla="*/ 1408 h 1536"/>
                  <a:gd name="T24" fmla="*/ 298 w 767"/>
                  <a:gd name="T25" fmla="*/ 1408 h 1536"/>
                  <a:gd name="T26" fmla="*/ 319 w 767"/>
                  <a:gd name="T27" fmla="*/ 1408 h 1536"/>
                  <a:gd name="T28" fmla="*/ 319 w 767"/>
                  <a:gd name="T29" fmla="*/ 1536 h 1536"/>
                  <a:gd name="T30" fmla="*/ 298 w 767"/>
                  <a:gd name="T31" fmla="*/ 1536 h 1536"/>
                  <a:gd name="T32" fmla="*/ 82 w 767"/>
                  <a:gd name="T33" fmla="*/ 1536 h 1536"/>
                  <a:gd name="T34" fmla="*/ 0 w 767"/>
                  <a:gd name="T35" fmla="*/ 1454 h 1536"/>
                  <a:gd name="T36" fmla="*/ 0 w 767"/>
                  <a:gd name="T37" fmla="*/ 520 h 1536"/>
                  <a:gd name="T38" fmla="*/ 0 w 767"/>
                  <a:gd name="T39" fmla="*/ 86 h 1536"/>
                  <a:gd name="T40" fmla="*/ 86 w 767"/>
                  <a:gd name="T41" fmla="*/ 0 h 1536"/>
                  <a:gd name="T42" fmla="*/ 746 w 767"/>
                  <a:gd name="T43" fmla="*/ 0 h 1536"/>
                  <a:gd name="T44" fmla="*/ 767 w 767"/>
                  <a:gd name="T45" fmla="*/ 0 h 1536"/>
                  <a:gd name="T46" fmla="*/ 767 w 767"/>
                  <a:gd name="T47" fmla="*/ 128 h 1536"/>
                  <a:gd name="T48" fmla="*/ 745 w 767"/>
                  <a:gd name="T49" fmla="*/ 128 h 1536"/>
                  <a:gd name="T50" fmla="*/ 459 w 767"/>
                  <a:gd name="T51" fmla="*/ 128 h 1536"/>
                  <a:gd name="T52" fmla="*/ 322 w 767"/>
                  <a:gd name="T53" fmla="*/ 239 h 1536"/>
                  <a:gd name="T54" fmla="*/ 320 w 767"/>
                  <a:gd name="T55" fmla="*/ 283 h 1536"/>
                  <a:gd name="T56" fmla="*/ 320 w 767"/>
                  <a:gd name="T57" fmla="*/ 576 h 1536"/>
                  <a:gd name="T58" fmla="*/ 300 w 767"/>
                  <a:gd name="T59" fmla="*/ 576 h 1536"/>
                  <a:gd name="T60" fmla="*/ 164 w 767"/>
                  <a:gd name="T61" fmla="*/ 576 h 1536"/>
                  <a:gd name="T62" fmla="*/ 128 w 767"/>
                  <a:gd name="T63" fmla="*/ 607 h 1536"/>
                  <a:gd name="T64" fmla="*/ 165 w 767"/>
                  <a:gd name="T65" fmla="*/ 640 h 1536"/>
                  <a:gd name="T66" fmla="*/ 318 w 767"/>
                  <a:gd name="T67" fmla="*/ 640 h 1536"/>
                  <a:gd name="T68" fmla="*/ 318 w 767"/>
                  <a:gd name="T69" fmla="*/ 768 h 1536"/>
                  <a:gd name="T70" fmla="*/ 243 w 767"/>
                  <a:gd name="T71" fmla="*/ 768 h 1536"/>
                  <a:gd name="T72" fmla="*/ 161 w 767"/>
                  <a:gd name="T73" fmla="*/ 768 h 1536"/>
                  <a:gd name="T74" fmla="*/ 128 w 767"/>
                  <a:gd name="T75" fmla="*/ 800 h 1536"/>
                  <a:gd name="T76" fmla="*/ 162 w 767"/>
                  <a:gd name="T77" fmla="*/ 832 h 1536"/>
                  <a:gd name="T78" fmla="*/ 294 w 767"/>
                  <a:gd name="T79" fmla="*/ 832 h 1536"/>
                  <a:gd name="T80" fmla="*/ 319 w 767"/>
                  <a:gd name="T81" fmla="*/ 832 h 1536"/>
                  <a:gd name="T82" fmla="*/ 319 w 767"/>
                  <a:gd name="T83" fmla="*/ 960 h 1536"/>
                  <a:gd name="T84" fmla="*/ 298 w 767"/>
                  <a:gd name="T85" fmla="*/ 960 h 1536"/>
                  <a:gd name="T86" fmla="*/ 165 w 767"/>
                  <a:gd name="T87" fmla="*/ 960 h 1536"/>
                  <a:gd name="T88" fmla="*/ 128 w 767"/>
                  <a:gd name="T89" fmla="*/ 991 h 1536"/>
                  <a:gd name="T90" fmla="*/ 165 w 767"/>
                  <a:gd name="T91" fmla="*/ 1024 h 1536"/>
                  <a:gd name="T92" fmla="*/ 319 w 767"/>
                  <a:gd name="T93" fmla="*/ 10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7" h="1536">
                    <a:moveTo>
                      <a:pt x="319" y="1024"/>
                    </a:moveTo>
                    <a:cubicBezTo>
                      <a:pt x="319" y="1067"/>
                      <a:pt x="319" y="1108"/>
                      <a:pt x="319" y="1152"/>
                    </a:cubicBezTo>
                    <a:cubicBezTo>
                      <a:pt x="307" y="1152"/>
                      <a:pt x="295" y="1152"/>
                      <a:pt x="284" y="1152"/>
                    </a:cubicBezTo>
                    <a:cubicBezTo>
                      <a:pt x="244" y="1152"/>
                      <a:pt x="204" y="1152"/>
                      <a:pt x="164" y="1152"/>
                    </a:cubicBezTo>
                    <a:cubicBezTo>
                      <a:pt x="142" y="1152"/>
                      <a:pt x="128" y="1165"/>
                      <a:pt x="128" y="1184"/>
                    </a:cubicBezTo>
                    <a:cubicBezTo>
                      <a:pt x="128" y="1203"/>
                      <a:pt x="142" y="1216"/>
                      <a:pt x="164" y="1216"/>
                    </a:cubicBezTo>
                    <a:cubicBezTo>
                      <a:pt x="215" y="1216"/>
                      <a:pt x="266" y="1216"/>
                      <a:pt x="319" y="1216"/>
                    </a:cubicBezTo>
                    <a:cubicBezTo>
                      <a:pt x="319" y="1259"/>
                      <a:pt x="319" y="1300"/>
                      <a:pt x="319" y="1344"/>
                    </a:cubicBezTo>
                    <a:cubicBezTo>
                      <a:pt x="273" y="1344"/>
                      <a:pt x="228" y="1344"/>
                      <a:pt x="183" y="1344"/>
                    </a:cubicBezTo>
                    <a:cubicBezTo>
                      <a:pt x="176" y="1344"/>
                      <a:pt x="170" y="1344"/>
                      <a:pt x="163" y="1344"/>
                    </a:cubicBezTo>
                    <a:cubicBezTo>
                      <a:pt x="141" y="1345"/>
                      <a:pt x="128" y="1357"/>
                      <a:pt x="128" y="1377"/>
                    </a:cubicBezTo>
                    <a:cubicBezTo>
                      <a:pt x="129" y="1395"/>
                      <a:pt x="142" y="1408"/>
                      <a:pt x="162" y="1408"/>
                    </a:cubicBezTo>
                    <a:cubicBezTo>
                      <a:pt x="208" y="1408"/>
                      <a:pt x="253" y="1408"/>
                      <a:pt x="298" y="1408"/>
                    </a:cubicBezTo>
                    <a:cubicBezTo>
                      <a:pt x="305" y="1408"/>
                      <a:pt x="311" y="1408"/>
                      <a:pt x="319" y="1408"/>
                    </a:cubicBezTo>
                    <a:cubicBezTo>
                      <a:pt x="319" y="1451"/>
                      <a:pt x="319" y="1492"/>
                      <a:pt x="319" y="1536"/>
                    </a:cubicBezTo>
                    <a:cubicBezTo>
                      <a:pt x="312" y="1536"/>
                      <a:pt x="305" y="1536"/>
                      <a:pt x="298" y="1536"/>
                    </a:cubicBezTo>
                    <a:cubicBezTo>
                      <a:pt x="226" y="1536"/>
                      <a:pt x="154" y="1536"/>
                      <a:pt x="82" y="1536"/>
                    </a:cubicBezTo>
                    <a:cubicBezTo>
                      <a:pt x="31" y="1536"/>
                      <a:pt x="0" y="1506"/>
                      <a:pt x="0" y="1454"/>
                    </a:cubicBezTo>
                    <a:cubicBezTo>
                      <a:pt x="0" y="1143"/>
                      <a:pt x="0" y="832"/>
                      <a:pt x="0" y="520"/>
                    </a:cubicBezTo>
                    <a:cubicBezTo>
                      <a:pt x="0" y="376"/>
                      <a:pt x="0" y="231"/>
                      <a:pt x="0" y="86"/>
                    </a:cubicBezTo>
                    <a:cubicBezTo>
                      <a:pt x="0" y="29"/>
                      <a:pt x="29" y="0"/>
                      <a:pt x="86" y="0"/>
                    </a:cubicBezTo>
                    <a:cubicBezTo>
                      <a:pt x="306" y="0"/>
                      <a:pt x="526" y="0"/>
                      <a:pt x="746" y="0"/>
                    </a:cubicBezTo>
                    <a:cubicBezTo>
                      <a:pt x="752" y="0"/>
                      <a:pt x="759" y="0"/>
                      <a:pt x="767" y="0"/>
                    </a:cubicBezTo>
                    <a:cubicBezTo>
                      <a:pt x="767" y="43"/>
                      <a:pt x="767" y="84"/>
                      <a:pt x="767" y="128"/>
                    </a:cubicBezTo>
                    <a:cubicBezTo>
                      <a:pt x="759" y="128"/>
                      <a:pt x="752" y="128"/>
                      <a:pt x="745" y="128"/>
                    </a:cubicBezTo>
                    <a:cubicBezTo>
                      <a:pt x="650" y="128"/>
                      <a:pt x="554" y="128"/>
                      <a:pt x="459" y="128"/>
                    </a:cubicBezTo>
                    <a:cubicBezTo>
                      <a:pt x="390" y="128"/>
                      <a:pt x="336" y="173"/>
                      <a:pt x="322" y="239"/>
                    </a:cubicBezTo>
                    <a:cubicBezTo>
                      <a:pt x="319" y="254"/>
                      <a:pt x="320" y="268"/>
                      <a:pt x="320" y="283"/>
                    </a:cubicBezTo>
                    <a:cubicBezTo>
                      <a:pt x="320" y="380"/>
                      <a:pt x="320" y="476"/>
                      <a:pt x="320" y="576"/>
                    </a:cubicBezTo>
                    <a:cubicBezTo>
                      <a:pt x="313" y="576"/>
                      <a:pt x="307" y="576"/>
                      <a:pt x="300" y="576"/>
                    </a:cubicBezTo>
                    <a:cubicBezTo>
                      <a:pt x="255" y="576"/>
                      <a:pt x="210" y="576"/>
                      <a:pt x="164" y="576"/>
                    </a:cubicBezTo>
                    <a:cubicBezTo>
                      <a:pt x="142" y="576"/>
                      <a:pt x="129" y="588"/>
                      <a:pt x="128" y="607"/>
                    </a:cubicBezTo>
                    <a:cubicBezTo>
                      <a:pt x="128" y="627"/>
                      <a:pt x="142" y="640"/>
                      <a:pt x="165" y="640"/>
                    </a:cubicBezTo>
                    <a:cubicBezTo>
                      <a:pt x="216" y="640"/>
                      <a:pt x="266" y="640"/>
                      <a:pt x="318" y="640"/>
                    </a:cubicBezTo>
                    <a:cubicBezTo>
                      <a:pt x="318" y="682"/>
                      <a:pt x="318" y="724"/>
                      <a:pt x="318" y="768"/>
                    </a:cubicBezTo>
                    <a:cubicBezTo>
                      <a:pt x="293" y="768"/>
                      <a:pt x="268" y="768"/>
                      <a:pt x="243" y="768"/>
                    </a:cubicBezTo>
                    <a:cubicBezTo>
                      <a:pt x="216" y="768"/>
                      <a:pt x="189" y="768"/>
                      <a:pt x="161" y="768"/>
                    </a:cubicBezTo>
                    <a:cubicBezTo>
                      <a:pt x="141" y="768"/>
                      <a:pt x="128" y="782"/>
                      <a:pt x="128" y="800"/>
                    </a:cubicBezTo>
                    <a:cubicBezTo>
                      <a:pt x="128" y="819"/>
                      <a:pt x="142" y="832"/>
                      <a:pt x="162" y="832"/>
                    </a:cubicBezTo>
                    <a:cubicBezTo>
                      <a:pt x="206" y="832"/>
                      <a:pt x="250" y="832"/>
                      <a:pt x="294" y="832"/>
                    </a:cubicBezTo>
                    <a:cubicBezTo>
                      <a:pt x="302" y="832"/>
                      <a:pt x="309" y="832"/>
                      <a:pt x="319" y="832"/>
                    </a:cubicBezTo>
                    <a:cubicBezTo>
                      <a:pt x="319" y="875"/>
                      <a:pt x="319" y="916"/>
                      <a:pt x="319" y="960"/>
                    </a:cubicBezTo>
                    <a:cubicBezTo>
                      <a:pt x="312" y="960"/>
                      <a:pt x="305" y="960"/>
                      <a:pt x="298" y="960"/>
                    </a:cubicBezTo>
                    <a:cubicBezTo>
                      <a:pt x="254" y="960"/>
                      <a:pt x="209" y="960"/>
                      <a:pt x="165" y="960"/>
                    </a:cubicBezTo>
                    <a:cubicBezTo>
                      <a:pt x="142" y="960"/>
                      <a:pt x="129" y="972"/>
                      <a:pt x="128" y="991"/>
                    </a:cubicBezTo>
                    <a:cubicBezTo>
                      <a:pt x="128" y="1011"/>
                      <a:pt x="141" y="1024"/>
                      <a:pt x="165" y="1024"/>
                    </a:cubicBezTo>
                    <a:cubicBezTo>
                      <a:pt x="215" y="1024"/>
                      <a:pt x="266" y="1024"/>
                      <a:pt x="319" y="1024"/>
                    </a:cubicBezTo>
                    <a:close/>
                  </a:path>
                </a:pathLst>
              </a:custGeom>
              <a:solidFill>
                <a:srgbClr val="FFFFFF"/>
              </a:solidFill>
              <a:ln>
                <a:noFill/>
              </a:ln>
            </p:spPr>
            <p:txBody>
              <a:bodyPr vert="horz" wrap="square" lIns="80116" tIns="40058" rIns="80116" bIns="40058" numCol="1" anchor="t" anchorCtr="0" compatLnSpc="1">
                <a:prstTxWarp prst="textNoShape">
                  <a:avLst/>
                </a:prstTxWarp>
              </a:bodyPr>
              <a:lstStyle/>
              <a:p>
                <a:pPr defTabSz="801218">
                  <a:defRPr/>
                </a:pPr>
                <a:endParaRPr lang="en-GB" sz="702" b="1" kern="0" dirty="0">
                  <a:latin typeface="EY interstate light"/>
                </a:endParaRPr>
              </a:p>
            </p:txBody>
          </p:sp>
          <p:sp>
            <p:nvSpPr>
              <p:cNvPr id="137" name="Freeform 53">
                <a:extLst>
                  <a:ext uri="{FF2B5EF4-FFF2-40B4-BE49-F238E27FC236}">
                    <a16:creationId xmlns:a16="http://schemas.microsoft.com/office/drawing/2014/main" id="{C4EE1028-CF7F-4BE9-9187-E916F37DA380}"/>
                  </a:ext>
                </a:extLst>
              </p:cNvPr>
              <p:cNvSpPr>
                <a:spLocks/>
              </p:cNvSpPr>
              <p:nvPr/>
            </p:nvSpPr>
            <p:spPr bwMode="gray">
              <a:xfrm>
                <a:off x="1463675" y="4181475"/>
                <a:ext cx="282575" cy="284163"/>
              </a:xfrm>
              <a:custGeom>
                <a:avLst/>
                <a:gdLst>
                  <a:gd name="T0" fmla="*/ 0 w 286"/>
                  <a:gd name="T1" fmla="*/ 0 h 288"/>
                  <a:gd name="T2" fmla="*/ 286 w 286"/>
                  <a:gd name="T3" fmla="*/ 287 h 288"/>
                  <a:gd name="T4" fmla="*/ 273 w 286"/>
                  <a:gd name="T5" fmla="*/ 288 h 288"/>
                  <a:gd name="T6" fmla="*/ 71 w 286"/>
                  <a:gd name="T7" fmla="*/ 288 h 288"/>
                  <a:gd name="T8" fmla="*/ 0 w 286"/>
                  <a:gd name="T9" fmla="*/ 216 h 288"/>
                  <a:gd name="T10" fmla="*/ 0 w 286"/>
                  <a:gd name="T11" fmla="*/ 15 h 288"/>
                  <a:gd name="T12" fmla="*/ 0 w 286"/>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286" h="288">
                    <a:moveTo>
                      <a:pt x="0" y="0"/>
                    </a:moveTo>
                    <a:cubicBezTo>
                      <a:pt x="96" y="96"/>
                      <a:pt x="191" y="192"/>
                      <a:pt x="286" y="287"/>
                    </a:cubicBezTo>
                    <a:cubicBezTo>
                      <a:pt x="284" y="287"/>
                      <a:pt x="278" y="288"/>
                      <a:pt x="273" y="288"/>
                    </a:cubicBezTo>
                    <a:cubicBezTo>
                      <a:pt x="206" y="288"/>
                      <a:pt x="138" y="288"/>
                      <a:pt x="71" y="288"/>
                    </a:cubicBezTo>
                    <a:cubicBezTo>
                      <a:pt x="24" y="288"/>
                      <a:pt x="0" y="264"/>
                      <a:pt x="0" y="216"/>
                    </a:cubicBezTo>
                    <a:cubicBezTo>
                      <a:pt x="0" y="149"/>
                      <a:pt x="0" y="82"/>
                      <a:pt x="0" y="15"/>
                    </a:cubicBezTo>
                    <a:cubicBezTo>
                      <a:pt x="0" y="10"/>
                      <a:pt x="0" y="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116" tIns="40058" rIns="80116" bIns="40058" numCol="1" anchor="t" anchorCtr="0" compatLnSpc="1">
                <a:prstTxWarp prst="textNoShape">
                  <a:avLst/>
                </a:prstTxWarp>
              </a:bodyPr>
              <a:lstStyle/>
              <a:p>
                <a:pPr defTabSz="801218">
                  <a:defRPr/>
                </a:pPr>
                <a:endParaRPr lang="en-GB" sz="702" b="1" kern="0" dirty="0">
                  <a:latin typeface="EY interstate light"/>
                </a:endParaRPr>
              </a:p>
            </p:txBody>
          </p:sp>
          <p:sp>
            <p:nvSpPr>
              <p:cNvPr id="138" name="Freeform 54">
                <a:extLst>
                  <a:ext uri="{FF2B5EF4-FFF2-40B4-BE49-F238E27FC236}">
                    <a16:creationId xmlns:a16="http://schemas.microsoft.com/office/drawing/2014/main" id="{48BC22C8-DC0B-4DC6-82CD-BF2C7F63F405}"/>
                  </a:ext>
                </a:extLst>
              </p:cNvPr>
              <p:cNvSpPr>
                <a:spLocks/>
              </p:cNvSpPr>
              <p:nvPr/>
            </p:nvSpPr>
            <p:spPr bwMode="gray">
              <a:xfrm>
                <a:off x="704850" y="3802063"/>
                <a:ext cx="92075" cy="93663"/>
              </a:xfrm>
              <a:custGeom>
                <a:avLst/>
                <a:gdLst>
                  <a:gd name="T0" fmla="*/ 93 w 93"/>
                  <a:gd name="T1" fmla="*/ 95 h 95"/>
                  <a:gd name="T2" fmla="*/ 0 w 93"/>
                  <a:gd name="T3" fmla="*/ 95 h 95"/>
                  <a:gd name="T4" fmla="*/ 0 w 93"/>
                  <a:gd name="T5" fmla="*/ 0 h 95"/>
                  <a:gd name="T6" fmla="*/ 93 w 93"/>
                  <a:gd name="T7" fmla="*/ 95 h 95"/>
                </a:gdLst>
                <a:ahLst/>
                <a:cxnLst>
                  <a:cxn ang="0">
                    <a:pos x="T0" y="T1"/>
                  </a:cxn>
                  <a:cxn ang="0">
                    <a:pos x="T2" y="T3"/>
                  </a:cxn>
                  <a:cxn ang="0">
                    <a:pos x="T4" y="T5"/>
                  </a:cxn>
                  <a:cxn ang="0">
                    <a:pos x="T6" y="T7"/>
                  </a:cxn>
                </a:cxnLst>
                <a:rect l="0" t="0" r="r" b="b"/>
                <a:pathLst>
                  <a:path w="93" h="95">
                    <a:moveTo>
                      <a:pt x="93" y="95"/>
                    </a:moveTo>
                    <a:cubicBezTo>
                      <a:pt x="64" y="95"/>
                      <a:pt x="33" y="95"/>
                      <a:pt x="0" y="95"/>
                    </a:cubicBezTo>
                    <a:cubicBezTo>
                      <a:pt x="0" y="63"/>
                      <a:pt x="0" y="31"/>
                      <a:pt x="0" y="0"/>
                    </a:cubicBezTo>
                    <a:cubicBezTo>
                      <a:pt x="32" y="32"/>
                      <a:pt x="63" y="64"/>
                      <a:pt x="93"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116" tIns="40058" rIns="80116" bIns="40058" numCol="1" anchor="t" anchorCtr="0" compatLnSpc="1">
                <a:prstTxWarp prst="textNoShape">
                  <a:avLst/>
                </a:prstTxWarp>
              </a:bodyPr>
              <a:lstStyle/>
              <a:p>
                <a:pPr defTabSz="801218">
                  <a:defRPr/>
                </a:pPr>
                <a:endParaRPr lang="en-GB" sz="702" b="1" kern="0" dirty="0">
                  <a:latin typeface="EY interstate light"/>
                </a:endParaRPr>
              </a:p>
            </p:txBody>
          </p:sp>
          <p:sp>
            <p:nvSpPr>
              <p:cNvPr id="139" name="Freeform 55">
                <a:extLst>
                  <a:ext uri="{FF2B5EF4-FFF2-40B4-BE49-F238E27FC236}">
                    <a16:creationId xmlns:a16="http://schemas.microsoft.com/office/drawing/2014/main" id="{1D8A1440-EED1-4AAD-ABBF-A718A321BC60}"/>
                  </a:ext>
                </a:extLst>
              </p:cNvPr>
              <p:cNvSpPr>
                <a:spLocks/>
              </p:cNvSpPr>
              <p:nvPr/>
            </p:nvSpPr>
            <p:spPr bwMode="gray">
              <a:xfrm>
                <a:off x="1084263" y="3992563"/>
                <a:ext cx="92075" cy="93663"/>
              </a:xfrm>
              <a:custGeom>
                <a:avLst/>
                <a:gdLst>
                  <a:gd name="T0" fmla="*/ 92 w 92"/>
                  <a:gd name="T1" fmla="*/ 94 h 94"/>
                  <a:gd name="T2" fmla="*/ 0 w 92"/>
                  <a:gd name="T3" fmla="*/ 94 h 94"/>
                  <a:gd name="T4" fmla="*/ 0 w 92"/>
                  <a:gd name="T5" fmla="*/ 0 h 94"/>
                  <a:gd name="T6" fmla="*/ 92 w 92"/>
                  <a:gd name="T7" fmla="*/ 94 h 94"/>
                </a:gdLst>
                <a:ahLst/>
                <a:cxnLst>
                  <a:cxn ang="0">
                    <a:pos x="T0" y="T1"/>
                  </a:cxn>
                  <a:cxn ang="0">
                    <a:pos x="T2" y="T3"/>
                  </a:cxn>
                  <a:cxn ang="0">
                    <a:pos x="T4" y="T5"/>
                  </a:cxn>
                  <a:cxn ang="0">
                    <a:pos x="T6" y="T7"/>
                  </a:cxn>
                </a:cxnLst>
                <a:rect l="0" t="0" r="r" b="b"/>
                <a:pathLst>
                  <a:path w="92" h="94">
                    <a:moveTo>
                      <a:pt x="92" y="94"/>
                    </a:moveTo>
                    <a:cubicBezTo>
                      <a:pt x="64" y="94"/>
                      <a:pt x="32" y="94"/>
                      <a:pt x="0" y="94"/>
                    </a:cubicBezTo>
                    <a:cubicBezTo>
                      <a:pt x="0" y="62"/>
                      <a:pt x="0" y="30"/>
                      <a:pt x="0" y="0"/>
                    </a:cubicBezTo>
                    <a:cubicBezTo>
                      <a:pt x="31" y="32"/>
                      <a:pt x="62" y="63"/>
                      <a:pt x="92"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116" tIns="40058" rIns="80116" bIns="40058" numCol="1" anchor="t" anchorCtr="0" compatLnSpc="1">
                <a:prstTxWarp prst="textNoShape">
                  <a:avLst/>
                </a:prstTxWarp>
              </a:bodyPr>
              <a:lstStyle/>
              <a:p>
                <a:pPr defTabSz="801218">
                  <a:defRPr/>
                </a:pPr>
                <a:endParaRPr lang="en-GB" sz="702" b="1" kern="0" dirty="0">
                  <a:latin typeface="EY interstate light"/>
                </a:endParaRPr>
              </a:p>
            </p:txBody>
          </p:sp>
          <p:sp>
            <p:nvSpPr>
              <p:cNvPr id="140" name="Rectangle 139">
                <a:extLst>
                  <a:ext uri="{FF2B5EF4-FFF2-40B4-BE49-F238E27FC236}">
                    <a16:creationId xmlns:a16="http://schemas.microsoft.com/office/drawing/2014/main" id="{D24DA0CD-A322-4B08-857A-683909E10A0E}"/>
                  </a:ext>
                </a:extLst>
              </p:cNvPr>
              <p:cNvSpPr/>
              <p:nvPr/>
            </p:nvSpPr>
            <p:spPr bwMode="gray">
              <a:xfrm>
                <a:off x="704850" y="4572000"/>
                <a:ext cx="990600" cy="942975"/>
              </a:xfrm>
              <a:prstGeom prst="rect">
                <a:avLst/>
              </a:prstGeom>
              <a:solidFill>
                <a:srgbClr val="FFFFFF"/>
              </a:solidFill>
              <a:ln w="9525" cap="flat" cmpd="sng" algn="ctr">
                <a:noFill/>
                <a:prstDash val="solid"/>
              </a:ln>
              <a:effectLst/>
            </p:spPr>
            <p:txBody>
              <a:bodyPr rtlCol="0" anchor="t" anchorCtr="0"/>
              <a:lstStyle/>
              <a:p>
                <a:pPr algn="ctr" defTabSz="801218">
                  <a:defRPr/>
                </a:pPr>
                <a:endParaRPr lang="en-GB" sz="702" b="1" kern="0" dirty="0">
                  <a:latin typeface="EY interstate light"/>
                </a:endParaRPr>
              </a:p>
            </p:txBody>
          </p:sp>
        </p:grpSp>
        <p:sp>
          <p:nvSpPr>
            <p:cNvPr id="132" name="TextBox 131">
              <a:extLst>
                <a:ext uri="{FF2B5EF4-FFF2-40B4-BE49-F238E27FC236}">
                  <a16:creationId xmlns:a16="http://schemas.microsoft.com/office/drawing/2014/main" id="{71B62E34-6C1B-4FCA-9615-1EEC00E85A15}"/>
                </a:ext>
              </a:extLst>
            </p:cNvPr>
            <p:cNvSpPr txBox="1"/>
            <p:nvPr/>
          </p:nvSpPr>
          <p:spPr bwMode="gray">
            <a:xfrm>
              <a:off x="3752407" y="1579866"/>
              <a:ext cx="561608" cy="369309"/>
            </a:xfrm>
            <a:prstGeom prst="rect">
              <a:avLst/>
            </a:prstGeom>
            <a:noFill/>
          </p:spPr>
          <p:txBody>
            <a:bodyPr wrap="square" lIns="0" tIns="32047" rIns="0" bIns="0" rtlCol="0">
              <a:spAutoFit/>
            </a:bodyPr>
            <a:lstStyle/>
            <a:p>
              <a:pPr algn="ctr" defTabSz="801218">
                <a:buClr>
                  <a:srgbClr val="FFD200"/>
                </a:buClr>
                <a:buSzPct val="70000"/>
                <a:defRPr/>
              </a:pPr>
              <a:r>
                <a:rPr lang="en-GB" sz="702" b="1" kern="0" dirty="0">
                  <a:latin typeface="EY interstate light"/>
                </a:rPr>
                <a:t>Product</a:t>
              </a:r>
              <a:br>
                <a:rPr lang="en-GB" sz="702" b="1" kern="0" dirty="0">
                  <a:latin typeface="EY interstate light"/>
                </a:rPr>
              </a:br>
              <a:r>
                <a:rPr lang="en-GB" sz="702" b="1" kern="0" dirty="0">
                  <a:latin typeface="EY interstate light"/>
                </a:rPr>
                <a:t>Backing</a:t>
              </a:r>
            </a:p>
          </p:txBody>
        </p:sp>
      </p:grpSp>
      <p:sp>
        <p:nvSpPr>
          <p:cNvPr id="146" name="TextBox 145">
            <a:extLst>
              <a:ext uri="{FF2B5EF4-FFF2-40B4-BE49-F238E27FC236}">
                <a16:creationId xmlns:a16="http://schemas.microsoft.com/office/drawing/2014/main" id="{AE312B8D-E8F8-493D-A5A0-594E36D60CF8}"/>
              </a:ext>
            </a:extLst>
          </p:cNvPr>
          <p:cNvSpPr txBox="1"/>
          <p:nvPr/>
        </p:nvSpPr>
        <p:spPr bwMode="gray">
          <a:xfrm>
            <a:off x="3572815" y="1890891"/>
            <a:ext cx="181203" cy="188641"/>
          </a:xfrm>
          <a:prstGeom prst="rect">
            <a:avLst/>
          </a:prstGeom>
          <a:noFill/>
          <a:ln>
            <a:noFill/>
          </a:ln>
        </p:spPr>
        <p:txBody>
          <a:bodyPr wrap="non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algn="l" defTabSz="913842">
              <a:defRPr/>
            </a:pPr>
            <a:r>
              <a:rPr lang="en-US" sz="1226" dirty="0">
                <a:solidFill>
                  <a:schemeClr val="tx1"/>
                </a:solidFill>
                <a:latin typeface="EY interstate light"/>
              </a:rPr>
              <a:t>BA</a:t>
            </a:r>
          </a:p>
        </p:txBody>
      </p:sp>
      <p:grpSp>
        <p:nvGrpSpPr>
          <p:cNvPr id="147" name="Group 146">
            <a:extLst>
              <a:ext uri="{FF2B5EF4-FFF2-40B4-BE49-F238E27FC236}">
                <a16:creationId xmlns:a16="http://schemas.microsoft.com/office/drawing/2014/main" id="{25D821FC-1D36-48DD-9A58-0A12BF8A1284}"/>
              </a:ext>
            </a:extLst>
          </p:cNvPr>
          <p:cNvGrpSpPr/>
          <p:nvPr/>
        </p:nvGrpSpPr>
        <p:grpSpPr bwMode="gray">
          <a:xfrm>
            <a:off x="3459773" y="2130628"/>
            <a:ext cx="569414" cy="507320"/>
            <a:chOff x="558520" y="3846080"/>
            <a:chExt cx="1404063" cy="1250950"/>
          </a:xfrm>
        </p:grpSpPr>
        <p:sp>
          <p:nvSpPr>
            <p:cNvPr id="148" name="Freeform 13">
              <a:extLst>
                <a:ext uri="{FF2B5EF4-FFF2-40B4-BE49-F238E27FC236}">
                  <a16:creationId xmlns:a16="http://schemas.microsoft.com/office/drawing/2014/main" id="{955E4618-E0D6-44DF-8DEE-DC4CB5440D6A}"/>
                </a:ext>
              </a:extLst>
            </p:cNvPr>
            <p:cNvSpPr>
              <a:spLocks/>
            </p:cNvSpPr>
            <p:nvPr/>
          </p:nvSpPr>
          <p:spPr bwMode="gray">
            <a:xfrm flipH="1">
              <a:off x="856096" y="4141352"/>
              <a:ext cx="366713" cy="587376"/>
            </a:xfrm>
            <a:custGeom>
              <a:avLst/>
              <a:gdLst>
                <a:gd name="T0" fmla="*/ 0 w 513"/>
                <a:gd name="T1" fmla="*/ 802 h 820"/>
                <a:gd name="T2" fmla="*/ 0 w 513"/>
                <a:gd name="T3" fmla="*/ 592 h 820"/>
                <a:gd name="T4" fmla="*/ 132 w 513"/>
                <a:gd name="T5" fmla="*/ 581 h 820"/>
                <a:gd name="T6" fmla="*/ 155 w 513"/>
                <a:gd name="T7" fmla="*/ 562 h 820"/>
                <a:gd name="T8" fmla="*/ 139 w 513"/>
                <a:gd name="T9" fmla="*/ 287 h 820"/>
                <a:gd name="T10" fmla="*/ 240 w 513"/>
                <a:gd name="T11" fmla="*/ 216 h 820"/>
                <a:gd name="T12" fmla="*/ 291 w 513"/>
                <a:gd name="T13" fmla="*/ 128 h 820"/>
                <a:gd name="T14" fmla="*/ 238 w 513"/>
                <a:gd name="T15" fmla="*/ 44 h 820"/>
                <a:gd name="T16" fmla="*/ 137 w 513"/>
                <a:gd name="T17" fmla="*/ 57 h 820"/>
                <a:gd name="T18" fmla="*/ 102 w 513"/>
                <a:gd name="T19" fmla="*/ 86 h 820"/>
                <a:gd name="T20" fmla="*/ 291 w 513"/>
                <a:gd name="T21" fmla="*/ 49 h 820"/>
                <a:gd name="T22" fmla="*/ 398 w 513"/>
                <a:gd name="T23" fmla="*/ 180 h 820"/>
                <a:gd name="T24" fmla="*/ 511 w 513"/>
                <a:gd name="T25" fmla="*/ 566 h 820"/>
                <a:gd name="T26" fmla="*/ 506 w 513"/>
                <a:gd name="T27" fmla="*/ 667 h 820"/>
                <a:gd name="T28" fmla="*/ 297 w 513"/>
                <a:gd name="T29" fmla="*/ 804 h 820"/>
                <a:gd name="T30" fmla="*/ 219 w 513"/>
                <a:gd name="T31" fmla="*/ 797 h 820"/>
                <a:gd name="T32" fmla="*/ 109 w 513"/>
                <a:gd name="T33" fmla="*/ 797 h 820"/>
                <a:gd name="T34" fmla="*/ 0 w 513"/>
                <a:gd name="T35" fmla="*/ 80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820">
                  <a:moveTo>
                    <a:pt x="0" y="802"/>
                  </a:moveTo>
                  <a:cubicBezTo>
                    <a:pt x="0" y="731"/>
                    <a:pt x="0" y="663"/>
                    <a:pt x="0" y="592"/>
                  </a:cubicBezTo>
                  <a:cubicBezTo>
                    <a:pt x="44" y="589"/>
                    <a:pt x="88" y="584"/>
                    <a:pt x="132" y="581"/>
                  </a:cubicBezTo>
                  <a:cubicBezTo>
                    <a:pt x="146" y="580"/>
                    <a:pt x="152" y="576"/>
                    <a:pt x="155" y="562"/>
                  </a:cubicBezTo>
                  <a:cubicBezTo>
                    <a:pt x="175" y="468"/>
                    <a:pt x="172" y="377"/>
                    <a:pt x="139" y="287"/>
                  </a:cubicBezTo>
                  <a:cubicBezTo>
                    <a:pt x="173" y="263"/>
                    <a:pt x="207" y="240"/>
                    <a:pt x="240" y="216"/>
                  </a:cubicBezTo>
                  <a:cubicBezTo>
                    <a:pt x="269" y="194"/>
                    <a:pt x="292" y="168"/>
                    <a:pt x="291" y="128"/>
                  </a:cubicBezTo>
                  <a:cubicBezTo>
                    <a:pt x="290" y="89"/>
                    <a:pt x="273" y="60"/>
                    <a:pt x="238" y="44"/>
                  </a:cubicBezTo>
                  <a:cubicBezTo>
                    <a:pt x="202" y="27"/>
                    <a:pt x="168" y="32"/>
                    <a:pt x="137" y="57"/>
                  </a:cubicBezTo>
                  <a:cubicBezTo>
                    <a:pt x="126" y="65"/>
                    <a:pt x="116" y="74"/>
                    <a:pt x="102" y="86"/>
                  </a:cubicBezTo>
                  <a:cubicBezTo>
                    <a:pt x="139" y="17"/>
                    <a:pt x="231" y="0"/>
                    <a:pt x="291" y="49"/>
                  </a:cubicBezTo>
                  <a:cubicBezTo>
                    <a:pt x="335" y="85"/>
                    <a:pt x="368" y="131"/>
                    <a:pt x="398" y="180"/>
                  </a:cubicBezTo>
                  <a:cubicBezTo>
                    <a:pt x="470" y="298"/>
                    <a:pt x="507" y="427"/>
                    <a:pt x="511" y="566"/>
                  </a:cubicBezTo>
                  <a:cubicBezTo>
                    <a:pt x="512" y="599"/>
                    <a:pt x="513" y="634"/>
                    <a:pt x="506" y="667"/>
                  </a:cubicBezTo>
                  <a:cubicBezTo>
                    <a:pt x="486" y="760"/>
                    <a:pt x="390" y="820"/>
                    <a:pt x="297" y="804"/>
                  </a:cubicBezTo>
                  <a:cubicBezTo>
                    <a:pt x="271" y="799"/>
                    <a:pt x="245" y="798"/>
                    <a:pt x="219" y="797"/>
                  </a:cubicBezTo>
                  <a:cubicBezTo>
                    <a:pt x="183" y="796"/>
                    <a:pt x="146" y="796"/>
                    <a:pt x="109" y="797"/>
                  </a:cubicBezTo>
                  <a:cubicBezTo>
                    <a:pt x="74" y="798"/>
                    <a:pt x="38" y="800"/>
                    <a:pt x="0" y="802"/>
                  </a:cubicBezTo>
                  <a:close/>
                </a:path>
              </a:pathLst>
            </a:custGeom>
            <a:solidFill>
              <a:srgbClr val="999999"/>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49" name="Freeform 14">
              <a:extLst>
                <a:ext uri="{FF2B5EF4-FFF2-40B4-BE49-F238E27FC236}">
                  <a16:creationId xmlns:a16="http://schemas.microsoft.com/office/drawing/2014/main" id="{BC27012C-19D8-4F49-9E05-3A7EA2D0BA55}"/>
                </a:ext>
              </a:extLst>
            </p:cNvPr>
            <p:cNvSpPr>
              <a:spLocks/>
            </p:cNvSpPr>
            <p:nvPr/>
          </p:nvSpPr>
          <p:spPr bwMode="gray">
            <a:xfrm flipH="1">
              <a:off x="1186295" y="4454092"/>
              <a:ext cx="776288" cy="642938"/>
            </a:xfrm>
            <a:custGeom>
              <a:avLst/>
              <a:gdLst>
                <a:gd name="T0" fmla="*/ 969 w 1087"/>
                <a:gd name="T1" fmla="*/ 157 h 899"/>
                <a:gd name="T2" fmla="*/ 133 w 1087"/>
                <a:gd name="T3" fmla="*/ 157 h 899"/>
                <a:gd name="T4" fmla="*/ 133 w 1087"/>
                <a:gd name="T5" fmla="*/ 180 h 899"/>
                <a:gd name="T6" fmla="*/ 133 w 1087"/>
                <a:gd name="T7" fmla="*/ 862 h 899"/>
                <a:gd name="T8" fmla="*/ 107 w 1087"/>
                <a:gd name="T9" fmla="*/ 890 h 899"/>
                <a:gd name="T10" fmla="*/ 80 w 1087"/>
                <a:gd name="T11" fmla="*/ 862 h 899"/>
                <a:gd name="T12" fmla="*/ 80 w 1087"/>
                <a:gd name="T13" fmla="*/ 97 h 899"/>
                <a:gd name="T14" fmla="*/ 80 w 1087"/>
                <a:gd name="T15" fmla="*/ 68 h 899"/>
                <a:gd name="T16" fmla="*/ 25 w 1087"/>
                <a:gd name="T17" fmla="*/ 69 h 899"/>
                <a:gd name="T18" fmla="*/ 0 w 1087"/>
                <a:gd name="T19" fmla="*/ 45 h 899"/>
                <a:gd name="T20" fmla="*/ 0 w 1087"/>
                <a:gd name="T21" fmla="*/ 23 h 899"/>
                <a:gd name="T22" fmla="*/ 23 w 1087"/>
                <a:gd name="T23" fmla="*/ 1 h 899"/>
                <a:gd name="T24" fmla="*/ 35 w 1087"/>
                <a:gd name="T25" fmla="*/ 1 h 899"/>
                <a:gd name="T26" fmla="*/ 1052 w 1087"/>
                <a:gd name="T27" fmla="*/ 1 h 899"/>
                <a:gd name="T28" fmla="*/ 1083 w 1087"/>
                <a:gd name="T29" fmla="*/ 11 h 899"/>
                <a:gd name="T30" fmla="*/ 1083 w 1087"/>
                <a:gd name="T31" fmla="*/ 60 h 899"/>
                <a:gd name="T32" fmla="*/ 1065 w 1087"/>
                <a:gd name="T33" fmla="*/ 68 h 899"/>
                <a:gd name="T34" fmla="*/ 1022 w 1087"/>
                <a:gd name="T35" fmla="*/ 68 h 899"/>
                <a:gd name="T36" fmla="*/ 1022 w 1087"/>
                <a:gd name="T37" fmla="*/ 92 h 899"/>
                <a:gd name="T38" fmla="*/ 1022 w 1087"/>
                <a:gd name="T39" fmla="*/ 860 h 899"/>
                <a:gd name="T40" fmla="*/ 980 w 1087"/>
                <a:gd name="T41" fmla="*/ 889 h 899"/>
                <a:gd name="T42" fmla="*/ 970 w 1087"/>
                <a:gd name="T43" fmla="*/ 876 h 899"/>
                <a:gd name="T44" fmla="*/ 969 w 1087"/>
                <a:gd name="T45" fmla="*/ 859 h 899"/>
                <a:gd name="T46" fmla="*/ 969 w 1087"/>
                <a:gd name="T47" fmla="*/ 183 h 899"/>
                <a:gd name="T48" fmla="*/ 969 w 1087"/>
                <a:gd name="T49" fmla="*/ 157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7" h="899">
                  <a:moveTo>
                    <a:pt x="969" y="157"/>
                  </a:moveTo>
                  <a:cubicBezTo>
                    <a:pt x="690" y="157"/>
                    <a:pt x="413" y="157"/>
                    <a:pt x="133" y="157"/>
                  </a:cubicBezTo>
                  <a:cubicBezTo>
                    <a:pt x="133" y="164"/>
                    <a:pt x="133" y="172"/>
                    <a:pt x="133" y="180"/>
                  </a:cubicBezTo>
                  <a:cubicBezTo>
                    <a:pt x="133" y="407"/>
                    <a:pt x="133" y="634"/>
                    <a:pt x="133" y="862"/>
                  </a:cubicBezTo>
                  <a:cubicBezTo>
                    <a:pt x="133" y="887"/>
                    <a:pt x="130" y="890"/>
                    <a:pt x="107" y="890"/>
                  </a:cubicBezTo>
                  <a:cubicBezTo>
                    <a:pt x="83" y="891"/>
                    <a:pt x="80" y="888"/>
                    <a:pt x="80" y="862"/>
                  </a:cubicBezTo>
                  <a:cubicBezTo>
                    <a:pt x="80" y="607"/>
                    <a:pt x="80" y="352"/>
                    <a:pt x="80" y="97"/>
                  </a:cubicBezTo>
                  <a:cubicBezTo>
                    <a:pt x="80" y="88"/>
                    <a:pt x="80" y="79"/>
                    <a:pt x="80" y="68"/>
                  </a:cubicBezTo>
                  <a:cubicBezTo>
                    <a:pt x="60" y="68"/>
                    <a:pt x="42" y="68"/>
                    <a:pt x="25" y="69"/>
                  </a:cubicBezTo>
                  <a:cubicBezTo>
                    <a:pt x="8" y="69"/>
                    <a:pt x="0" y="61"/>
                    <a:pt x="0" y="45"/>
                  </a:cubicBezTo>
                  <a:cubicBezTo>
                    <a:pt x="0" y="37"/>
                    <a:pt x="0" y="30"/>
                    <a:pt x="0" y="23"/>
                  </a:cubicBezTo>
                  <a:cubicBezTo>
                    <a:pt x="1" y="8"/>
                    <a:pt x="7" y="0"/>
                    <a:pt x="23" y="1"/>
                  </a:cubicBezTo>
                  <a:cubicBezTo>
                    <a:pt x="27" y="1"/>
                    <a:pt x="31" y="1"/>
                    <a:pt x="35" y="1"/>
                  </a:cubicBezTo>
                  <a:cubicBezTo>
                    <a:pt x="374" y="1"/>
                    <a:pt x="713" y="1"/>
                    <a:pt x="1052" y="1"/>
                  </a:cubicBezTo>
                  <a:cubicBezTo>
                    <a:pt x="1063" y="1"/>
                    <a:pt x="1082" y="5"/>
                    <a:pt x="1083" y="11"/>
                  </a:cubicBezTo>
                  <a:cubicBezTo>
                    <a:pt x="1087" y="26"/>
                    <a:pt x="1085" y="44"/>
                    <a:pt x="1083" y="60"/>
                  </a:cubicBezTo>
                  <a:cubicBezTo>
                    <a:pt x="1083" y="63"/>
                    <a:pt x="1071" y="67"/>
                    <a:pt x="1065" y="68"/>
                  </a:cubicBezTo>
                  <a:cubicBezTo>
                    <a:pt x="1052" y="69"/>
                    <a:pt x="1038" y="68"/>
                    <a:pt x="1022" y="68"/>
                  </a:cubicBezTo>
                  <a:cubicBezTo>
                    <a:pt x="1022" y="77"/>
                    <a:pt x="1022" y="84"/>
                    <a:pt x="1022" y="92"/>
                  </a:cubicBezTo>
                  <a:cubicBezTo>
                    <a:pt x="1022" y="348"/>
                    <a:pt x="1022" y="604"/>
                    <a:pt x="1022" y="860"/>
                  </a:cubicBezTo>
                  <a:cubicBezTo>
                    <a:pt x="1022" y="888"/>
                    <a:pt x="1007" y="899"/>
                    <a:pt x="980" y="889"/>
                  </a:cubicBezTo>
                  <a:cubicBezTo>
                    <a:pt x="976" y="887"/>
                    <a:pt x="971" y="881"/>
                    <a:pt x="970" y="876"/>
                  </a:cubicBezTo>
                  <a:cubicBezTo>
                    <a:pt x="968" y="871"/>
                    <a:pt x="969" y="865"/>
                    <a:pt x="969" y="859"/>
                  </a:cubicBezTo>
                  <a:cubicBezTo>
                    <a:pt x="969" y="633"/>
                    <a:pt x="969" y="408"/>
                    <a:pt x="969" y="183"/>
                  </a:cubicBezTo>
                  <a:cubicBezTo>
                    <a:pt x="969" y="175"/>
                    <a:pt x="969" y="167"/>
                    <a:pt x="969" y="15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50" name="Freeform 15">
              <a:extLst>
                <a:ext uri="{FF2B5EF4-FFF2-40B4-BE49-F238E27FC236}">
                  <a16:creationId xmlns:a16="http://schemas.microsoft.com/office/drawing/2014/main" id="{CCCFB517-16E1-4636-9DB1-8FF5A81D9276}"/>
                </a:ext>
              </a:extLst>
            </p:cNvPr>
            <p:cNvSpPr>
              <a:spLocks/>
            </p:cNvSpPr>
            <p:nvPr/>
          </p:nvSpPr>
          <p:spPr bwMode="gray">
            <a:xfrm flipH="1">
              <a:off x="1016432" y="4100080"/>
              <a:ext cx="782638" cy="342900"/>
            </a:xfrm>
            <a:custGeom>
              <a:avLst/>
              <a:gdLst>
                <a:gd name="T0" fmla="*/ 535 w 1096"/>
                <a:gd name="T1" fmla="*/ 444 h 479"/>
                <a:gd name="T2" fmla="*/ 501 w 1096"/>
                <a:gd name="T3" fmla="*/ 479 h 479"/>
                <a:gd name="T4" fmla="*/ 123 w 1096"/>
                <a:gd name="T5" fmla="*/ 479 h 479"/>
                <a:gd name="T6" fmla="*/ 98 w 1096"/>
                <a:gd name="T7" fmla="*/ 438 h 479"/>
                <a:gd name="T8" fmla="*/ 70 w 1096"/>
                <a:gd name="T9" fmla="*/ 414 h 479"/>
                <a:gd name="T10" fmla="*/ 5 w 1096"/>
                <a:gd name="T11" fmla="*/ 33 h 479"/>
                <a:gd name="T12" fmla="*/ 22 w 1096"/>
                <a:gd name="T13" fmla="*/ 1 h 479"/>
                <a:gd name="T14" fmla="*/ 45 w 1096"/>
                <a:gd name="T15" fmla="*/ 21 h 479"/>
                <a:gd name="T16" fmla="*/ 89 w 1096"/>
                <a:gd name="T17" fmla="*/ 277 h 479"/>
                <a:gd name="T18" fmla="*/ 110 w 1096"/>
                <a:gd name="T19" fmla="*/ 406 h 479"/>
                <a:gd name="T20" fmla="*/ 110 w 1096"/>
                <a:gd name="T21" fmla="*/ 437 h 479"/>
                <a:gd name="T22" fmla="*/ 409 w 1096"/>
                <a:gd name="T23" fmla="*/ 437 h 479"/>
                <a:gd name="T24" fmla="*/ 365 w 1096"/>
                <a:gd name="T25" fmla="*/ 369 h 479"/>
                <a:gd name="T26" fmla="*/ 457 w 1096"/>
                <a:gd name="T27" fmla="*/ 278 h 479"/>
                <a:gd name="T28" fmla="*/ 715 w 1096"/>
                <a:gd name="T29" fmla="*/ 246 h 479"/>
                <a:gd name="T30" fmla="*/ 950 w 1096"/>
                <a:gd name="T31" fmla="*/ 122 h 479"/>
                <a:gd name="T32" fmla="*/ 1066 w 1096"/>
                <a:gd name="T33" fmla="*/ 130 h 479"/>
                <a:gd name="T34" fmla="*/ 1059 w 1096"/>
                <a:gd name="T35" fmla="*/ 246 h 479"/>
                <a:gd name="T36" fmla="*/ 776 w 1096"/>
                <a:gd name="T37" fmla="*/ 401 h 479"/>
                <a:gd name="T38" fmla="*/ 553 w 1096"/>
                <a:gd name="T39" fmla="*/ 442 h 479"/>
                <a:gd name="T40" fmla="*/ 535 w 1096"/>
                <a:gd name="T41" fmla="*/ 44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6" h="479">
                  <a:moveTo>
                    <a:pt x="535" y="444"/>
                  </a:moveTo>
                  <a:cubicBezTo>
                    <a:pt x="535" y="478"/>
                    <a:pt x="534" y="479"/>
                    <a:pt x="501" y="479"/>
                  </a:cubicBezTo>
                  <a:cubicBezTo>
                    <a:pt x="375" y="479"/>
                    <a:pt x="249" y="479"/>
                    <a:pt x="123" y="479"/>
                  </a:cubicBezTo>
                  <a:cubicBezTo>
                    <a:pt x="91" y="479"/>
                    <a:pt x="84" y="468"/>
                    <a:pt x="98" y="438"/>
                  </a:cubicBezTo>
                  <a:cubicBezTo>
                    <a:pt x="77" y="443"/>
                    <a:pt x="72" y="431"/>
                    <a:pt x="70" y="414"/>
                  </a:cubicBezTo>
                  <a:cubicBezTo>
                    <a:pt x="48" y="287"/>
                    <a:pt x="27" y="160"/>
                    <a:pt x="5" y="33"/>
                  </a:cubicBezTo>
                  <a:cubicBezTo>
                    <a:pt x="3" y="19"/>
                    <a:pt x="0" y="4"/>
                    <a:pt x="22" y="1"/>
                  </a:cubicBezTo>
                  <a:cubicBezTo>
                    <a:pt x="37" y="0"/>
                    <a:pt x="43" y="6"/>
                    <a:pt x="45" y="21"/>
                  </a:cubicBezTo>
                  <a:cubicBezTo>
                    <a:pt x="59" y="106"/>
                    <a:pt x="74" y="191"/>
                    <a:pt x="89" y="277"/>
                  </a:cubicBezTo>
                  <a:cubicBezTo>
                    <a:pt x="96" y="320"/>
                    <a:pt x="103" y="363"/>
                    <a:pt x="110" y="406"/>
                  </a:cubicBezTo>
                  <a:cubicBezTo>
                    <a:pt x="111" y="416"/>
                    <a:pt x="110" y="427"/>
                    <a:pt x="110" y="437"/>
                  </a:cubicBezTo>
                  <a:cubicBezTo>
                    <a:pt x="207" y="437"/>
                    <a:pt x="306" y="437"/>
                    <a:pt x="409" y="437"/>
                  </a:cubicBezTo>
                  <a:cubicBezTo>
                    <a:pt x="383" y="419"/>
                    <a:pt x="367" y="398"/>
                    <a:pt x="365" y="369"/>
                  </a:cubicBezTo>
                  <a:cubicBezTo>
                    <a:pt x="362" y="315"/>
                    <a:pt x="401" y="276"/>
                    <a:pt x="457" y="278"/>
                  </a:cubicBezTo>
                  <a:cubicBezTo>
                    <a:pt x="545" y="281"/>
                    <a:pt x="631" y="271"/>
                    <a:pt x="715" y="246"/>
                  </a:cubicBezTo>
                  <a:cubicBezTo>
                    <a:pt x="802" y="220"/>
                    <a:pt x="881" y="182"/>
                    <a:pt x="950" y="122"/>
                  </a:cubicBezTo>
                  <a:cubicBezTo>
                    <a:pt x="985" y="92"/>
                    <a:pt x="1037" y="96"/>
                    <a:pt x="1066" y="130"/>
                  </a:cubicBezTo>
                  <a:cubicBezTo>
                    <a:pt x="1096" y="164"/>
                    <a:pt x="1093" y="215"/>
                    <a:pt x="1059" y="246"/>
                  </a:cubicBezTo>
                  <a:cubicBezTo>
                    <a:pt x="978" y="321"/>
                    <a:pt x="881" y="368"/>
                    <a:pt x="776" y="401"/>
                  </a:cubicBezTo>
                  <a:cubicBezTo>
                    <a:pt x="704" y="424"/>
                    <a:pt x="630" y="438"/>
                    <a:pt x="553" y="442"/>
                  </a:cubicBezTo>
                  <a:cubicBezTo>
                    <a:pt x="548" y="442"/>
                    <a:pt x="542" y="444"/>
                    <a:pt x="535" y="444"/>
                  </a:cubicBezTo>
                  <a:close/>
                </a:path>
              </a:pathLst>
            </a:custGeom>
            <a:solidFill>
              <a:srgbClr val="999999"/>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51" name="Freeform 16">
              <a:extLst>
                <a:ext uri="{FF2B5EF4-FFF2-40B4-BE49-F238E27FC236}">
                  <a16:creationId xmlns:a16="http://schemas.microsoft.com/office/drawing/2014/main" id="{7365271B-23A6-4788-B783-404DEE63467F}"/>
                </a:ext>
              </a:extLst>
            </p:cNvPr>
            <p:cNvSpPr>
              <a:spLocks/>
            </p:cNvSpPr>
            <p:nvPr/>
          </p:nvSpPr>
          <p:spPr bwMode="gray">
            <a:xfrm flipH="1">
              <a:off x="1019608" y="3846080"/>
              <a:ext cx="320675" cy="319088"/>
            </a:xfrm>
            <a:custGeom>
              <a:avLst/>
              <a:gdLst>
                <a:gd name="T0" fmla="*/ 226 w 449"/>
                <a:gd name="T1" fmla="*/ 3 h 445"/>
                <a:gd name="T2" fmla="*/ 444 w 449"/>
                <a:gd name="T3" fmla="*/ 234 h 445"/>
                <a:gd name="T4" fmla="*/ 217 w 449"/>
                <a:gd name="T5" fmla="*/ 442 h 445"/>
                <a:gd name="T6" fmla="*/ 3 w 449"/>
                <a:gd name="T7" fmla="*/ 220 h 445"/>
                <a:gd name="T8" fmla="*/ 226 w 449"/>
                <a:gd name="T9" fmla="*/ 3 h 445"/>
              </a:gdLst>
              <a:ahLst/>
              <a:cxnLst>
                <a:cxn ang="0">
                  <a:pos x="T0" y="T1"/>
                </a:cxn>
                <a:cxn ang="0">
                  <a:pos x="T2" y="T3"/>
                </a:cxn>
                <a:cxn ang="0">
                  <a:pos x="T4" y="T5"/>
                </a:cxn>
                <a:cxn ang="0">
                  <a:pos x="T6" y="T7"/>
                </a:cxn>
                <a:cxn ang="0">
                  <a:pos x="T8" y="T9"/>
                </a:cxn>
              </a:cxnLst>
              <a:rect l="0" t="0" r="r" b="b"/>
              <a:pathLst>
                <a:path w="449" h="445">
                  <a:moveTo>
                    <a:pt x="226" y="3"/>
                  </a:moveTo>
                  <a:cubicBezTo>
                    <a:pt x="356" y="5"/>
                    <a:pt x="449" y="114"/>
                    <a:pt x="444" y="234"/>
                  </a:cubicBezTo>
                  <a:cubicBezTo>
                    <a:pt x="439" y="350"/>
                    <a:pt x="338" y="445"/>
                    <a:pt x="217" y="442"/>
                  </a:cubicBezTo>
                  <a:cubicBezTo>
                    <a:pt x="99" y="440"/>
                    <a:pt x="0" y="338"/>
                    <a:pt x="3" y="220"/>
                  </a:cubicBezTo>
                  <a:cubicBezTo>
                    <a:pt x="6" y="99"/>
                    <a:pt x="107" y="0"/>
                    <a:pt x="226" y="3"/>
                  </a:cubicBezTo>
                  <a:close/>
                </a:path>
              </a:pathLst>
            </a:custGeom>
            <a:solidFill>
              <a:srgbClr val="999999"/>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52" name="Freeform 17">
              <a:extLst>
                <a:ext uri="{FF2B5EF4-FFF2-40B4-BE49-F238E27FC236}">
                  <a16:creationId xmlns:a16="http://schemas.microsoft.com/office/drawing/2014/main" id="{A9ABB1D1-943C-40A4-87E1-231A35914076}"/>
                </a:ext>
              </a:extLst>
            </p:cNvPr>
            <p:cNvSpPr>
              <a:spLocks/>
            </p:cNvSpPr>
            <p:nvPr/>
          </p:nvSpPr>
          <p:spPr bwMode="gray">
            <a:xfrm flipH="1">
              <a:off x="558520" y="4120716"/>
              <a:ext cx="412750" cy="792163"/>
            </a:xfrm>
            <a:custGeom>
              <a:avLst/>
              <a:gdLst>
                <a:gd name="T0" fmla="*/ 516 w 576"/>
                <a:gd name="T1" fmla="*/ 577 h 1109"/>
                <a:gd name="T2" fmla="*/ 516 w 576"/>
                <a:gd name="T3" fmla="*/ 358 h 1109"/>
                <a:gd name="T4" fmla="*/ 513 w 576"/>
                <a:gd name="T5" fmla="*/ 349 h 1109"/>
                <a:gd name="T6" fmla="*/ 499 w 576"/>
                <a:gd name="T7" fmla="*/ 309 h 1109"/>
                <a:gd name="T8" fmla="*/ 499 w 576"/>
                <a:gd name="T9" fmla="*/ 31 h 1109"/>
                <a:gd name="T10" fmla="*/ 531 w 576"/>
                <a:gd name="T11" fmla="*/ 0 h 1109"/>
                <a:gd name="T12" fmla="*/ 566 w 576"/>
                <a:gd name="T13" fmla="*/ 32 h 1109"/>
                <a:gd name="T14" fmla="*/ 565 w 576"/>
                <a:gd name="T15" fmla="*/ 320 h 1109"/>
                <a:gd name="T16" fmla="*/ 554 w 576"/>
                <a:gd name="T17" fmla="*/ 347 h 1109"/>
                <a:gd name="T18" fmla="*/ 548 w 576"/>
                <a:gd name="T19" fmla="*/ 359 h 1109"/>
                <a:gd name="T20" fmla="*/ 548 w 576"/>
                <a:gd name="T21" fmla="*/ 572 h 1109"/>
                <a:gd name="T22" fmla="*/ 572 w 576"/>
                <a:gd name="T23" fmla="*/ 588 h 1109"/>
                <a:gd name="T24" fmla="*/ 572 w 576"/>
                <a:gd name="T25" fmla="*/ 612 h 1109"/>
                <a:gd name="T26" fmla="*/ 547 w 576"/>
                <a:gd name="T27" fmla="*/ 624 h 1109"/>
                <a:gd name="T28" fmla="*/ 331 w 576"/>
                <a:gd name="T29" fmla="*/ 624 h 1109"/>
                <a:gd name="T30" fmla="*/ 308 w 576"/>
                <a:gd name="T31" fmla="*/ 624 h 1109"/>
                <a:gd name="T32" fmla="*/ 308 w 576"/>
                <a:gd name="T33" fmla="*/ 659 h 1109"/>
                <a:gd name="T34" fmla="*/ 307 w 576"/>
                <a:gd name="T35" fmla="*/ 911 h 1109"/>
                <a:gd name="T36" fmla="*/ 325 w 576"/>
                <a:gd name="T37" fmla="*/ 934 h 1109"/>
                <a:gd name="T38" fmla="*/ 518 w 576"/>
                <a:gd name="T39" fmla="*/ 990 h 1109"/>
                <a:gd name="T40" fmla="*/ 536 w 576"/>
                <a:gd name="T41" fmla="*/ 1031 h 1109"/>
                <a:gd name="T42" fmla="*/ 535 w 576"/>
                <a:gd name="T43" fmla="*/ 1046 h 1109"/>
                <a:gd name="T44" fmla="*/ 523 w 576"/>
                <a:gd name="T45" fmla="*/ 1097 h 1109"/>
                <a:gd name="T46" fmla="*/ 472 w 576"/>
                <a:gd name="T47" fmla="*/ 1091 h 1109"/>
                <a:gd name="T48" fmla="*/ 475 w 576"/>
                <a:gd name="T49" fmla="*/ 1037 h 1109"/>
                <a:gd name="T50" fmla="*/ 485 w 576"/>
                <a:gd name="T51" fmla="*/ 1030 h 1109"/>
                <a:gd name="T52" fmla="*/ 308 w 576"/>
                <a:gd name="T53" fmla="*/ 989 h 1109"/>
                <a:gd name="T54" fmla="*/ 258 w 576"/>
                <a:gd name="T55" fmla="*/ 992 h 1109"/>
                <a:gd name="T56" fmla="*/ 94 w 576"/>
                <a:gd name="T57" fmla="*/ 1029 h 1109"/>
                <a:gd name="T58" fmla="*/ 105 w 576"/>
                <a:gd name="T59" fmla="*/ 1041 h 1109"/>
                <a:gd name="T60" fmla="*/ 105 w 576"/>
                <a:gd name="T61" fmla="*/ 1091 h 1109"/>
                <a:gd name="T62" fmla="*/ 54 w 576"/>
                <a:gd name="T63" fmla="*/ 1098 h 1109"/>
                <a:gd name="T64" fmla="*/ 40 w 576"/>
                <a:gd name="T65" fmla="*/ 1051 h 1109"/>
                <a:gd name="T66" fmla="*/ 40 w 576"/>
                <a:gd name="T67" fmla="*/ 1028 h 1109"/>
                <a:gd name="T68" fmla="*/ 60 w 576"/>
                <a:gd name="T69" fmla="*/ 990 h 1109"/>
                <a:gd name="T70" fmla="*/ 242 w 576"/>
                <a:gd name="T71" fmla="*/ 937 h 1109"/>
                <a:gd name="T72" fmla="*/ 256 w 576"/>
                <a:gd name="T73" fmla="*/ 920 h 1109"/>
                <a:gd name="T74" fmla="*/ 256 w 576"/>
                <a:gd name="T75" fmla="*/ 632 h 1109"/>
                <a:gd name="T76" fmla="*/ 254 w 576"/>
                <a:gd name="T77" fmla="*/ 624 h 1109"/>
                <a:gd name="T78" fmla="*/ 233 w 576"/>
                <a:gd name="T79" fmla="*/ 624 h 1109"/>
                <a:gd name="T80" fmla="*/ 29 w 576"/>
                <a:gd name="T81" fmla="*/ 624 h 1109"/>
                <a:gd name="T82" fmla="*/ 0 w 576"/>
                <a:gd name="T83" fmla="*/ 600 h 1109"/>
                <a:gd name="T84" fmla="*/ 30 w 576"/>
                <a:gd name="T85" fmla="*/ 577 h 1109"/>
                <a:gd name="T86" fmla="*/ 490 w 576"/>
                <a:gd name="T87" fmla="*/ 577 h 1109"/>
                <a:gd name="T88" fmla="*/ 516 w 576"/>
                <a:gd name="T89" fmla="*/ 577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1109">
                  <a:moveTo>
                    <a:pt x="516" y="577"/>
                  </a:moveTo>
                  <a:cubicBezTo>
                    <a:pt x="516" y="502"/>
                    <a:pt x="516" y="430"/>
                    <a:pt x="516" y="358"/>
                  </a:cubicBezTo>
                  <a:cubicBezTo>
                    <a:pt x="516" y="355"/>
                    <a:pt x="515" y="350"/>
                    <a:pt x="513" y="349"/>
                  </a:cubicBezTo>
                  <a:cubicBezTo>
                    <a:pt x="495" y="341"/>
                    <a:pt x="499" y="324"/>
                    <a:pt x="499" y="309"/>
                  </a:cubicBezTo>
                  <a:cubicBezTo>
                    <a:pt x="499" y="217"/>
                    <a:pt x="499" y="124"/>
                    <a:pt x="499" y="31"/>
                  </a:cubicBezTo>
                  <a:cubicBezTo>
                    <a:pt x="499" y="6"/>
                    <a:pt x="505" y="0"/>
                    <a:pt x="531" y="0"/>
                  </a:cubicBezTo>
                  <a:cubicBezTo>
                    <a:pt x="559" y="0"/>
                    <a:pt x="565" y="5"/>
                    <a:pt x="566" y="32"/>
                  </a:cubicBezTo>
                  <a:cubicBezTo>
                    <a:pt x="566" y="128"/>
                    <a:pt x="566" y="224"/>
                    <a:pt x="565" y="320"/>
                  </a:cubicBezTo>
                  <a:cubicBezTo>
                    <a:pt x="565" y="329"/>
                    <a:pt x="558" y="338"/>
                    <a:pt x="554" y="347"/>
                  </a:cubicBezTo>
                  <a:cubicBezTo>
                    <a:pt x="552" y="351"/>
                    <a:pt x="548" y="355"/>
                    <a:pt x="548" y="359"/>
                  </a:cubicBezTo>
                  <a:cubicBezTo>
                    <a:pt x="548" y="431"/>
                    <a:pt x="548" y="503"/>
                    <a:pt x="548" y="572"/>
                  </a:cubicBezTo>
                  <a:cubicBezTo>
                    <a:pt x="558" y="578"/>
                    <a:pt x="568" y="581"/>
                    <a:pt x="572" y="588"/>
                  </a:cubicBezTo>
                  <a:cubicBezTo>
                    <a:pt x="576" y="594"/>
                    <a:pt x="576" y="607"/>
                    <a:pt x="572" y="612"/>
                  </a:cubicBezTo>
                  <a:cubicBezTo>
                    <a:pt x="567" y="619"/>
                    <a:pt x="556" y="623"/>
                    <a:pt x="547" y="624"/>
                  </a:cubicBezTo>
                  <a:cubicBezTo>
                    <a:pt x="475" y="624"/>
                    <a:pt x="403" y="624"/>
                    <a:pt x="331" y="624"/>
                  </a:cubicBezTo>
                  <a:cubicBezTo>
                    <a:pt x="324" y="624"/>
                    <a:pt x="317" y="624"/>
                    <a:pt x="308" y="624"/>
                  </a:cubicBezTo>
                  <a:cubicBezTo>
                    <a:pt x="308" y="637"/>
                    <a:pt x="308" y="648"/>
                    <a:pt x="308" y="659"/>
                  </a:cubicBezTo>
                  <a:cubicBezTo>
                    <a:pt x="308" y="743"/>
                    <a:pt x="308" y="827"/>
                    <a:pt x="307" y="911"/>
                  </a:cubicBezTo>
                  <a:cubicBezTo>
                    <a:pt x="307" y="925"/>
                    <a:pt x="311" y="930"/>
                    <a:pt x="325" y="934"/>
                  </a:cubicBezTo>
                  <a:cubicBezTo>
                    <a:pt x="390" y="952"/>
                    <a:pt x="454" y="971"/>
                    <a:pt x="518" y="990"/>
                  </a:cubicBezTo>
                  <a:cubicBezTo>
                    <a:pt x="539" y="997"/>
                    <a:pt x="545" y="1011"/>
                    <a:pt x="536" y="1031"/>
                  </a:cubicBezTo>
                  <a:cubicBezTo>
                    <a:pt x="534" y="1035"/>
                    <a:pt x="534" y="1042"/>
                    <a:pt x="535" y="1046"/>
                  </a:cubicBezTo>
                  <a:cubicBezTo>
                    <a:pt x="544" y="1066"/>
                    <a:pt x="540" y="1087"/>
                    <a:pt x="523" y="1097"/>
                  </a:cubicBezTo>
                  <a:cubicBezTo>
                    <a:pt x="506" y="1109"/>
                    <a:pt x="486" y="1106"/>
                    <a:pt x="472" y="1091"/>
                  </a:cubicBezTo>
                  <a:cubicBezTo>
                    <a:pt x="459" y="1076"/>
                    <a:pt x="460" y="1054"/>
                    <a:pt x="475" y="1037"/>
                  </a:cubicBezTo>
                  <a:cubicBezTo>
                    <a:pt x="477" y="1035"/>
                    <a:pt x="480" y="1033"/>
                    <a:pt x="485" y="1030"/>
                  </a:cubicBezTo>
                  <a:cubicBezTo>
                    <a:pt x="423" y="1016"/>
                    <a:pt x="365" y="1003"/>
                    <a:pt x="308" y="989"/>
                  </a:cubicBezTo>
                  <a:cubicBezTo>
                    <a:pt x="290" y="984"/>
                    <a:pt x="275" y="988"/>
                    <a:pt x="258" y="992"/>
                  </a:cubicBezTo>
                  <a:cubicBezTo>
                    <a:pt x="204" y="1004"/>
                    <a:pt x="151" y="1016"/>
                    <a:pt x="94" y="1029"/>
                  </a:cubicBezTo>
                  <a:cubicBezTo>
                    <a:pt x="99" y="1034"/>
                    <a:pt x="102" y="1037"/>
                    <a:pt x="105" y="1041"/>
                  </a:cubicBezTo>
                  <a:cubicBezTo>
                    <a:pt x="117" y="1055"/>
                    <a:pt x="116" y="1077"/>
                    <a:pt x="105" y="1091"/>
                  </a:cubicBezTo>
                  <a:cubicBezTo>
                    <a:pt x="91" y="1106"/>
                    <a:pt x="71" y="1109"/>
                    <a:pt x="54" y="1098"/>
                  </a:cubicBezTo>
                  <a:cubicBezTo>
                    <a:pt x="38" y="1088"/>
                    <a:pt x="32" y="1069"/>
                    <a:pt x="40" y="1051"/>
                  </a:cubicBezTo>
                  <a:cubicBezTo>
                    <a:pt x="43" y="1043"/>
                    <a:pt x="44" y="1037"/>
                    <a:pt x="40" y="1028"/>
                  </a:cubicBezTo>
                  <a:cubicBezTo>
                    <a:pt x="31" y="1009"/>
                    <a:pt x="39" y="996"/>
                    <a:pt x="60" y="990"/>
                  </a:cubicBezTo>
                  <a:cubicBezTo>
                    <a:pt x="121" y="972"/>
                    <a:pt x="181" y="954"/>
                    <a:pt x="242" y="937"/>
                  </a:cubicBezTo>
                  <a:cubicBezTo>
                    <a:pt x="251" y="934"/>
                    <a:pt x="257" y="931"/>
                    <a:pt x="256" y="920"/>
                  </a:cubicBezTo>
                  <a:cubicBezTo>
                    <a:pt x="256" y="824"/>
                    <a:pt x="256" y="728"/>
                    <a:pt x="256" y="632"/>
                  </a:cubicBezTo>
                  <a:cubicBezTo>
                    <a:pt x="256" y="630"/>
                    <a:pt x="255" y="628"/>
                    <a:pt x="254" y="624"/>
                  </a:cubicBezTo>
                  <a:cubicBezTo>
                    <a:pt x="247" y="624"/>
                    <a:pt x="240" y="624"/>
                    <a:pt x="233" y="624"/>
                  </a:cubicBezTo>
                  <a:cubicBezTo>
                    <a:pt x="165" y="624"/>
                    <a:pt x="97" y="624"/>
                    <a:pt x="29" y="624"/>
                  </a:cubicBezTo>
                  <a:cubicBezTo>
                    <a:pt x="8" y="624"/>
                    <a:pt x="0" y="617"/>
                    <a:pt x="0" y="600"/>
                  </a:cubicBezTo>
                  <a:cubicBezTo>
                    <a:pt x="0" y="580"/>
                    <a:pt x="14" y="577"/>
                    <a:pt x="30" y="577"/>
                  </a:cubicBezTo>
                  <a:cubicBezTo>
                    <a:pt x="183" y="577"/>
                    <a:pt x="336" y="577"/>
                    <a:pt x="490" y="577"/>
                  </a:cubicBezTo>
                  <a:cubicBezTo>
                    <a:pt x="498" y="577"/>
                    <a:pt x="505" y="577"/>
                    <a:pt x="516" y="57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53" name="Freeform 18">
              <a:extLst>
                <a:ext uri="{FF2B5EF4-FFF2-40B4-BE49-F238E27FC236}">
                  <a16:creationId xmlns:a16="http://schemas.microsoft.com/office/drawing/2014/main" id="{F1DC8083-8E67-494D-B1CC-512A303E9D0C}"/>
                </a:ext>
              </a:extLst>
            </p:cNvPr>
            <p:cNvSpPr>
              <a:spLocks/>
            </p:cNvSpPr>
            <p:nvPr/>
          </p:nvSpPr>
          <p:spPr bwMode="gray">
            <a:xfrm flipH="1">
              <a:off x="1278370" y="4577917"/>
              <a:ext cx="119063" cy="500063"/>
            </a:xfrm>
            <a:custGeom>
              <a:avLst/>
              <a:gdLst>
                <a:gd name="T0" fmla="*/ 165 w 166"/>
                <a:gd name="T1" fmla="*/ 0 h 700"/>
                <a:gd name="T2" fmla="*/ 165 w 166"/>
                <a:gd name="T3" fmla="*/ 22 h 700"/>
                <a:gd name="T4" fmla="*/ 166 w 166"/>
                <a:gd name="T5" fmla="*/ 647 h 700"/>
                <a:gd name="T6" fmla="*/ 141 w 166"/>
                <a:gd name="T7" fmla="*/ 682 h 700"/>
                <a:gd name="T8" fmla="*/ 26 w 166"/>
                <a:gd name="T9" fmla="*/ 616 h 700"/>
                <a:gd name="T10" fmla="*/ 2 w 166"/>
                <a:gd name="T11" fmla="*/ 330 h 700"/>
                <a:gd name="T12" fmla="*/ 11 w 166"/>
                <a:gd name="T13" fmla="*/ 139 h 700"/>
                <a:gd name="T14" fmla="*/ 165 w 16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00">
                  <a:moveTo>
                    <a:pt x="165" y="0"/>
                  </a:moveTo>
                  <a:cubicBezTo>
                    <a:pt x="165" y="9"/>
                    <a:pt x="165" y="15"/>
                    <a:pt x="165" y="22"/>
                  </a:cubicBezTo>
                  <a:cubicBezTo>
                    <a:pt x="165" y="230"/>
                    <a:pt x="165" y="439"/>
                    <a:pt x="166" y="647"/>
                  </a:cubicBezTo>
                  <a:cubicBezTo>
                    <a:pt x="166" y="668"/>
                    <a:pt x="157" y="676"/>
                    <a:pt x="141" y="682"/>
                  </a:cubicBezTo>
                  <a:cubicBezTo>
                    <a:pt x="90" y="700"/>
                    <a:pt x="32" y="670"/>
                    <a:pt x="26" y="616"/>
                  </a:cubicBezTo>
                  <a:cubicBezTo>
                    <a:pt x="15" y="521"/>
                    <a:pt x="6" y="426"/>
                    <a:pt x="2" y="330"/>
                  </a:cubicBezTo>
                  <a:cubicBezTo>
                    <a:pt x="0" y="266"/>
                    <a:pt x="2" y="202"/>
                    <a:pt x="11" y="139"/>
                  </a:cubicBezTo>
                  <a:cubicBezTo>
                    <a:pt x="22" y="58"/>
                    <a:pt x="85" y="4"/>
                    <a:pt x="165" y="0"/>
                  </a:cubicBezTo>
                  <a:close/>
                </a:path>
              </a:pathLst>
            </a:custGeom>
            <a:solidFill>
              <a:srgbClr val="999999"/>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grpSp>
      <p:sp>
        <p:nvSpPr>
          <p:cNvPr id="154" name="TextBox 153">
            <a:extLst>
              <a:ext uri="{FF2B5EF4-FFF2-40B4-BE49-F238E27FC236}">
                <a16:creationId xmlns:a16="http://schemas.microsoft.com/office/drawing/2014/main" id="{12283E37-78B8-4A04-9640-A7CC4E7EC339}"/>
              </a:ext>
            </a:extLst>
          </p:cNvPr>
          <p:cNvSpPr txBox="1"/>
          <p:nvPr/>
        </p:nvSpPr>
        <p:spPr bwMode="gray">
          <a:xfrm>
            <a:off x="1886025" y="2668047"/>
            <a:ext cx="2257073" cy="923330"/>
          </a:xfrm>
          <a:prstGeom prst="rect">
            <a:avLst/>
          </a:prstGeom>
          <a:noFill/>
          <a:ln>
            <a:noFill/>
          </a:ln>
        </p:spPr>
        <p:txBody>
          <a:bodyPr wrap="square" lIns="0" tIns="0" rIns="0" bIns="0" rtlCol="0" anchor="ctr">
            <a:spAutoFit/>
          </a:bodyPr>
          <a:lstStyle>
            <a:defPPr>
              <a:defRPr lang="en-US"/>
            </a:defPPr>
            <a:lvl1pPr marL="171450" indent="-171450" defTabSz="1042932">
              <a:buSzPct val="70000"/>
              <a:buFont typeface="Arial" panose="020B0604020202020204" pitchFamily="34" charset="0"/>
              <a:buChar char="►"/>
              <a:defRPr sz="800" b="0">
                <a:latin typeface="EYInterstate" panose="02000503020000020004" pitchFamily="2" charset="0"/>
              </a:defRPr>
            </a:lvl1pPr>
          </a:lstStyle>
          <a:p>
            <a:pPr marL="150228" indent="-150228" defTabSz="913842">
              <a:spcAft>
                <a:spcPts val="263"/>
              </a:spcAft>
              <a:defRPr/>
            </a:pPr>
            <a:r>
              <a:rPr lang="en-US" sz="1100" dirty="0">
                <a:latin typeface="EY interstate light"/>
              </a:rPr>
              <a:t>Elaboration of </a:t>
            </a:r>
            <a:r>
              <a:rPr lang="pl-PL" sz="1100" dirty="0">
                <a:latin typeface="EY interstate light"/>
              </a:rPr>
              <a:t>the </a:t>
            </a:r>
            <a:r>
              <a:rPr lang="en-US" sz="1100" dirty="0">
                <a:latin typeface="EY interstate light"/>
              </a:rPr>
              <a:t>user story, definition of requirements </a:t>
            </a:r>
          </a:p>
          <a:p>
            <a:pPr marL="150228" indent="-150228" defTabSz="913842">
              <a:spcAft>
                <a:spcPts val="263"/>
              </a:spcAft>
              <a:defRPr/>
            </a:pPr>
            <a:r>
              <a:rPr lang="en-US" sz="1100" dirty="0">
                <a:latin typeface="EY interstate light"/>
              </a:rPr>
              <a:t>Agree user story acceptance criteria in BDD format</a:t>
            </a:r>
          </a:p>
          <a:p>
            <a:pPr marL="150228" indent="-150228" defTabSz="913842">
              <a:spcAft>
                <a:spcPts val="263"/>
              </a:spcAft>
              <a:defRPr/>
            </a:pPr>
            <a:r>
              <a:rPr lang="en-US" sz="1100" dirty="0">
                <a:latin typeface="EY interstate light"/>
              </a:rPr>
              <a:t>Specification by Example (Static Test)</a:t>
            </a:r>
          </a:p>
        </p:txBody>
      </p:sp>
      <p:sp>
        <p:nvSpPr>
          <p:cNvPr id="156" name="TextBox 155">
            <a:extLst>
              <a:ext uri="{FF2B5EF4-FFF2-40B4-BE49-F238E27FC236}">
                <a16:creationId xmlns:a16="http://schemas.microsoft.com/office/drawing/2014/main" id="{C858001C-A94A-4B81-B091-8850A9C61B06}"/>
              </a:ext>
            </a:extLst>
          </p:cNvPr>
          <p:cNvSpPr txBox="1"/>
          <p:nvPr/>
        </p:nvSpPr>
        <p:spPr bwMode="gray">
          <a:xfrm>
            <a:off x="5311892" y="6360430"/>
            <a:ext cx="2144866" cy="203842"/>
          </a:xfrm>
          <a:prstGeom prst="roundRect">
            <a:avLst>
              <a:gd name="adj" fmla="val 50000"/>
            </a:avLst>
          </a:prstGeom>
          <a:solidFill>
            <a:srgbClr val="8FAADC"/>
          </a:solidFill>
          <a:ln>
            <a:solidFill>
              <a:srgbClr val="8FAADC"/>
            </a:solidFill>
          </a:ln>
        </p:spPr>
        <p:txBody>
          <a:bodyPr wrap="none" lIns="31542" tIns="31542" rIns="31542" bIns="31542" rtlCol="0" anchor="ctr">
            <a:noAutofit/>
          </a:bodyPr>
          <a:lstStyle>
            <a:defPPr>
              <a:defRPr lang="en-US"/>
            </a:defPPr>
            <a:lvl1pPr algn="ctr" defTabSz="914299">
              <a:defRPr sz="1052" b="1" kern="0">
                <a:solidFill>
                  <a:srgbClr val="000000"/>
                </a:solidFill>
                <a:latin typeface="EYInterstate" panose="02000503020000020004" pitchFamily="2" charset="0"/>
              </a:defRPr>
            </a:lvl1pPr>
          </a:lstStyle>
          <a:p>
            <a:pPr defTabSz="913842"/>
            <a:r>
              <a:rPr lang="en-US" sz="1051" dirty="0">
                <a:solidFill>
                  <a:schemeClr val="tx1"/>
                </a:solidFill>
                <a:latin typeface="EY interstate light"/>
              </a:rPr>
              <a:t>Automated regression testing</a:t>
            </a:r>
          </a:p>
        </p:txBody>
      </p:sp>
      <p:grpSp>
        <p:nvGrpSpPr>
          <p:cNvPr id="157" name="Group 156">
            <a:extLst>
              <a:ext uri="{FF2B5EF4-FFF2-40B4-BE49-F238E27FC236}">
                <a16:creationId xmlns:a16="http://schemas.microsoft.com/office/drawing/2014/main" id="{F431D174-45F9-462A-937C-3F71179C7A94}"/>
              </a:ext>
            </a:extLst>
          </p:cNvPr>
          <p:cNvGrpSpPr/>
          <p:nvPr/>
        </p:nvGrpSpPr>
        <p:grpSpPr bwMode="gray">
          <a:xfrm>
            <a:off x="7526383" y="6040835"/>
            <a:ext cx="478349" cy="547120"/>
            <a:chOff x="-955675" y="3751116"/>
            <a:chExt cx="1179513" cy="1349089"/>
          </a:xfrm>
        </p:grpSpPr>
        <p:sp>
          <p:nvSpPr>
            <p:cNvPr id="158" name="Oval 157">
              <a:extLst>
                <a:ext uri="{FF2B5EF4-FFF2-40B4-BE49-F238E27FC236}">
                  <a16:creationId xmlns:a16="http://schemas.microsoft.com/office/drawing/2014/main" id="{C7893247-D97D-4A4A-BC1E-F8F8BE2B812B}"/>
                </a:ext>
              </a:extLst>
            </p:cNvPr>
            <p:cNvSpPr/>
            <p:nvPr/>
          </p:nvSpPr>
          <p:spPr bwMode="gray">
            <a:xfrm>
              <a:off x="-637959" y="3751116"/>
              <a:ext cx="128372" cy="128372"/>
            </a:xfrm>
            <a:prstGeom prst="ellipse">
              <a:avLst/>
            </a:prstGeom>
            <a:solidFill>
              <a:srgbClr val="646464"/>
            </a:solidFill>
            <a:ln w="9525" cap="flat" cmpd="sng" algn="ctr">
              <a:noFill/>
              <a:prstDash val="solid"/>
            </a:ln>
            <a:effectLst/>
          </p:spPr>
          <p:txBody>
            <a:bodyPr rtlCol="0" anchor="t" anchorCtr="0"/>
            <a:lstStyle/>
            <a:p>
              <a:pPr algn="ctr" defTabSz="801218">
                <a:defRPr/>
              </a:pPr>
              <a:endParaRPr lang="en-GB" sz="964" kern="0" dirty="0">
                <a:latin typeface="EY interstate light"/>
              </a:endParaRPr>
            </a:p>
          </p:txBody>
        </p:sp>
        <p:sp>
          <p:nvSpPr>
            <p:cNvPr id="159" name="Freeform 13">
              <a:extLst>
                <a:ext uri="{FF2B5EF4-FFF2-40B4-BE49-F238E27FC236}">
                  <a16:creationId xmlns:a16="http://schemas.microsoft.com/office/drawing/2014/main" id="{B16154F2-2F8D-460E-9B60-97CFB58C1FFD}"/>
                </a:ext>
              </a:extLst>
            </p:cNvPr>
            <p:cNvSpPr>
              <a:spLocks/>
            </p:cNvSpPr>
            <p:nvPr/>
          </p:nvSpPr>
          <p:spPr bwMode="gray">
            <a:xfrm flipH="1">
              <a:off x="-882650" y="4141355"/>
              <a:ext cx="366713" cy="587375"/>
            </a:xfrm>
            <a:custGeom>
              <a:avLst/>
              <a:gdLst>
                <a:gd name="T0" fmla="*/ 0 w 513"/>
                <a:gd name="T1" fmla="*/ 802 h 820"/>
                <a:gd name="T2" fmla="*/ 0 w 513"/>
                <a:gd name="T3" fmla="*/ 592 h 820"/>
                <a:gd name="T4" fmla="*/ 132 w 513"/>
                <a:gd name="T5" fmla="*/ 581 h 820"/>
                <a:gd name="T6" fmla="*/ 155 w 513"/>
                <a:gd name="T7" fmla="*/ 562 h 820"/>
                <a:gd name="T8" fmla="*/ 139 w 513"/>
                <a:gd name="T9" fmla="*/ 287 h 820"/>
                <a:gd name="T10" fmla="*/ 240 w 513"/>
                <a:gd name="T11" fmla="*/ 216 h 820"/>
                <a:gd name="T12" fmla="*/ 291 w 513"/>
                <a:gd name="T13" fmla="*/ 128 h 820"/>
                <a:gd name="T14" fmla="*/ 238 w 513"/>
                <a:gd name="T15" fmla="*/ 44 h 820"/>
                <a:gd name="T16" fmla="*/ 137 w 513"/>
                <a:gd name="T17" fmla="*/ 57 h 820"/>
                <a:gd name="T18" fmla="*/ 102 w 513"/>
                <a:gd name="T19" fmla="*/ 86 h 820"/>
                <a:gd name="T20" fmla="*/ 291 w 513"/>
                <a:gd name="T21" fmla="*/ 49 h 820"/>
                <a:gd name="T22" fmla="*/ 398 w 513"/>
                <a:gd name="T23" fmla="*/ 180 h 820"/>
                <a:gd name="T24" fmla="*/ 511 w 513"/>
                <a:gd name="T25" fmla="*/ 566 h 820"/>
                <a:gd name="T26" fmla="*/ 506 w 513"/>
                <a:gd name="T27" fmla="*/ 667 h 820"/>
                <a:gd name="T28" fmla="*/ 297 w 513"/>
                <a:gd name="T29" fmla="*/ 804 h 820"/>
                <a:gd name="T30" fmla="*/ 219 w 513"/>
                <a:gd name="T31" fmla="*/ 797 h 820"/>
                <a:gd name="T32" fmla="*/ 109 w 513"/>
                <a:gd name="T33" fmla="*/ 797 h 820"/>
                <a:gd name="T34" fmla="*/ 0 w 513"/>
                <a:gd name="T35" fmla="*/ 80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820">
                  <a:moveTo>
                    <a:pt x="0" y="802"/>
                  </a:moveTo>
                  <a:cubicBezTo>
                    <a:pt x="0" y="731"/>
                    <a:pt x="0" y="663"/>
                    <a:pt x="0" y="592"/>
                  </a:cubicBezTo>
                  <a:cubicBezTo>
                    <a:pt x="44" y="589"/>
                    <a:pt x="88" y="584"/>
                    <a:pt x="132" y="581"/>
                  </a:cubicBezTo>
                  <a:cubicBezTo>
                    <a:pt x="146" y="580"/>
                    <a:pt x="152" y="576"/>
                    <a:pt x="155" y="562"/>
                  </a:cubicBezTo>
                  <a:cubicBezTo>
                    <a:pt x="175" y="468"/>
                    <a:pt x="172" y="377"/>
                    <a:pt x="139" y="287"/>
                  </a:cubicBezTo>
                  <a:cubicBezTo>
                    <a:pt x="173" y="263"/>
                    <a:pt x="207" y="240"/>
                    <a:pt x="240" y="216"/>
                  </a:cubicBezTo>
                  <a:cubicBezTo>
                    <a:pt x="269" y="194"/>
                    <a:pt x="292" y="168"/>
                    <a:pt x="291" y="128"/>
                  </a:cubicBezTo>
                  <a:cubicBezTo>
                    <a:pt x="290" y="89"/>
                    <a:pt x="273" y="60"/>
                    <a:pt x="238" y="44"/>
                  </a:cubicBezTo>
                  <a:cubicBezTo>
                    <a:pt x="202" y="27"/>
                    <a:pt x="168" y="32"/>
                    <a:pt x="137" y="57"/>
                  </a:cubicBezTo>
                  <a:cubicBezTo>
                    <a:pt x="126" y="65"/>
                    <a:pt x="116" y="74"/>
                    <a:pt x="102" y="86"/>
                  </a:cubicBezTo>
                  <a:cubicBezTo>
                    <a:pt x="139" y="17"/>
                    <a:pt x="231" y="0"/>
                    <a:pt x="291" y="49"/>
                  </a:cubicBezTo>
                  <a:cubicBezTo>
                    <a:pt x="335" y="85"/>
                    <a:pt x="368" y="131"/>
                    <a:pt x="398" y="180"/>
                  </a:cubicBezTo>
                  <a:cubicBezTo>
                    <a:pt x="470" y="298"/>
                    <a:pt x="507" y="427"/>
                    <a:pt x="511" y="566"/>
                  </a:cubicBezTo>
                  <a:cubicBezTo>
                    <a:pt x="512" y="599"/>
                    <a:pt x="513" y="634"/>
                    <a:pt x="506" y="667"/>
                  </a:cubicBezTo>
                  <a:cubicBezTo>
                    <a:pt x="486" y="760"/>
                    <a:pt x="390" y="820"/>
                    <a:pt x="297" y="804"/>
                  </a:cubicBezTo>
                  <a:cubicBezTo>
                    <a:pt x="271" y="799"/>
                    <a:pt x="245" y="798"/>
                    <a:pt x="219" y="797"/>
                  </a:cubicBezTo>
                  <a:cubicBezTo>
                    <a:pt x="183" y="796"/>
                    <a:pt x="146" y="796"/>
                    <a:pt x="109" y="797"/>
                  </a:cubicBezTo>
                  <a:cubicBezTo>
                    <a:pt x="74" y="798"/>
                    <a:pt x="38" y="800"/>
                    <a:pt x="0" y="802"/>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60" name="Freeform 14">
              <a:extLst>
                <a:ext uri="{FF2B5EF4-FFF2-40B4-BE49-F238E27FC236}">
                  <a16:creationId xmlns:a16="http://schemas.microsoft.com/office/drawing/2014/main" id="{4535C29C-C5A0-4B52-BD48-9D8CC8B06E86}"/>
                </a:ext>
              </a:extLst>
            </p:cNvPr>
            <p:cNvSpPr>
              <a:spLocks/>
            </p:cNvSpPr>
            <p:nvPr/>
          </p:nvSpPr>
          <p:spPr bwMode="gray">
            <a:xfrm flipH="1">
              <a:off x="-552450" y="4454092"/>
              <a:ext cx="776288" cy="642938"/>
            </a:xfrm>
            <a:custGeom>
              <a:avLst/>
              <a:gdLst>
                <a:gd name="T0" fmla="*/ 969 w 1087"/>
                <a:gd name="T1" fmla="*/ 157 h 899"/>
                <a:gd name="T2" fmla="*/ 133 w 1087"/>
                <a:gd name="T3" fmla="*/ 157 h 899"/>
                <a:gd name="T4" fmla="*/ 133 w 1087"/>
                <a:gd name="T5" fmla="*/ 180 h 899"/>
                <a:gd name="T6" fmla="*/ 133 w 1087"/>
                <a:gd name="T7" fmla="*/ 862 h 899"/>
                <a:gd name="T8" fmla="*/ 107 w 1087"/>
                <a:gd name="T9" fmla="*/ 890 h 899"/>
                <a:gd name="T10" fmla="*/ 80 w 1087"/>
                <a:gd name="T11" fmla="*/ 862 h 899"/>
                <a:gd name="T12" fmla="*/ 80 w 1087"/>
                <a:gd name="T13" fmla="*/ 97 h 899"/>
                <a:gd name="T14" fmla="*/ 80 w 1087"/>
                <a:gd name="T15" fmla="*/ 68 h 899"/>
                <a:gd name="T16" fmla="*/ 25 w 1087"/>
                <a:gd name="T17" fmla="*/ 69 h 899"/>
                <a:gd name="T18" fmla="*/ 0 w 1087"/>
                <a:gd name="T19" fmla="*/ 45 h 899"/>
                <a:gd name="T20" fmla="*/ 0 w 1087"/>
                <a:gd name="T21" fmla="*/ 23 h 899"/>
                <a:gd name="T22" fmla="*/ 23 w 1087"/>
                <a:gd name="T23" fmla="*/ 1 h 899"/>
                <a:gd name="T24" fmla="*/ 35 w 1087"/>
                <a:gd name="T25" fmla="*/ 1 h 899"/>
                <a:gd name="T26" fmla="*/ 1052 w 1087"/>
                <a:gd name="T27" fmla="*/ 1 h 899"/>
                <a:gd name="T28" fmla="*/ 1083 w 1087"/>
                <a:gd name="T29" fmla="*/ 11 h 899"/>
                <a:gd name="T30" fmla="*/ 1083 w 1087"/>
                <a:gd name="T31" fmla="*/ 60 h 899"/>
                <a:gd name="T32" fmla="*/ 1065 w 1087"/>
                <a:gd name="T33" fmla="*/ 68 h 899"/>
                <a:gd name="T34" fmla="*/ 1022 w 1087"/>
                <a:gd name="T35" fmla="*/ 68 h 899"/>
                <a:gd name="T36" fmla="*/ 1022 w 1087"/>
                <a:gd name="T37" fmla="*/ 92 h 899"/>
                <a:gd name="T38" fmla="*/ 1022 w 1087"/>
                <a:gd name="T39" fmla="*/ 860 h 899"/>
                <a:gd name="T40" fmla="*/ 980 w 1087"/>
                <a:gd name="T41" fmla="*/ 889 h 899"/>
                <a:gd name="T42" fmla="*/ 970 w 1087"/>
                <a:gd name="T43" fmla="*/ 876 h 899"/>
                <a:gd name="T44" fmla="*/ 969 w 1087"/>
                <a:gd name="T45" fmla="*/ 859 h 899"/>
                <a:gd name="T46" fmla="*/ 969 w 1087"/>
                <a:gd name="T47" fmla="*/ 183 h 899"/>
                <a:gd name="T48" fmla="*/ 969 w 1087"/>
                <a:gd name="T49" fmla="*/ 157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7" h="899">
                  <a:moveTo>
                    <a:pt x="969" y="157"/>
                  </a:moveTo>
                  <a:cubicBezTo>
                    <a:pt x="690" y="157"/>
                    <a:pt x="413" y="157"/>
                    <a:pt x="133" y="157"/>
                  </a:cubicBezTo>
                  <a:cubicBezTo>
                    <a:pt x="133" y="164"/>
                    <a:pt x="133" y="172"/>
                    <a:pt x="133" y="180"/>
                  </a:cubicBezTo>
                  <a:cubicBezTo>
                    <a:pt x="133" y="407"/>
                    <a:pt x="133" y="634"/>
                    <a:pt x="133" y="862"/>
                  </a:cubicBezTo>
                  <a:cubicBezTo>
                    <a:pt x="133" y="887"/>
                    <a:pt x="130" y="890"/>
                    <a:pt x="107" y="890"/>
                  </a:cubicBezTo>
                  <a:cubicBezTo>
                    <a:pt x="83" y="891"/>
                    <a:pt x="80" y="888"/>
                    <a:pt x="80" y="862"/>
                  </a:cubicBezTo>
                  <a:cubicBezTo>
                    <a:pt x="80" y="607"/>
                    <a:pt x="80" y="352"/>
                    <a:pt x="80" y="97"/>
                  </a:cubicBezTo>
                  <a:cubicBezTo>
                    <a:pt x="80" y="88"/>
                    <a:pt x="80" y="79"/>
                    <a:pt x="80" y="68"/>
                  </a:cubicBezTo>
                  <a:cubicBezTo>
                    <a:pt x="60" y="68"/>
                    <a:pt x="42" y="68"/>
                    <a:pt x="25" y="69"/>
                  </a:cubicBezTo>
                  <a:cubicBezTo>
                    <a:pt x="8" y="69"/>
                    <a:pt x="0" y="61"/>
                    <a:pt x="0" y="45"/>
                  </a:cubicBezTo>
                  <a:cubicBezTo>
                    <a:pt x="0" y="37"/>
                    <a:pt x="0" y="30"/>
                    <a:pt x="0" y="23"/>
                  </a:cubicBezTo>
                  <a:cubicBezTo>
                    <a:pt x="1" y="8"/>
                    <a:pt x="7" y="0"/>
                    <a:pt x="23" y="1"/>
                  </a:cubicBezTo>
                  <a:cubicBezTo>
                    <a:pt x="27" y="1"/>
                    <a:pt x="31" y="1"/>
                    <a:pt x="35" y="1"/>
                  </a:cubicBezTo>
                  <a:cubicBezTo>
                    <a:pt x="374" y="1"/>
                    <a:pt x="713" y="1"/>
                    <a:pt x="1052" y="1"/>
                  </a:cubicBezTo>
                  <a:cubicBezTo>
                    <a:pt x="1063" y="1"/>
                    <a:pt x="1082" y="5"/>
                    <a:pt x="1083" y="11"/>
                  </a:cubicBezTo>
                  <a:cubicBezTo>
                    <a:pt x="1087" y="26"/>
                    <a:pt x="1085" y="44"/>
                    <a:pt x="1083" y="60"/>
                  </a:cubicBezTo>
                  <a:cubicBezTo>
                    <a:pt x="1083" y="63"/>
                    <a:pt x="1071" y="67"/>
                    <a:pt x="1065" y="68"/>
                  </a:cubicBezTo>
                  <a:cubicBezTo>
                    <a:pt x="1052" y="69"/>
                    <a:pt x="1038" y="68"/>
                    <a:pt x="1022" y="68"/>
                  </a:cubicBezTo>
                  <a:cubicBezTo>
                    <a:pt x="1022" y="77"/>
                    <a:pt x="1022" y="84"/>
                    <a:pt x="1022" y="92"/>
                  </a:cubicBezTo>
                  <a:cubicBezTo>
                    <a:pt x="1022" y="348"/>
                    <a:pt x="1022" y="604"/>
                    <a:pt x="1022" y="860"/>
                  </a:cubicBezTo>
                  <a:cubicBezTo>
                    <a:pt x="1022" y="888"/>
                    <a:pt x="1007" y="899"/>
                    <a:pt x="980" y="889"/>
                  </a:cubicBezTo>
                  <a:cubicBezTo>
                    <a:pt x="976" y="887"/>
                    <a:pt x="971" y="881"/>
                    <a:pt x="970" y="876"/>
                  </a:cubicBezTo>
                  <a:cubicBezTo>
                    <a:pt x="968" y="871"/>
                    <a:pt x="969" y="865"/>
                    <a:pt x="969" y="859"/>
                  </a:cubicBezTo>
                  <a:cubicBezTo>
                    <a:pt x="969" y="633"/>
                    <a:pt x="969" y="408"/>
                    <a:pt x="969" y="183"/>
                  </a:cubicBezTo>
                  <a:cubicBezTo>
                    <a:pt x="969" y="175"/>
                    <a:pt x="969" y="167"/>
                    <a:pt x="969" y="15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61" name="Freeform 15">
              <a:extLst>
                <a:ext uri="{FF2B5EF4-FFF2-40B4-BE49-F238E27FC236}">
                  <a16:creationId xmlns:a16="http://schemas.microsoft.com/office/drawing/2014/main" id="{1AB62581-1782-4412-B97F-9B8B3D82B67D}"/>
                </a:ext>
              </a:extLst>
            </p:cNvPr>
            <p:cNvSpPr>
              <a:spLocks/>
            </p:cNvSpPr>
            <p:nvPr/>
          </p:nvSpPr>
          <p:spPr bwMode="gray">
            <a:xfrm flipH="1">
              <a:off x="-722313" y="4100080"/>
              <a:ext cx="782638" cy="342900"/>
            </a:xfrm>
            <a:custGeom>
              <a:avLst/>
              <a:gdLst>
                <a:gd name="T0" fmla="*/ 535 w 1096"/>
                <a:gd name="T1" fmla="*/ 444 h 479"/>
                <a:gd name="T2" fmla="*/ 501 w 1096"/>
                <a:gd name="T3" fmla="*/ 479 h 479"/>
                <a:gd name="T4" fmla="*/ 123 w 1096"/>
                <a:gd name="T5" fmla="*/ 479 h 479"/>
                <a:gd name="T6" fmla="*/ 98 w 1096"/>
                <a:gd name="T7" fmla="*/ 438 h 479"/>
                <a:gd name="T8" fmla="*/ 70 w 1096"/>
                <a:gd name="T9" fmla="*/ 414 h 479"/>
                <a:gd name="T10" fmla="*/ 5 w 1096"/>
                <a:gd name="T11" fmla="*/ 33 h 479"/>
                <a:gd name="T12" fmla="*/ 22 w 1096"/>
                <a:gd name="T13" fmla="*/ 1 h 479"/>
                <a:gd name="T14" fmla="*/ 45 w 1096"/>
                <a:gd name="T15" fmla="*/ 21 h 479"/>
                <a:gd name="T16" fmla="*/ 89 w 1096"/>
                <a:gd name="T17" fmla="*/ 277 h 479"/>
                <a:gd name="T18" fmla="*/ 110 w 1096"/>
                <a:gd name="T19" fmla="*/ 406 h 479"/>
                <a:gd name="T20" fmla="*/ 110 w 1096"/>
                <a:gd name="T21" fmla="*/ 437 h 479"/>
                <a:gd name="T22" fmla="*/ 409 w 1096"/>
                <a:gd name="T23" fmla="*/ 437 h 479"/>
                <a:gd name="T24" fmla="*/ 365 w 1096"/>
                <a:gd name="T25" fmla="*/ 369 h 479"/>
                <a:gd name="T26" fmla="*/ 457 w 1096"/>
                <a:gd name="T27" fmla="*/ 278 h 479"/>
                <a:gd name="T28" fmla="*/ 715 w 1096"/>
                <a:gd name="T29" fmla="*/ 246 h 479"/>
                <a:gd name="T30" fmla="*/ 950 w 1096"/>
                <a:gd name="T31" fmla="*/ 122 h 479"/>
                <a:gd name="T32" fmla="*/ 1066 w 1096"/>
                <a:gd name="T33" fmla="*/ 130 h 479"/>
                <a:gd name="T34" fmla="*/ 1059 w 1096"/>
                <a:gd name="T35" fmla="*/ 246 h 479"/>
                <a:gd name="T36" fmla="*/ 776 w 1096"/>
                <a:gd name="T37" fmla="*/ 401 h 479"/>
                <a:gd name="T38" fmla="*/ 553 w 1096"/>
                <a:gd name="T39" fmla="*/ 442 h 479"/>
                <a:gd name="T40" fmla="*/ 535 w 1096"/>
                <a:gd name="T41" fmla="*/ 44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6" h="479">
                  <a:moveTo>
                    <a:pt x="535" y="444"/>
                  </a:moveTo>
                  <a:cubicBezTo>
                    <a:pt x="535" y="478"/>
                    <a:pt x="534" y="479"/>
                    <a:pt x="501" y="479"/>
                  </a:cubicBezTo>
                  <a:cubicBezTo>
                    <a:pt x="375" y="479"/>
                    <a:pt x="249" y="479"/>
                    <a:pt x="123" y="479"/>
                  </a:cubicBezTo>
                  <a:cubicBezTo>
                    <a:pt x="91" y="479"/>
                    <a:pt x="84" y="468"/>
                    <a:pt x="98" y="438"/>
                  </a:cubicBezTo>
                  <a:cubicBezTo>
                    <a:pt x="77" y="443"/>
                    <a:pt x="72" y="431"/>
                    <a:pt x="70" y="414"/>
                  </a:cubicBezTo>
                  <a:cubicBezTo>
                    <a:pt x="48" y="287"/>
                    <a:pt x="27" y="160"/>
                    <a:pt x="5" y="33"/>
                  </a:cubicBezTo>
                  <a:cubicBezTo>
                    <a:pt x="3" y="19"/>
                    <a:pt x="0" y="4"/>
                    <a:pt x="22" y="1"/>
                  </a:cubicBezTo>
                  <a:cubicBezTo>
                    <a:pt x="37" y="0"/>
                    <a:pt x="43" y="6"/>
                    <a:pt x="45" y="21"/>
                  </a:cubicBezTo>
                  <a:cubicBezTo>
                    <a:pt x="59" y="106"/>
                    <a:pt x="74" y="191"/>
                    <a:pt x="89" y="277"/>
                  </a:cubicBezTo>
                  <a:cubicBezTo>
                    <a:pt x="96" y="320"/>
                    <a:pt x="103" y="363"/>
                    <a:pt x="110" y="406"/>
                  </a:cubicBezTo>
                  <a:cubicBezTo>
                    <a:pt x="111" y="416"/>
                    <a:pt x="110" y="427"/>
                    <a:pt x="110" y="437"/>
                  </a:cubicBezTo>
                  <a:cubicBezTo>
                    <a:pt x="207" y="437"/>
                    <a:pt x="306" y="437"/>
                    <a:pt x="409" y="437"/>
                  </a:cubicBezTo>
                  <a:cubicBezTo>
                    <a:pt x="383" y="419"/>
                    <a:pt x="367" y="398"/>
                    <a:pt x="365" y="369"/>
                  </a:cubicBezTo>
                  <a:cubicBezTo>
                    <a:pt x="362" y="315"/>
                    <a:pt x="401" y="276"/>
                    <a:pt x="457" y="278"/>
                  </a:cubicBezTo>
                  <a:cubicBezTo>
                    <a:pt x="545" y="281"/>
                    <a:pt x="631" y="271"/>
                    <a:pt x="715" y="246"/>
                  </a:cubicBezTo>
                  <a:cubicBezTo>
                    <a:pt x="802" y="220"/>
                    <a:pt x="881" y="182"/>
                    <a:pt x="950" y="122"/>
                  </a:cubicBezTo>
                  <a:cubicBezTo>
                    <a:pt x="985" y="92"/>
                    <a:pt x="1037" y="96"/>
                    <a:pt x="1066" y="130"/>
                  </a:cubicBezTo>
                  <a:cubicBezTo>
                    <a:pt x="1096" y="164"/>
                    <a:pt x="1093" y="215"/>
                    <a:pt x="1059" y="246"/>
                  </a:cubicBezTo>
                  <a:cubicBezTo>
                    <a:pt x="978" y="321"/>
                    <a:pt x="881" y="368"/>
                    <a:pt x="776" y="401"/>
                  </a:cubicBezTo>
                  <a:cubicBezTo>
                    <a:pt x="704" y="424"/>
                    <a:pt x="630" y="438"/>
                    <a:pt x="553" y="442"/>
                  </a:cubicBezTo>
                  <a:cubicBezTo>
                    <a:pt x="548" y="442"/>
                    <a:pt x="542" y="444"/>
                    <a:pt x="535" y="444"/>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62" name="Freeform 16">
              <a:extLst>
                <a:ext uri="{FF2B5EF4-FFF2-40B4-BE49-F238E27FC236}">
                  <a16:creationId xmlns:a16="http://schemas.microsoft.com/office/drawing/2014/main" id="{42F0D667-443F-4570-B909-5F37624A87CF}"/>
                </a:ext>
              </a:extLst>
            </p:cNvPr>
            <p:cNvSpPr>
              <a:spLocks/>
            </p:cNvSpPr>
            <p:nvPr/>
          </p:nvSpPr>
          <p:spPr bwMode="gray">
            <a:xfrm flipH="1">
              <a:off x="-719137" y="3846080"/>
              <a:ext cx="320675" cy="319088"/>
            </a:xfrm>
            <a:custGeom>
              <a:avLst/>
              <a:gdLst>
                <a:gd name="T0" fmla="*/ 226 w 449"/>
                <a:gd name="T1" fmla="*/ 3 h 445"/>
                <a:gd name="T2" fmla="*/ 444 w 449"/>
                <a:gd name="T3" fmla="*/ 234 h 445"/>
                <a:gd name="T4" fmla="*/ 217 w 449"/>
                <a:gd name="T5" fmla="*/ 442 h 445"/>
                <a:gd name="T6" fmla="*/ 3 w 449"/>
                <a:gd name="T7" fmla="*/ 220 h 445"/>
                <a:gd name="T8" fmla="*/ 226 w 449"/>
                <a:gd name="T9" fmla="*/ 3 h 445"/>
              </a:gdLst>
              <a:ahLst/>
              <a:cxnLst>
                <a:cxn ang="0">
                  <a:pos x="T0" y="T1"/>
                </a:cxn>
                <a:cxn ang="0">
                  <a:pos x="T2" y="T3"/>
                </a:cxn>
                <a:cxn ang="0">
                  <a:pos x="T4" y="T5"/>
                </a:cxn>
                <a:cxn ang="0">
                  <a:pos x="T6" y="T7"/>
                </a:cxn>
                <a:cxn ang="0">
                  <a:pos x="T8" y="T9"/>
                </a:cxn>
              </a:cxnLst>
              <a:rect l="0" t="0" r="r" b="b"/>
              <a:pathLst>
                <a:path w="449" h="445">
                  <a:moveTo>
                    <a:pt x="226" y="3"/>
                  </a:moveTo>
                  <a:cubicBezTo>
                    <a:pt x="356" y="5"/>
                    <a:pt x="449" y="114"/>
                    <a:pt x="444" y="234"/>
                  </a:cubicBezTo>
                  <a:cubicBezTo>
                    <a:pt x="439" y="350"/>
                    <a:pt x="338" y="445"/>
                    <a:pt x="217" y="442"/>
                  </a:cubicBezTo>
                  <a:cubicBezTo>
                    <a:pt x="99" y="440"/>
                    <a:pt x="0" y="338"/>
                    <a:pt x="3" y="220"/>
                  </a:cubicBezTo>
                  <a:cubicBezTo>
                    <a:pt x="6" y="99"/>
                    <a:pt x="107" y="0"/>
                    <a:pt x="226" y="3"/>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63" name="Freeform 17">
              <a:extLst>
                <a:ext uri="{FF2B5EF4-FFF2-40B4-BE49-F238E27FC236}">
                  <a16:creationId xmlns:a16="http://schemas.microsoft.com/office/drawing/2014/main" id="{D483C7EA-F095-4756-A325-5D1672F5F406}"/>
                </a:ext>
              </a:extLst>
            </p:cNvPr>
            <p:cNvSpPr>
              <a:spLocks/>
            </p:cNvSpPr>
            <p:nvPr/>
          </p:nvSpPr>
          <p:spPr bwMode="gray">
            <a:xfrm flipH="1">
              <a:off x="-955675" y="4308042"/>
              <a:ext cx="412750" cy="792163"/>
            </a:xfrm>
            <a:custGeom>
              <a:avLst/>
              <a:gdLst>
                <a:gd name="T0" fmla="*/ 516 w 576"/>
                <a:gd name="T1" fmla="*/ 577 h 1109"/>
                <a:gd name="T2" fmla="*/ 516 w 576"/>
                <a:gd name="T3" fmla="*/ 358 h 1109"/>
                <a:gd name="T4" fmla="*/ 513 w 576"/>
                <a:gd name="T5" fmla="*/ 349 h 1109"/>
                <a:gd name="T6" fmla="*/ 499 w 576"/>
                <a:gd name="T7" fmla="*/ 309 h 1109"/>
                <a:gd name="T8" fmla="*/ 499 w 576"/>
                <a:gd name="T9" fmla="*/ 31 h 1109"/>
                <a:gd name="T10" fmla="*/ 531 w 576"/>
                <a:gd name="T11" fmla="*/ 0 h 1109"/>
                <a:gd name="T12" fmla="*/ 566 w 576"/>
                <a:gd name="T13" fmla="*/ 32 h 1109"/>
                <a:gd name="T14" fmla="*/ 565 w 576"/>
                <a:gd name="T15" fmla="*/ 320 h 1109"/>
                <a:gd name="T16" fmla="*/ 554 w 576"/>
                <a:gd name="T17" fmla="*/ 347 h 1109"/>
                <a:gd name="T18" fmla="*/ 548 w 576"/>
                <a:gd name="T19" fmla="*/ 359 h 1109"/>
                <a:gd name="T20" fmla="*/ 548 w 576"/>
                <a:gd name="T21" fmla="*/ 572 h 1109"/>
                <a:gd name="T22" fmla="*/ 572 w 576"/>
                <a:gd name="T23" fmla="*/ 588 h 1109"/>
                <a:gd name="T24" fmla="*/ 572 w 576"/>
                <a:gd name="T25" fmla="*/ 612 h 1109"/>
                <a:gd name="T26" fmla="*/ 547 w 576"/>
                <a:gd name="T27" fmla="*/ 624 h 1109"/>
                <a:gd name="T28" fmla="*/ 331 w 576"/>
                <a:gd name="T29" fmla="*/ 624 h 1109"/>
                <a:gd name="T30" fmla="*/ 308 w 576"/>
                <a:gd name="T31" fmla="*/ 624 h 1109"/>
                <a:gd name="T32" fmla="*/ 308 w 576"/>
                <a:gd name="T33" fmla="*/ 659 h 1109"/>
                <a:gd name="T34" fmla="*/ 307 w 576"/>
                <a:gd name="T35" fmla="*/ 911 h 1109"/>
                <a:gd name="T36" fmla="*/ 325 w 576"/>
                <a:gd name="T37" fmla="*/ 934 h 1109"/>
                <a:gd name="T38" fmla="*/ 518 w 576"/>
                <a:gd name="T39" fmla="*/ 990 h 1109"/>
                <a:gd name="T40" fmla="*/ 536 w 576"/>
                <a:gd name="T41" fmla="*/ 1031 h 1109"/>
                <a:gd name="T42" fmla="*/ 535 w 576"/>
                <a:gd name="T43" fmla="*/ 1046 h 1109"/>
                <a:gd name="T44" fmla="*/ 523 w 576"/>
                <a:gd name="T45" fmla="*/ 1097 h 1109"/>
                <a:gd name="T46" fmla="*/ 472 w 576"/>
                <a:gd name="T47" fmla="*/ 1091 h 1109"/>
                <a:gd name="T48" fmla="*/ 475 w 576"/>
                <a:gd name="T49" fmla="*/ 1037 h 1109"/>
                <a:gd name="T50" fmla="*/ 485 w 576"/>
                <a:gd name="T51" fmla="*/ 1030 h 1109"/>
                <a:gd name="T52" fmla="*/ 308 w 576"/>
                <a:gd name="T53" fmla="*/ 989 h 1109"/>
                <a:gd name="T54" fmla="*/ 258 w 576"/>
                <a:gd name="T55" fmla="*/ 992 h 1109"/>
                <a:gd name="T56" fmla="*/ 94 w 576"/>
                <a:gd name="T57" fmla="*/ 1029 h 1109"/>
                <a:gd name="T58" fmla="*/ 105 w 576"/>
                <a:gd name="T59" fmla="*/ 1041 h 1109"/>
                <a:gd name="T60" fmla="*/ 105 w 576"/>
                <a:gd name="T61" fmla="*/ 1091 h 1109"/>
                <a:gd name="T62" fmla="*/ 54 w 576"/>
                <a:gd name="T63" fmla="*/ 1098 h 1109"/>
                <a:gd name="T64" fmla="*/ 40 w 576"/>
                <a:gd name="T65" fmla="*/ 1051 h 1109"/>
                <a:gd name="T66" fmla="*/ 40 w 576"/>
                <a:gd name="T67" fmla="*/ 1028 h 1109"/>
                <a:gd name="T68" fmla="*/ 60 w 576"/>
                <a:gd name="T69" fmla="*/ 990 h 1109"/>
                <a:gd name="T70" fmla="*/ 242 w 576"/>
                <a:gd name="T71" fmla="*/ 937 h 1109"/>
                <a:gd name="T72" fmla="*/ 256 w 576"/>
                <a:gd name="T73" fmla="*/ 920 h 1109"/>
                <a:gd name="T74" fmla="*/ 256 w 576"/>
                <a:gd name="T75" fmla="*/ 632 h 1109"/>
                <a:gd name="T76" fmla="*/ 254 w 576"/>
                <a:gd name="T77" fmla="*/ 624 h 1109"/>
                <a:gd name="T78" fmla="*/ 233 w 576"/>
                <a:gd name="T79" fmla="*/ 624 h 1109"/>
                <a:gd name="T80" fmla="*/ 29 w 576"/>
                <a:gd name="T81" fmla="*/ 624 h 1109"/>
                <a:gd name="T82" fmla="*/ 0 w 576"/>
                <a:gd name="T83" fmla="*/ 600 h 1109"/>
                <a:gd name="T84" fmla="*/ 30 w 576"/>
                <a:gd name="T85" fmla="*/ 577 h 1109"/>
                <a:gd name="T86" fmla="*/ 490 w 576"/>
                <a:gd name="T87" fmla="*/ 577 h 1109"/>
                <a:gd name="T88" fmla="*/ 516 w 576"/>
                <a:gd name="T89" fmla="*/ 577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1109">
                  <a:moveTo>
                    <a:pt x="516" y="577"/>
                  </a:moveTo>
                  <a:cubicBezTo>
                    <a:pt x="516" y="502"/>
                    <a:pt x="516" y="430"/>
                    <a:pt x="516" y="358"/>
                  </a:cubicBezTo>
                  <a:cubicBezTo>
                    <a:pt x="516" y="355"/>
                    <a:pt x="515" y="350"/>
                    <a:pt x="513" y="349"/>
                  </a:cubicBezTo>
                  <a:cubicBezTo>
                    <a:pt x="495" y="341"/>
                    <a:pt x="499" y="324"/>
                    <a:pt x="499" y="309"/>
                  </a:cubicBezTo>
                  <a:cubicBezTo>
                    <a:pt x="499" y="217"/>
                    <a:pt x="499" y="124"/>
                    <a:pt x="499" y="31"/>
                  </a:cubicBezTo>
                  <a:cubicBezTo>
                    <a:pt x="499" y="6"/>
                    <a:pt x="505" y="0"/>
                    <a:pt x="531" y="0"/>
                  </a:cubicBezTo>
                  <a:cubicBezTo>
                    <a:pt x="559" y="0"/>
                    <a:pt x="565" y="5"/>
                    <a:pt x="566" y="32"/>
                  </a:cubicBezTo>
                  <a:cubicBezTo>
                    <a:pt x="566" y="128"/>
                    <a:pt x="566" y="224"/>
                    <a:pt x="565" y="320"/>
                  </a:cubicBezTo>
                  <a:cubicBezTo>
                    <a:pt x="565" y="329"/>
                    <a:pt x="558" y="338"/>
                    <a:pt x="554" y="347"/>
                  </a:cubicBezTo>
                  <a:cubicBezTo>
                    <a:pt x="552" y="351"/>
                    <a:pt x="548" y="355"/>
                    <a:pt x="548" y="359"/>
                  </a:cubicBezTo>
                  <a:cubicBezTo>
                    <a:pt x="548" y="431"/>
                    <a:pt x="548" y="503"/>
                    <a:pt x="548" y="572"/>
                  </a:cubicBezTo>
                  <a:cubicBezTo>
                    <a:pt x="558" y="578"/>
                    <a:pt x="568" y="581"/>
                    <a:pt x="572" y="588"/>
                  </a:cubicBezTo>
                  <a:cubicBezTo>
                    <a:pt x="576" y="594"/>
                    <a:pt x="576" y="607"/>
                    <a:pt x="572" y="612"/>
                  </a:cubicBezTo>
                  <a:cubicBezTo>
                    <a:pt x="567" y="619"/>
                    <a:pt x="556" y="623"/>
                    <a:pt x="547" y="624"/>
                  </a:cubicBezTo>
                  <a:cubicBezTo>
                    <a:pt x="475" y="624"/>
                    <a:pt x="403" y="624"/>
                    <a:pt x="331" y="624"/>
                  </a:cubicBezTo>
                  <a:cubicBezTo>
                    <a:pt x="324" y="624"/>
                    <a:pt x="317" y="624"/>
                    <a:pt x="308" y="624"/>
                  </a:cubicBezTo>
                  <a:cubicBezTo>
                    <a:pt x="308" y="637"/>
                    <a:pt x="308" y="648"/>
                    <a:pt x="308" y="659"/>
                  </a:cubicBezTo>
                  <a:cubicBezTo>
                    <a:pt x="308" y="743"/>
                    <a:pt x="308" y="827"/>
                    <a:pt x="307" y="911"/>
                  </a:cubicBezTo>
                  <a:cubicBezTo>
                    <a:pt x="307" y="925"/>
                    <a:pt x="311" y="930"/>
                    <a:pt x="325" y="934"/>
                  </a:cubicBezTo>
                  <a:cubicBezTo>
                    <a:pt x="390" y="952"/>
                    <a:pt x="454" y="971"/>
                    <a:pt x="518" y="990"/>
                  </a:cubicBezTo>
                  <a:cubicBezTo>
                    <a:pt x="539" y="997"/>
                    <a:pt x="545" y="1011"/>
                    <a:pt x="536" y="1031"/>
                  </a:cubicBezTo>
                  <a:cubicBezTo>
                    <a:pt x="534" y="1035"/>
                    <a:pt x="534" y="1042"/>
                    <a:pt x="535" y="1046"/>
                  </a:cubicBezTo>
                  <a:cubicBezTo>
                    <a:pt x="544" y="1066"/>
                    <a:pt x="540" y="1087"/>
                    <a:pt x="523" y="1097"/>
                  </a:cubicBezTo>
                  <a:cubicBezTo>
                    <a:pt x="506" y="1109"/>
                    <a:pt x="486" y="1106"/>
                    <a:pt x="472" y="1091"/>
                  </a:cubicBezTo>
                  <a:cubicBezTo>
                    <a:pt x="459" y="1076"/>
                    <a:pt x="460" y="1054"/>
                    <a:pt x="475" y="1037"/>
                  </a:cubicBezTo>
                  <a:cubicBezTo>
                    <a:pt x="477" y="1035"/>
                    <a:pt x="480" y="1033"/>
                    <a:pt x="485" y="1030"/>
                  </a:cubicBezTo>
                  <a:cubicBezTo>
                    <a:pt x="423" y="1016"/>
                    <a:pt x="365" y="1003"/>
                    <a:pt x="308" y="989"/>
                  </a:cubicBezTo>
                  <a:cubicBezTo>
                    <a:pt x="290" y="984"/>
                    <a:pt x="275" y="988"/>
                    <a:pt x="258" y="992"/>
                  </a:cubicBezTo>
                  <a:cubicBezTo>
                    <a:pt x="204" y="1004"/>
                    <a:pt x="151" y="1016"/>
                    <a:pt x="94" y="1029"/>
                  </a:cubicBezTo>
                  <a:cubicBezTo>
                    <a:pt x="99" y="1034"/>
                    <a:pt x="102" y="1037"/>
                    <a:pt x="105" y="1041"/>
                  </a:cubicBezTo>
                  <a:cubicBezTo>
                    <a:pt x="117" y="1055"/>
                    <a:pt x="116" y="1077"/>
                    <a:pt x="105" y="1091"/>
                  </a:cubicBezTo>
                  <a:cubicBezTo>
                    <a:pt x="91" y="1106"/>
                    <a:pt x="71" y="1109"/>
                    <a:pt x="54" y="1098"/>
                  </a:cubicBezTo>
                  <a:cubicBezTo>
                    <a:pt x="38" y="1088"/>
                    <a:pt x="32" y="1069"/>
                    <a:pt x="40" y="1051"/>
                  </a:cubicBezTo>
                  <a:cubicBezTo>
                    <a:pt x="43" y="1043"/>
                    <a:pt x="44" y="1037"/>
                    <a:pt x="40" y="1028"/>
                  </a:cubicBezTo>
                  <a:cubicBezTo>
                    <a:pt x="31" y="1009"/>
                    <a:pt x="39" y="996"/>
                    <a:pt x="60" y="990"/>
                  </a:cubicBezTo>
                  <a:cubicBezTo>
                    <a:pt x="121" y="972"/>
                    <a:pt x="181" y="954"/>
                    <a:pt x="242" y="937"/>
                  </a:cubicBezTo>
                  <a:cubicBezTo>
                    <a:pt x="251" y="934"/>
                    <a:pt x="257" y="931"/>
                    <a:pt x="256" y="920"/>
                  </a:cubicBezTo>
                  <a:cubicBezTo>
                    <a:pt x="256" y="824"/>
                    <a:pt x="256" y="728"/>
                    <a:pt x="256" y="632"/>
                  </a:cubicBezTo>
                  <a:cubicBezTo>
                    <a:pt x="256" y="630"/>
                    <a:pt x="255" y="628"/>
                    <a:pt x="254" y="624"/>
                  </a:cubicBezTo>
                  <a:cubicBezTo>
                    <a:pt x="247" y="624"/>
                    <a:pt x="240" y="624"/>
                    <a:pt x="233" y="624"/>
                  </a:cubicBezTo>
                  <a:cubicBezTo>
                    <a:pt x="165" y="624"/>
                    <a:pt x="97" y="624"/>
                    <a:pt x="29" y="624"/>
                  </a:cubicBezTo>
                  <a:cubicBezTo>
                    <a:pt x="8" y="624"/>
                    <a:pt x="0" y="617"/>
                    <a:pt x="0" y="600"/>
                  </a:cubicBezTo>
                  <a:cubicBezTo>
                    <a:pt x="0" y="580"/>
                    <a:pt x="14" y="577"/>
                    <a:pt x="30" y="577"/>
                  </a:cubicBezTo>
                  <a:cubicBezTo>
                    <a:pt x="183" y="577"/>
                    <a:pt x="336" y="577"/>
                    <a:pt x="490" y="577"/>
                  </a:cubicBezTo>
                  <a:cubicBezTo>
                    <a:pt x="498" y="577"/>
                    <a:pt x="505" y="577"/>
                    <a:pt x="516" y="57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64" name="Freeform 18">
              <a:extLst>
                <a:ext uri="{FF2B5EF4-FFF2-40B4-BE49-F238E27FC236}">
                  <a16:creationId xmlns:a16="http://schemas.microsoft.com/office/drawing/2014/main" id="{86D52C85-E20A-4BF5-9821-A21846B424D5}"/>
                </a:ext>
              </a:extLst>
            </p:cNvPr>
            <p:cNvSpPr>
              <a:spLocks/>
            </p:cNvSpPr>
            <p:nvPr/>
          </p:nvSpPr>
          <p:spPr bwMode="gray">
            <a:xfrm flipH="1">
              <a:off x="-460375" y="4577917"/>
              <a:ext cx="119063" cy="500063"/>
            </a:xfrm>
            <a:custGeom>
              <a:avLst/>
              <a:gdLst>
                <a:gd name="T0" fmla="*/ 165 w 166"/>
                <a:gd name="T1" fmla="*/ 0 h 700"/>
                <a:gd name="T2" fmla="*/ 165 w 166"/>
                <a:gd name="T3" fmla="*/ 22 h 700"/>
                <a:gd name="T4" fmla="*/ 166 w 166"/>
                <a:gd name="T5" fmla="*/ 647 h 700"/>
                <a:gd name="T6" fmla="*/ 141 w 166"/>
                <a:gd name="T7" fmla="*/ 682 h 700"/>
                <a:gd name="T8" fmla="*/ 26 w 166"/>
                <a:gd name="T9" fmla="*/ 616 h 700"/>
                <a:gd name="T10" fmla="*/ 2 w 166"/>
                <a:gd name="T11" fmla="*/ 330 h 700"/>
                <a:gd name="T12" fmla="*/ 11 w 166"/>
                <a:gd name="T13" fmla="*/ 139 h 700"/>
                <a:gd name="T14" fmla="*/ 165 w 16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00">
                  <a:moveTo>
                    <a:pt x="165" y="0"/>
                  </a:moveTo>
                  <a:cubicBezTo>
                    <a:pt x="165" y="9"/>
                    <a:pt x="165" y="15"/>
                    <a:pt x="165" y="22"/>
                  </a:cubicBezTo>
                  <a:cubicBezTo>
                    <a:pt x="165" y="230"/>
                    <a:pt x="165" y="439"/>
                    <a:pt x="166" y="647"/>
                  </a:cubicBezTo>
                  <a:cubicBezTo>
                    <a:pt x="166" y="668"/>
                    <a:pt x="157" y="676"/>
                    <a:pt x="141" y="682"/>
                  </a:cubicBezTo>
                  <a:cubicBezTo>
                    <a:pt x="90" y="700"/>
                    <a:pt x="32" y="670"/>
                    <a:pt x="26" y="616"/>
                  </a:cubicBezTo>
                  <a:cubicBezTo>
                    <a:pt x="15" y="521"/>
                    <a:pt x="6" y="426"/>
                    <a:pt x="2" y="330"/>
                  </a:cubicBezTo>
                  <a:cubicBezTo>
                    <a:pt x="0" y="266"/>
                    <a:pt x="2" y="202"/>
                    <a:pt x="11" y="139"/>
                  </a:cubicBezTo>
                  <a:cubicBezTo>
                    <a:pt x="22" y="58"/>
                    <a:pt x="85" y="4"/>
                    <a:pt x="165" y="0"/>
                  </a:cubicBezTo>
                  <a:close/>
                </a:path>
              </a:pathLst>
            </a:custGeom>
            <a:solidFill>
              <a:srgbClr val="646464"/>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grpSp>
      <p:grpSp>
        <p:nvGrpSpPr>
          <p:cNvPr id="165" name="Group 164">
            <a:extLst>
              <a:ext uri="{FF2B5EF4-FFF2-40B4-BE49-F238E27FC236}">
                <a16:creationId xmlns:a16="http://schemas.microsoft.com/office/drawing/2014/main" id="{5759042E-FB40-403F-ADF2-46838D82E5F3}"/>
              </a:ext>
            </a:extLst>
          </p:cNvPr>
          <p:cNvGrpSpPr/>
          <p:nvPr/>
        </p:nvGrpSpPr>
        <p:grpSpPr bwMode="gray">
          <a:xfrm>
            <a:off x="4803322" y="6096722"/>
            <a:ext cx="458395" cy="491229"/>
            <a:chOff x="2521815" y="3836207"/>
            <a:chExt cx="1179513" cy="1263998"/>
          </a:xfrm>
        </p:grpSpPr>
        <p:sp>
          <p:nvSpPr>
            <p:cNvPr id="166" name="Freeform 31">
              <a:extLst>
                <a:ext uri="{FF2B5EF4-FFF2-40B4-BE49-F238E27FC236}">
                  <a16:creationId xmlns:a16="http://schemas.microsoft.com/office/drawing/2014/main" id="{9CCB24E2-CE4C-4622-9F30-40140D4D312E}"/>
                </a:ext>
              </a:extLst>
            </p:cNvPr>
            <p:cNvSpPr>
              <a:spLocks/>
            </p:cNvSpPr>
            <p:nvPr/>
          </p:nvSpPr>
          <p:spPr bwMode="gray">
            <a:xfrm>
              <a:off x="2617710" y="3836207"/>
              <a:ext cx="454025" cy="327025"/>
            </a:xfrm>
            <a:custGeom>
              <a:avLst/>
              <a:gdLst>
                <a:gd name="T0" fmla="*/ 38 w 121"/>
                <a:gd name="T1" fmla="*/ 40 h 87"/>
                <a:gd name="T2" fmla="*/ 15 w 121"/>
                <a:gd name="T3" fmla="*/ 62 h 87"/>
                <a:gd name="T4" fmla="*/ 4 w 121"/>
                <a:gd name="T5" fmla="*/ 36 h 87"/>
                <a:gd name="T6" fmla="*/ 42 w 121"/>
                <a:gd name="T7" fmla="*/ 30 h 87"/>
                <a:gd name="T8" fmla="*/ 98 w 121"/>
                <a:gd name="T9" fmla="*/ 10 h 87"/>
                <a:gd name="T10" fmla="*/ 117 w 121"/>
                <a:gd name="T11" fmla="*/ 54 h 87"/>
                <a:gd name="T12" fmla="*/ 74 w 121"/>
                <a:gd name="T13" fmla="*/ 85 h 87"/>
                <a:gd name="T14" fmla="*/ 38 w 121"/>
                <a:gd name="T15" fmla="*/ 4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87">
                  <a:moveTo>
                    <a:pt x="38" y="40"/>
                  </a:moveTo>
                  <a:cubicBezTo>
                    <a:pt x="27" y="40"/>
                    <a:pt x="19" y="47"/>
                    <a:pt x="15" y="62"/>
                  </a:cubicBezTo>
                  <a:cubicBezTo>
                    <a:pt x="5" y="56"/>
                    <a:pt x="0" y="45"/>
                    <a:pt x="4" y="36"/>
                  </a:cubicBezTo>
                  <a:cubicBezTo>
                    <a:pt x="10" y="24"/>
                    <a:pt x="20" y="23"/>
                    <a:pt x="42" y="30"/>
                  </a:cubicBezTo>
                  <a:cubicBezTo>
                    <a:pt x="58" y="7"/>
                    <a:pt x="77" y="0"/>
                    <a:pt x="98" y="10"/>
                  </a:cubicBezTo>
                  <a:cubicBezTo>
                    <a:pt x="112" y="18"/>
                    <a:pt x="121" y="38"/>
                    <a:pt x="117" y="54"/>
                  </a:cubicBezTo>
                  <a:cubicBezTo>
                    <a:pt x="112" y="76"/>
                    <a:pt x="91" y="87"/>
                    <a:pt x="74" y="85"/>
                  </a:cubicBezTo>
                  <a:cubicBezTo>
                    <a:pt x="58" y="83"/>
                    <a:pt x="40" y="71"/>
                    <a:pt x="38" y="4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67" name="Freeform 13">
              <a:extLst>
                <a:ext uri="{FF2B5EF4-FFF2-40B4-BE49-F238E27FC236}">
                  <a16:creationId xmlns:a16="http://schemas.microsoft.com/office/drawing/2014/main" id="{2E085BC9-3470-40DF-8D63-D01D3FD7F773}"/>
                </a:ext>
              </a:extLst>
            </p:cNvPr>
            <p:cNvSpPr>
              <a:spLocks/>
            </p:cNvSpPr>
            <p:nvPr/>
          </p:nvSpPr>
          <p:spPr bwMode="gray">
            <a:xfrm flipH="1">
              <a:off x="2594840" y="4141355"/>
              <a:ext cx="366713" cy="587375"/>
            </a:xfrm>
            <a:custGeom>
              <a:avLst/>
              <a:gdLst>
                <a:gd name="T0" fmla="*/ 0 w 513"/>
                <a:gd name="T1" fmla="*/ 802 h 820"/>
                <a:gd name="T2" fmla="*/ 0 w 513"/>
                <a:gd name="T3" fmla="*/ 592 h 820"/>
                <a:gd name="T4" fmla="*/ 132 w 513"/>
                <a:gd name="T5" fmla="*/ 581 h 820"/>
                <a:gd name="T6" fmla="*/ 155 w 513"/>
                <a:gd name="T7" fmla="*/ 562 h 820"/>
                <a:gd name="T8" fmla="*/ 139 w 513"/>
                <a:gd name="T9" fmla="*/ 287 h 820"/>
                <a:gd name="T10" fmla="*/ 240 w 513"/>
                <a:gd name="T11" fmla="*/ 216 h 820"/>
                <a:gd name="T12" fmla="*/ 291 w 513"/>
                <a:gd name="T13" fmla="*/ 128 h 820"/>
                <a:gd name="T14" fmla="*/ 238 w 513"/>
                <a:gd name="T15" fmla="*/ 44 h 820"/>
                <a:gd name="T16" fmla="*/ 137 w 513"/>
                <a:gd name="T17" fmla="*/ 57 h 820"/>
                <a:gd name="T18" fmla="*/ 102 w 513"/>
                <a:gd name="T19" fmla="*/ 86 h 820"/>
                <a:gd name="T20" fmla="*/ 291 w 513"/>
                <a:gd name="T21" fmla="*/ 49 h 820"/>
                <a:gd name="T22" fmla="*/ 398 w 513"/>
                <a:gd name="T23" fmla="*/ 180 h 820"/>
                <a:gd name="T24" fmla="*/ 511 w 513"/>
                <a:gd name="T25" fmla="*/ 566 h 820"/>
                <a:gd name="T26" fmla="*/ 506 w 513"/>
                <a:gd name="T27" fmla="*/ 667 h 820"/>
                <a:gd name="T28" fmla="*/ 297 w 513"/>
                <a:gd name="T29" fmla="*/ 804 h 820"/>
                <a:gd name="T30" fmla="*/ 219 w 513"/>
                <a:gd name="T31" fmla="*/ 797 h 820"/>
                <a:gd name="T32" fmla="*/ 109 w 513"/>
                <a:gd name="T33" fmla="*/ 797 h 820"/>
                <a:gd name="T34" fmla="*/ 0 w 513"/>
                <a:gd name="T35" fmla="*/ 80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820">
                  <a:moveTo>
                    <a:pt x="0" y="802"/>
                  </a:moveTo>
                  <a:cubicBezTo>
                    <a:pt x="0" y="731"/>
                    <a:pt x="0" y="663"/>
                    <a:pt x="0" y="592"/>
                  </a:cubicBezTo>
                  <a:cubicBezTo>
                    <a:pt x="44" y="589"/>
                    <a:pt x="88" y="584"/>
                    <a:pt x="132" y="581"/>
                  </a:cubicBezTo>
                  <a:cubicBezTo>
                    <a:pt x="146" y="580"/>
                    <a:pt x="152" y="576"/>
                    <a:pt x="155" y="562"/>
                  </a:cubicBezTo>
                  <a:cubicBezTo>
                    <a:pt x="175" y="468"/>
                    <a:pt x="172" y="377"/>
                    <a:pt x="139" y="287"/>
                  </a:cubicBezTo>
                  <a:cubicBezTo>
                    <a:pt x="173" y="263"/>
                    <a:pt x="207" y="240"/>
                    <a:pt x="240" y="216"/>
                  </a:cubicBezTo>
                  <a:cubicBezTo>
                    <a:pt x="269" y="194"/>
                    <a:pt x="292" y="168"/>
                    <a:pt x="291" y="128"/>
                  </a:cubicBezTo>
                  <a:cubicBezTo>
                    <a:pt x="290" y="89"/>
                    <a:pt x="273" y="60"/>
                    <a:pt x="238" y="44"/>
                  </a:cubicBezTo>
                  <a:cubicBezTo>
                    <a:pt x="202" y="27"/>
                    <a:pt x="168" y="32"/>
                    <a:pt x="137" y="57"/>
                  </a:cubicBezTo>
                  <a:cubicBezTo>
                    <a:pt x="126" y="65"/>
                    <a:pt x="116" y="74"/>
                    <a:pt x="102" y="86"/>
                  </a:cubicBezTo>
                  <a:cubicBezTo>
                    <a:pt x="139" y="17"/>
                    <a:pt x="231" y="0"/>
                    <a:pt x="291" y="49"/>
                  </a:cubicBezTo>
                  <a:cubicBezTo>
                    <a:pt x="335" y="85"/>
                    <a:pt x="368" y="131"/>
                    <a:pt x="398" y="180"/>
                  </a:cubicBezTo>
                  <a:cubicBezTo>
                    <a:pt x="470" y="298"/>
                    <a:pt x="507" y="427"/>
                    <a:pt x="511" y="566"/>
                  </a:cubicBezTo>
                  <a:cubicBezTo>
                    <a:pt x="512" y="599"/>
                    <a:pt x="513" y="634"/>
                    <a:pt x="506" y="667"/>
                  </a:cubicBezTo>
                  <a:cubicBezTo>
                    <a:pt x="486" y="760"/>
                    <a:pt x="390" y="820"/>
                    <a:pt x="297" y="804"/>
                  </a:cubicBezTo>
                  <a:cubicBezTo>
                    <a:pt x="271" y="799"/>
                    <a:pt x="245" y="798"/>
                    <a:pt x="219" y="797"/>
                  </a:cubicBezTo>
                  <a:cubicBezTo>
                    <a:pt x="183" y="796"/>
                    <a:pt x="146" y="796"/>
                    <a:pt x="109" y="797"/>
                  </a:cubicBezTo>
                  <a:cubicBezTo>
                    <a:pt x="74" y="798"/>
                    <a:pt x="38" y="800"/>
                    <a:pt x="0" y="802"/>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68" name="Freeform 14">
              <a:extLst>
                <a:ext uri="{FF2B5EF4-FFF2-40B4-BE49-F238E27FC236}">
                  <a16:creationId xmlns:a16="http://schemas.microsoft.com/office/drawing/2014/main" id="{1DC88995-B3DB-4CF3-ADD3-618BF25188BB}"/>
                </a:ext>
              </a:extLst>
            </p:cNvPr>
            <p:cNvSpPr>
              <a:spLocks/>
            </p:cNvSpPr>
            <p:nvPr/>
          </p:nvSpPr>
          <p:spPr bwMode="gray">
            <a:xfrm flipH="1">
              <a:off x="2925040" y="4454092"/>
              <a:ext cx="776288" cy="642938"/>
            </a:xfrm>
            <a:custGeom>
              <a:avLst/>
              <a:gdLst>
                <a:gd name="T0" fmla="*/ 969 w 1087"/>
                <a:gd name="T1" fmla="*/ 157 h 899"/>
                <a:gd name="T2" fmla="*/ 133 w 1087"/>
                <a:gd name="T3" fmla="*/ 157 h 899"/>
                <a:gd name="T4" fmla="*/ 133 w 1087"/>
                <a:gd name="T5" fmla="*/ 180 h 899"/>
                <a:gd name="T6" fmla="*/ 133 w 1087"/>
                <a:gd name="T7" fmla="*/ 862 h 899"/>
                <a:gd name="T8" fmla="*/ 107 w 1087"/>
                <a:gd name="T9" fmla="*/ 890 h 899"/>
                <a:gd name="T10" fmla="*/ 80 w 1087"/>
                <a:gd name="T11" fmla="*/ 862 h 899"/>
                <a:gd name="T12" fmla="*/ 80 w 1087"/>
                <a:gd name="T13" fmla="*/ 97 h 899"/>
                <a:gd name="T14" fmla="*/ 80 w 1087"/>
                <a:gd name="T15" fmla="*/ 68 h 899"/>
                <a:gd name="T16" fmla="*/ 25 w 1087"/>
                <a:gd name="T17" fmla="*/ 69 h 899"/>
                <a:gd name="T18" fmla="*/ 0 w 1087"/>
                <a:gd name="T19" fmla="*/ 45 h 899"/>
                <a:gd name="T20" fmla="*/ 0 w 1087"/>
                <a:gd name="T21" fmla="*/ 23 h 899"/>
                <a:gd name="T22" fmla="*/ 23 w 1087"/>
                <a:gd name="T23" fmla="*/ 1 h 899"/>
                <a:gd name="T24" fmla="*/ 35 w 1087"/>
                <a:gd name="T25" fmla="*/ 1 h 899"/>
                <a:gd name="T26" fmla="*/ 1052 w 1087"/>
                <a:gd name="T27" fmla="*/ 1 h 899"/>
                <a:gd name="T28" fmla="*/ 1083 w 1087"/>
                <a:gd name="T29" fmla="*/ 11 h 899"/>
                <a:gd name="T30" fmla="*/ 1083 w 1087"/>
                <a:gd name="T31" fmla="*/ 60 h 899"/>
                <a:gd name="T32" fmla="*/ 1065 w 1087"/>
                <a:gd name="T33" fmla="*/ 68 h 899"/>
                <a:gd name="T34" fmla="*/ 1022 w 1087"/>
                <a:gd name="T35" fmla="*/ 68 h 899"/>
                <a:gd name="T36" fmla="*/ 1022 w 1087"/>
                <a:gd name="T37" fmla="*/ 92 h 899"/>
                <a:gd name="T38" fmla="*/ 1022 w 1087"/>
                <a:gd name="T39" fmla="*/ 860 h 899"/>
                <a:gd name="T40" fmla="*/ 980 w 1087"/>
                <a:gd name="T41" fmla="*/ 889 h 899"/>
                <a:gd name="T42" fmla="*/ 970 w 1087"/>
                <a:gd name="T43" fmla="*/ 876 h 899"/>
                <a:gd name="T44" fmla="*/ 969 w 1087"/>
                <a:gd name="T45" fmla="*/ 859 h 899"/>
                <a:gd name="T46" fmla="*/ 969 w 1087"/>
                <a:gd name="T47" fmla="*/ 183 h 899"/>
                <a:gd name="T48" fmla="*/ 969 w 1087"/>
                <a:gd name="T49" fmla="*/ 157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7" h="899">
                  <a:moveTo>
                    <a:pt x="969" y="157"/>
                  </a:moveTo>
                  <a:cubicBezTo>
                    <a:pt x="690" y="157"/>
                    <a:pt x="413" y="157"/>
                    <a:pt x="133" y="157"/>
                  </a:cubicBezTo>
                  <a:cubicBezTo>
                    <a:pt x="133" y="164"/>
                    <a:pt x="133" y="172"/>
                    <a:pt x="133" y="180"/>
                  </a:cubicBezTo>
                  <a:cubicBezTo>
                    <a:pt x="133" y="407"/>
                    <a:pt x="133" y="634"/>
                    <a:pt x="133" y="862"/>
                  </a:cubicBezTo>
                  <a:cubicBezTo>
                    <a:pt x="133" y="887"/>
                    <a:pt x="130" y="890"/>
                    <a:pt x="107" y="890"/>
                  </a:cubicBezTo>
                  <a:cubicBezTo>
                    <a:pt x="83" y="891"/>
                    <a:pt x="80" y="888"/>
                    <a:pt x="80" y="862"/>
                  </a:cubicBezTo>
                  <a:cubicBezTo>
                    <a:pt x="80" y="607"/>
                    <a:pt x="80" y="352"/>
                    <a:pt x="80" y="97"/>
                  </a:cubicBezTo>
                  <a:cubicBezTo>
                    <a:pt x="80" y="88"/>
                    <a:pt x="80" y="79"/>
                    <a:pt x="80" y="68"/>
                  </a:cubicBezTo>
                  <a:cubicBezTo>
                    <a:pt x="60" y="68"/>
                    <a:pt x="42" y="68"/>
                    <a:pt x="25" y="69"/>
                  </a:cubicBezTo>
                  <a:cubicBezTo>
                    <a:pt x="8" y="69"/>
                    <a:pt x="0" y="61"/>
                    <a:pt x="0" y="45"/>
                  </a:cubicBezTo>
                  <a:cubicBezTo>
                    <a:pt x="0" y="37"/>
                    <a:pt x="0" y="30"/>
                    <a:pt x="0" y="23"/>
                  </a:cubicBezTo>
                  <a:cubicBezTo>
                    <a:pt x="1" y="8"/>
                    <a:pt x="7" y="0"/>
                    <a:pt x="23" y="1"/>
                  </a:cubicBezTo>
                  <a:cubicBezTo>
                    <a:pt x="27" y="1"/>
                    <a:pt x="31" y="1"/>
                    <a:pt x="35" y="1"/>
                  </a:cubicBezTo>
                  <a:cubicBezTo>
                    <a:pt x="374" y="1"/>
                    <a:pt x="713" y="1"/>
                    <a:pt x="1052" y="1"/>
                  </a:cubicBezTo>
                  <a:cubicBezTo>
                    <a:pt x="1063" y="1"/>
                    <a:pt x="1082" y="5"/>
                    <a:pt x="1083" y="11"/>
                  </a:cubicBezTo>
                  <a:cubicBezTo>
                    <a:pt x="1087" y="26"/>
                    <a:pt x="1085" y="44"/>
                    <a:pt x="1083" y="60"/>
                  </a:cubicBezTo>
                  <a:cubicBezTo>
                    <a:pt x="1083" y="63"/>
                    <a:pt x="1071" y="67"/>
                    <a:pt x="1065" y="68"/>
                  </a:cubicBezTo>
                  <a:cubicBezTo>
                    <a:pt x="1052" y="69"/>
                    <a:pt x="1038" y="68"/>
                    <a:pt x="1022" y="68"/>
                  </a:cubicBezTo>
                  <a:cubicBezTo>
                    <a:pt x="1022" y="77"/>
                    <a:pt x="1022" y="84"/>
                    <a:pt x="1022" y="92"/>
                  </a:cubicBezTo>
                  <a:cubicBezTo>
                    <a:pt x="1022" y="348"/>
                    <a:pt x="1022" y="604"/>
                    <a:pt x="1022" y="860"/>
                  </a:cubicBezTo>
                  <a:cubicBezTo>
                    <a:pt x="1022" y="888"/>
                    <a:pt x="1007" y="899"/>
                    <a:pt x="980" y="889"/>
                  </a:cubicBezTo>
                  <a:cubicBezTo>
                    <a:pt x="976" y="887"/>
                    <a:pt x="971" y="881"/>
                    <a:pt x="970" y="876"/>
                  </a:cubicBezTo>
                  <a:cubicBezTo>
                    <a:pt x="968" y="871"/>
                    <a:pt x="969" y="865"/>
                    <a:pt x="969" y="859"/>
                  </a:cubicBezTo>
                  <a:cubicBezTo>
                    <a:pt x="969" y="633"/>
                    <a:pt x="969" y="408"/>
                    <a:pt x="969" y="183"/>
                  </a:cubicBezTo>
                  <a:cubicBezTo>
                    <a:pt x="969" y="175"/>
                    <a:pt x="969" y="167"/>
                    <a:pt x="969" y="15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69" name="Freeform 15">
              <a:extLst>
                <a:ext uri="{FF2B5EF4-FFF2-40B4-BE49-F238E27FC236}">
                  <a16:creationId xmlns:a16="http://schemas.microsoft.com/office/drawing/2014/main" id="{7AECFCE4-41A4-4051-8E87-CFA9677FA74D}"/>
                </a:ext>
              </a:extLst>
            </p:cNvPr>
            <p:cNvSpPr>
              <a:spLocks/>
            </p:cNvSpPr>
            <p:nvPr/>
          </p:nvSpPr>
          <p:spPr bwMode="gray">
            <a:xfrm flipH="1">
              <a:off x="2755177" y="4100080"/>
              <a:ext cx="782638" cy="342900"/>
            </a:xfrm>
            <a:custGeom>
              <a:avLst/>
              <a:gdLst>
                <a:gd name="T0" fmla="*/ 535 w 1096"/>
                <a:gd name="T1" fmla="*/ 444 h 479"/>
                <a:gd name="T2" fmla="*/ 501 w 1096"/>
                <a:gd name="T3" fmla="*/ 479 h 479"/>
                <a:gd name="T4" fmla="*/ 123 w 1096"/>
                <a:gd name="T5" fmla="*/ 479 h 479"/>
                <a:gd name="T6" fmla="*/ 98 w 1096"/>
                <a:gd name="T7" fmla="*/ 438 h 479"/>
                <a:gd name="T8" fmla="*/ 70 w 1096"/>
                <a:gd name="T9" fmla="*/ 414 h 479"/>
                <a:gd name="T10" fmla="*/ 5 w 1096"/>
                <a:gd name="T11" fmla="*/ 33 h 479"/>
                <a:gd name="T12" fmla="*/ 22 w 1096"/>
                <a:gd name="T13" fmla="*/ 1 h 479"/>
                <a:gd name="T14" fmla="*/ 45 w 1096"/>
                <a:gd name="T15" fmla="*/ 21 h 479"/>
                <a:gd name="T16" fmla="*/ 89 w 1096"/>
                <a:gd name="T17" fmla="*/ 277 h 479"/>
                <a:gd name="T18" fmla="*/ 110 w 1096"/>
                <a:gd name="T19" fmla="*/ 406 h 479"/>
                <a:gd name="T20" fmla="*/ 110 w 1096"/>
                <a:gd name="T21" fmla="*/ 437 h 479"/>
                <a:gd name="T22" fmla="*/ 409 w 1096"/>
                <a:gd name="T23" fmla="*/ 437 h 479"/>
                <a:gd name="T24" fmla="*/ 365 w 1096"/>
                <a:gd name="T25" fmla="*/ 369 h 479"/>
                <a:gd name="T26" fmla="*/ 457 w 1096"/>
                <a:gd name="T27" fmla="*/ 278 h 479"/>
                <a:gd name="T28" fmla="*/ 715 w 1096"/>
                <a:gd name="T29" fmla="*/ 246 h 479"/>
                <a:gd name="T30" fmla="*/ 950 w 1096"/>
                <a:gd name="T31" fmla="*/ 122 h 479"/>
                <a:gd name="T32" fmla="*/ 1066 w 1096"/>
                <a:gd name="T33" fmla="*/ 130 h 479"/>
                <a:gd name="T34" fmla="*/ 1059 w 1096"/>
                <a:gd name="T35" fmla="*/ 246 h 479"/>
                <a:gd name="T36" fmla="*/ 776 w 1096"/>
                <a:gd name="T37" fmla="*/ 401 h 479"/>
                <a:gd name="T38" fmla="*/ 553 w 1096"/>
                <a:gd name="T39" fmla="*/ 442 h 479"/>
                <a:gd name="T40" fmla="*/ 535 w 1096"/>
                <a:gd name="T41" fmla="*/ 44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6" h="479">
                  <a:moveTo>
                    <a:pt x="535" y="444"/>
                  </a:moveTo>
                  <a:cubicBezTo>
                    <a:pt x="535" y="478"/>
                    <a:pt x="534" y="479"/>
                    <a:pt x="501" y="479"/>
                  </a:cubicBezTo>
                  <a:cubicBezTo>
                    <a:pt x="375" y="479"/>
                    <a:pt x="249" y="479"/>
                    <a:pt x="123" y="479"/>
                  </a:cubicBezTo>
                  <a:cubicBezTo>
                    <a:pt x="91" y="479"/>
                    <a:pt x="84" y="468"/>
                    <a:pt x="98" y="438"/>
                  </a:cubicBezTo>
                  <a:cubicBezTo>
                    <a:pt x="77" y="443"/>
                    <a:pt x="72" y="431"/>
                    <a:pt x="70" y="414"/>
                  </a:cubicBezTo>
                  <a:cubicBezTo>
                    <a:pt x="48" y="287"/>
                    <a:pt x="27" y="160"/>
                    <a:pt x="5" y="33"/>
                  </a:cubicBezTo>
                  <a:cubicBezTo>
                    <a:pt x="3" y="19"/>
                    <a:pt x="0" y="4"/>
                    <a:pt x="22" y="1"/>
                  </a:cubicBezTo>
                  <a:cubicBezTo>
                    <a:pt x="37" y="0"/>
                    <a:pt x="43" y="6"/>
                    <a:pt x="45" y="21"/>
                  </a:cubicBezTo>
                  <a:cubicBezTo>
                    <a:pt x="59" y="106"/>
                    <a:pt x="74" y="191"/>
                    <a:pt x="89" y="277"/>
                  </a:cubicBezTo>
                  <a:cubicBezTo>
                    <a:pt x="96" y="320"/>
                    <a:pt x="103" y="363"/>
                    <a:pt x="110" y="406"/>
                  </a:cubicBezTo>
                  <a:cubicBezTo>
                    <a:pt x="111" y="416"/>
                    <a:pt x="110" y="427"/>
                    <a:pt x="110" y="437"/>
                  </a:cubicBezTo>
                  <a:cubicBezTo>
                    <a:pt x="207" y="437"/>
                    <a:pt x="306" y="437"/>
                    <a:pt x="409" y="437"/>
                  </a:cubicBezTo>
                  <a:cubicBezTo>
                    <a:pt x="383" y="419"/>
                    <a:pt x="367" y="398"/>
                    <a:pt x="365" y="369"/>
                  </a:cubicBezTo>
                  <a:cubicBezTo>
                    <a:pt x="362" y="315"/>
                    <a:pt x="401" y="276"/>
                    <a:pt x="457" y="278"/>
                  </a:cubicBezTo>
                  <a:cubicBezTo>
                    <a:pt x="545" y="281"/>
                    <a:pt x="631" y="271"/>
                    <a:pt x="715" y="246"/>
                  </a:cubicBezTo>
                  <a:cubicBezTo>
                    <a:pt x="802" y="220"/>
                    <a:pt x="881" y="182"/>
                    <a:pt x="950" y="122"/>
                  </a:cubicBezTo>
                  <a:cubicBezTo>
                    <a:pt x="985" y="92"/>
                    <a:pt x="1037" y="96"/>
                    <a:pt x="1066" y="130"/>
                  </a:cubicBezTo>
                  <a:cubicBezTo>
                    <a:pt x="1096" y="164"/>
                    <a:pt x="1093" y="215"/>
                    <a:pt x="1059" y="246"/>
                  </a:cubicBezTo>
                  <a:cubicBezTo>
                    <a:pt x="978" y="321"/>
                    <a:pt x="881" y="368"/>
                    <a:pt x="776" y="401"/>
                  </a:cubicBezTo>
                  <a:cubicBezTo>
                    <a:pt x="704" y="424"/>
                    <a:pt x="630" y="438"/>
                    <a:pt x="553" y="442"/>
                  </a:cubicBezTo>
                  <a:cubicBezTo>
                    <a:pt x="548" y="442"/>
                    <a:pt x="542" y="444"/>
                    <a:pt x="535" y="444"/>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70" name="Freeform 17">
              <a:extLst>
                <a:ext uri="{FF2B5EF4-FFF2-40B4-BE49-F238E27FC236}">
                  <a16:creationId xmlns:a16="http://schemas.microsoft.com/office/drawing/2014/main" id="{35A689CD-E66C-485F-A3FA-741F7EF1D743}"/>
                </a:ext>
              </a:extLst>
            </p:cNvPr>
            <p:cNvSpPr>
              <a:spLocks/>
            </p:cNvSpPr>
            <p:nvPr/>
          </p:nvSpPr>
          <p:spPr bwMode="gray">
            <a:xfrm flipH="1">
              <a:off x="2521815" y="4308042"/>
              <a:ext cx="412750" cy="792163"/>
            </a:xfrm>
            <a:custGeom>
              <a:avLst/>
              <a:gdLst>
                <a:gd name="T0" fmla="*/ 516 w 576"/>
                <a:gd name="T1" fmla="*/ 577 h 1109"/>
                <a:gd name="T2" fmla="*/ 516 w 576"/>
                <a:gd name="T3" fmla="*/ 358 h 1109"/>
                <a:gd name="T4" fmla="*/ 513 w 576"/>
                <a:gd name="T5" fmla="*/ 349 h 1109"/>
                <a:gd name="T6" fmla="*/ 499 w 576"/>
                <a:gd name="T7" fmla="*/ 309 h 1109"/>
                <a:gd name="T8" fmla="*/ 499 w 576"/>
                <a:gd name="T9" fmla="*/ 31 h 1109"/>
                <a:gd name="T10" fmla="*/ 531 w 576"/>
                <a:gd name="T11" fmla="*/ 0 h 1109"/>
                <a:gd name="T12" fmla="*/ 566 w 576"/>
                <a:gd name="T13" fmla="*/ 32 h 1109"/>
                <a:gd name="T14" fmla="*/ 565 w 576"/>
                <a:gd name="T15" fmla="*/ 320 h 1109"/>
                <a:gd name="T16" fmla="*/ 554 w 576"/>
                <a:gd name="T17" fmla="*/ 347 h 1109"/>
                <a:gd name="T18" fmla="*/ 548 w 576"/>
                <a:gd name="T19" fmla="*/ 359 h 1109"/>
                <a:gd name="T20" fmla="*/ 548 w 576"/>
                <a:gd name="T21" fmla="*/ 572 h 1109"/>
                <a:gd name="T22" fmla="*/ 572 w 576"/>
                <a:gd name="T23" fmla="*/ 588 h 1109"/>
                <a:gd name="T24" fmla="*/ 572 w 576"/>
                <a:gd name="T25" fmla="*/ 612 h 1109"/>
                <a:gd name="T26" fmla="*/ 547 w 576"/>
                <a:gd name="T27" fmla="*/ 624 h 1109"/>
                <a:gd name="T28" fmla="*/ 331 w 576"/>
                <a:gd name="T29" fmla="*/ 624 h 1109"/>
                <a:gd name="T30" fmla="*/ 308 w 576"/>
                <a:gd name="T31" fmla="*/ 624 h 1109"/>
                <a:gd name="T32" fmla="*/ 308 w 576"/>
                <a:gd name="T33" fmla="*/ 659 h 1109"/>
                <a:gd name="T34" fmla="*/ 307 w 576"/>
                <a:gd name="T35" fmla="*/ 911 h 1109"/>
                <a:gd name="T36" fmla="*/ 325 w 576"/>
                <a:gd name="T37" fmla="*/ 934 h 1109"/>
                <a:gd name="T38" fmla="*/ 518 w 576"/>
                <a:gd name="T39" fmla="*/ 990 h 1109"/>
                <a:gd name="T40" fmla="*/ 536 w 576"/>
                <a:gd name="T41" fmla="*/ 1031 h 1109"/>
                <a:gd name="T42" fmla="*/ 535 w 576"/>
                <a:gd name="T43" fmla="*/ 1046 h 1109"/>
                <a:gd name="T44" fmla="*/ 523 w 576"/>
                <a:gd name="T45" fmla="*/ 1097 h 1109"/>
                <a:gd name="T46" fmla="*/ 472 w 576"/>
                <a:gd name="T47" fmla="*/ 1091 h 1109"/>
                <a:gd name="T48" fmla="*/ 475 w 576"/>
                <a:gd name="T49" fmla="*/ 1037 h 1109"/>
                <a:gd name="T50" fmla="*/ 485 w 576"/>
                <a:gd name="T51" fmla="*/ 1030 h 1109"/>
                <a:gd name="T52" fmla="*/ 308 w 576"/>
                <a:gd name="T53" fmla="*/ 989 h 1109"/>
                <a:gd name="T54" fmla="*/ 258 w 576"/>
                <a:gd name="T55" fmla="*/ 992 h 1109"/>
                <a:gd name="T56" fmla="*/ 94 w 576"/>
                <a:gd name="T57" fmla="*/ 1029 h 1109"/>
                <a:gd name="T58" fmla="*/ 105 w 576"/>
                <a:gd name="T59" fmla="*/ 1041 h 1109"/>
                <a:gd name="T60" fmla="*/ 105 w 576"/>
                <a:gd name="T61" fmla="*/ 1091 h 1109"/>
                <a:gd name="T62" fmla="*/ 54 w 576"/>
                <a:gd name="T63" fmla="*/ 1098 h 1109"/>
                <a:gd name="T64" fmla="*/ 40 w 576"/>
                <a:gd name="T65" fmla="*/ 1051 h 1109"/>
                <a:gd name="T66" fmla="*/ 40 w 576"/>
                <a:gd name="T67" fmla="*/ 1028 h 1109"/>
                <a:gd name="T68" fmla="*/ 60 w 576"/>
                <a:gd name="T69" fmla="*/ 990 h 1109"/>
                <a:gd name="T70" fmla="*/ 242 w 576"/>
                <a:gd name="T71" fmla="*/ 937 h 1109"/>
                <a:gd name="T72" fmla="*/ 256 w 576"/>
                <a:gd name="T73" fmla="*/ 920 h 1109"/>
                <a:gd name="T74" fmla="*/ 256 w 576"/>
                <a:gd name="T75" fmla="*/ 632 h 1109"/>
                <a:gd name="T76" fmla="*/ 254 w 576"/>
                <a:gd name="T77" fmla="*/ 624 h 1109"/>
                <a:gd name="T78" fmla="*/ 233 w 576"/>
                <a:gd name="T79" fmla="*/ 624 h 1109"/>
                <a:gd name="T80" fmla="*/ 29 w 576"/>
                <a:gd name="T81" fmla="*/ 624 h 1109"/>
                <a:gd name="T82" fmla="*/ 0 w 576"/>
                <a:gd name="T83" fmla="*/ 600 h 1109"/>
                <a:gd name="T84" fmla="*/ 30 w 576"/>
                <a:gd name="T85" fmla="*/ 577 h 1109"/>
                <a:gd name="T86" fmla="*/ 490 w 576"/>
                <a:gd name="T87" fmla="*/ 577 h 1109"/>
                <a:gd name="T88" fmla="*/ 516 w 576"/>
                <a:gd name="T89" fmla="*/ 577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1109">
                  <a:moveTo>
                    <a:pt x="516" y="577"/>
                  </a:moveTo>
                  <a:cubicBezTo>
                    <a:pt x="516" y="502"/>
                    <a:pt x="516" y="430"/>
                    <a:pt x="516" y="358"/>
                  </a:cubicBezTo>
                  <a:cubicBezTo>
                    <a:pt x="516" y="355"/>
                    <a:pt x="515" y="350"/>
                    <a:pt x="513" y="349"/>
                  </a:cubicBezTo>
                  <a:cubicBezTo>
                    <a:pt x="495" y="341"/>
                    <a:pt x="499" y="324"/>
                    <a:pt x="499" y="309"/>
                  </a:cubicBezTo>
                  <a:cubicBezTo>
                    <a:pt x="499" y="217"/>
                    <a:pt x="499" y="124"/>
                    <a:pt x="499" y="31"/>
                  </a:cubicBezTo>
                  <a:cubicBezTo>
                    <a:pt x="499" y="6"/>
                    <a:pt x="505" y="0"/>
                    <a:pt x="531" y="0"/>
                  </a:cubicBezTo>
                  <a:cubicBezTo>
                    <a:pt x="559" y="0"/>
                    <a:pt x="565" y="5"/>
                    <a:pt x="566" y="32"/>
                  </a:cubicBezTo>
                  <a:cubicBezTo>
                    <a:pt x="566" y="128"/>
                    <a:pt x="566" y="224"/>
                    <a:pt x="565" y="320"/>
                  </a:cubicBezTo>
                  <a:cubicBezTo>
                    <a:pt x="565" y="329"/>
                    <a:pt x="558" y="338"/>
                    <a:pt x="554" y="347"/>
                  </a:cubicBezTo>
                  <a:cubicBezTo>
                    <a:pt x="552" y="351"/>
                    <a:pt x="548" y="355"/>
                    <a:pt x="548" y="359"/>
                  </a:cubicBezTo>
                  <a:cubicBezTo>
                    <a:pt x="548" y="431"/>
                    <a:pt x="548" y="503"/>
                    <a:pt x="548" y="572"/>
                  </a:cubicBezTo>
                  <a:cubicBezTo>
                    <a:pt x="558" y="578"/>
                    <a:pt x="568" y="581"/>
                    <a:pt x="572" y="588"/>
                  </a:cubicBezTo>
                  <a:cubicBezTo>
                    <a:pt x="576" y="594"/>
                    <a:pt x="576" y="607"/>
                    <a:pt x="572" y="612"/>
                  </a:cubicBezTo>
                  <a:cubicBezTo>
                    <a:pt x="567" y="619"/>
                    <a:pt x="556" y="623"/>
                    <a:pt x="547" y="624"/>
                  </a:cubicBezTo>
                  <a:cubicBezTo>
                    <a:pt x="475" y="624"/>
                    <a:pt x="403" y="624"/>
                    <a:pt x="331" y="624"/>
                  </a:cubicBezTo>
                  <a:cubicBezTo>
                    <a:pt x="324" y="624"/>
                    <a:pt x="317" y="624"/>
                    <a:pt x="308" y="624"/>
                  </a:cubicBezTo>
                  <a:cubicBezTo>
                    <a:pt x="308" y="637"/>
                    <a:pt x="308" y="648"/>
                    <a:pt x="308" y="659"/>
                  </a:cubicBezTo>
                  <a:cubicBezTo>
                    <a:pt x="308" y="743"/>
                    <a:pt x="308" y="827"/>
                    <a:pt x="307" y="911"/>
                  </a:cubicBezTo>
                  <a:cubicBezTo>
                    <a:pt x="307" y="925"/>
                    <a:pt x="311" y="930"/>
                    <a:pt x="325" y="934"/>
                  </a:cubicBezTo>
                  <a:cubicBezTo>
                    <a:pt x="390" y="952"/>
                    <a:pt x="454" y="971"/>
                    <a:pt x="518" y="990"/>
                  </a:cubicBezTo>
                  <a:cubicBezTo>
                    <a:pt x="539" y="997"/>
                    <a:pt x="545" y="1011"/>
                    <a:pt x="536" y="1031"/>
                  </a:cubicBezTo>
                  <a:cubicBezTo>
                    <a:pt x="534" y="1035"/>
                    <a:pt x="534" y="1042"/>
                    <a:pt x="535" y="1046"/>
                  </a:cubicBezTo>
                  <a:cubicBezTo>
                    <a:pt x="544" y="1066"/>
                    <a:pt x="540" y="1087"/>
                    <a:pt x="523" y="1097"/>
                  </a:cubicBezTo>
                  <a:cubicBezTo>
                    <a:pt x="506" y="1109"/>
                    <a:pt x="486" y="1106"/>
                    <a:pt x="472" y="1091"/>
                  </a:cubicBezTo>
                  <a:cubicBezTo>
                    <a:pt x="459" y="1076"/>
                    <a:pt x="460" y="1054"/>
                    <a:pt x="475" y="1037"/>
                  </a:cubicBezTo>
                  <a:cubicBezTo>
                    <a:pt x="477" y="1035"/>
                    <a:pt x="480" y="1033"/>
                    <a:pt x="485" y="1030"/>
                  </a:cubicBezTo>
                  <a:cubicBezTo>
                    <a:pt x="423" y="1016"/>
                    <a:pt x="365" y="1003"/>
                    <a:pt x="308" y="989"/>
                  </a:cubicBezTo>
                  <a:cubicBezTo>
                    <a:pt x="290" y="984"/>
                    <a:pt x="275" y="988"/>
                    <a:pt x="258" y="992"/>
                  </a:cubicBezTo>
                  <a:cubicBezTo>
                    <a:pt x="204" y="1004"/>
                    <a:pt x="151" y="1016"/>
                    <a:pt x="94" y="1029"/>
                  </a:cubicBezTo>
                  <a:cubicBezTo>
                    <a:pt x="99" y="1034"/>
                    <a:pt x="102" y="1037"/>
                    <a:pt x="105" y="1041"/>
                  </a:cubicBezTo>
                  <a:cubicBezTo>
                    <a:pt x="117" y="1055"/>
                    <a:pt x="116" y="1077"/>
                    <a:pt x="105" y="1091"/>
                  </a:cubicBezTo>
                  <a:cubicBezTo>
                    <a:pt x="91" y="1106"/>
                    <a:pt x="71" y="1109"/>
                    <a:pt x="54" y="1098"/>
                  </a:cubicBezTo>
                  <a:cubicBezTo>
                    <a:pt x="38" y="1088"/>
                    <a:pt x="32" y="1069"/>
                    <a:pt x="40" y="1051"/>
                  </a:cubicBezTo>
                  <a:cubicBezTo>
                    <a:pt x="43" y="1043"/>
                    <a:pt x="44" y="1037"/>
                    <a:pt x="40" y="1028"/>
                  </a:cubicBezTo>
                  <a:cubicBezTo>
                    <a:pt x="31" y="1009"/>
                    <a:pt x="39" y="996"/>
                    <a:pt x="60" y="990"/>
                  </a:cubicBezTo>
                  <a:cubicBezTo>
                    <a:pt x="121" y="972"/>
                    <a:pt x="181" y="954"/>
                    <a:pt x="242" y="937"/>
                  </a:cubicBezTo>
                  <a:cubicBezTo>
                    <a:pt x="251" y="934"/>
                    <a:pt x="257" y="931"/>
                    <a:pt x="256" y="920"/>
                  </a:cubicBezTo>
                  <a:cubicBezTo>
                    <a:pt x="256" y="824"/>
                    <a:pt x="256" y="728"/>
                    <a:pt x="256" y="632"/>
                  </a:cubicBezTo>
                  <a:cubicBezTo>
                    <a:pt x="256" y="630"/>
                    <a:pt x="255" y="628"/>
                    <a:pt x="254" y="624"/>
                  </a:cubicBezTo>
                  <a:cubicBezTo>
                    <a:pt x="247" y="624"/>
                    <a:pt x="240" y="624"/>
                    <a:pt x="233" y="624"/>
                  </a:cubicBezTo>
                  <a:cubicBezTo>
                    <a:pt x="165" y="624"/>
                    <a:pt x="97" y="624"/>
                    <a:pt x="29" y="624"/>
                  </a:cubicBezTo>
                  <a:cubicBezTo>
                    <a:pt x="8" y="624"/>
                    <a:pt x="0" y="617"/>
                    <a:pt x="0" y="600"/>
                  </a:cubicBezTo>
                  <a:cubicBezTo>
                    <a:pt x="0" y="580"/>
                    <a:pt x="14" y="577"/>
                    <a:pt x="30" y="577"/>
                  </a:cubicBezTo>
                  <a:cubicBezTo>
                    <a:pt x="183" y="577"/>
                    <a:pt x="336" y="577"/>
                    <a:pt x="490" y="577"/>
                  </a:cubicBezTo>
                  <a:cubicBezTo>
                    <a:pt x="498" y="577"/>
                    <a:pt x="505" y="577"/>
                    <a:pt x="516" y="57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71" name="Freeform 18">
              <a:extLst>
                <a:ext uri="{FF2B5EF4-FFF2-40B4-BE49-F238E27FC236}">
                  <a16:creationId xmlns:a16="http://schemas.microsoft.com/office/drawing/2014/main" id="{3EA18C65-B6EA-4094-A3BB-1B22A47C228D}"/>
                </a:ext>
              </a:extLst>
            </p:cNvPr>
            <p:cNvSpPr>
              <a:spLocks/>
            </p:cNvSpPr>
            <p:nvPr/>
          </p:nvSpPr>
          <p:spPr bwMode="gray">
            <a:xfrm flipH="1">
              <a:off x="3017115" y="4577917"/>
              <a:ext cx="119063" cy="500063"/>
            </a:xfrm>
            <a:custGeom>
              <a:avLst/>
              <a:gdLst>
                <a:gd name="T0" fmla="*/ 165 w 166"/>
                <a:gd name="T1" fmla="*/ 0 h 700"/>
                <a:gd name="T2" fmla="*/ 165 w 166"/>
                <a:gd name="T3" fmla="*/ 22 h 700"/>
                <a:gd name="T4" fmla="*/ 166 w 166"/>
                <a:gd name="T5" fmla="*/ 647 h 700"/>
                <a:gd name="T6" fmla="*/ 141 w 166"/>
                <a:gd name="T7" fmla="*/ 682 h 700"/>
                <a:gd name="T8" fmla="*/ 26 w 166"/>
                <a:gd name="T9" fmla="*/ 616 h 700"/>
                <a:gd name="T10" fmla="*/ 2 w 166"/>
                <a:gd name="T11" fmla="*/ 330 h 700"/>
                <a:gd name="T12" fmla="*/ 11 w 166"/>
                <a:gd name="T13" fmla="*/ 139 h 700"/>
                <a:gd name="T14" fmla="*/ 165 w 16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00">
                  <a:moveTo>
                    <a:pt x="165" y="0"/>
                  </a:moveTo>
                  <a:cubicBezTo>
                    <a:pt x="165" y="9"/>
                    <a:pt x="165" y="15"/>
                    <a:pt x="165" y="22"/>
                  </a:cubicBezTo>
                  <a:cubicBezTo>
                    <a:pt x="165" y="230"/>
                    <a:pt x="165" y="439"/>
                    <a:pt x="166" y="647"/>
                  </a:cubicBezTo>
                  <a:cubicBezTo>
                    <a:pt x="166" y="668"/>
                    <a:pt x="157" y="676"/>
                    <a:pt x="141" y="682"/>
                  </a:cubicBezTo>
                  <a:cubicBezTo>
                    <a:pt x="90" y="700"/>
                    <a:pt x="32" y="670"/>
                    <a:pt x="26" y="616"/>
                  </a:cubicBezTo>
                  <a:cubicBezTo>
                    <a:pt x="15" y="521"/>
                    <a:pt x="6" y="426"/>
                    <a:pt x="2" y="330"/>
                  </a:cubicBezTo>
                  <a:cubicBezTo>
                    <a:pt x="0" y="266"/>
                    <a:pt x="2" y="202"/>
                    <a:pt x="11" y="139"/>
                  </a:cubicBezTo>
                  <a:cubicBezTo>
                    <a:pt x="22" y="58"/>
                    <a:pt x="85" y="4"/>
                    <a:pt x="165" y="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grpSp>
      <p:sp>
        <p:nvSpPr>
          <p:cNvPr id="172" name="TextBox 171">
            <a:extLst>
              <a:ext uri="{FF2B5EF4-FFF2-40B4-BE49-F238E27FC236}">
                <a16:creationId xmlns:a16="http://schemas.microsoft.com/office/drawing/2014/main" id="{5069FD66-6691-490D-AD85-3BA030080AA4}"/>
              </a:ext>
            </a:extLst>
          </p:cNvPr>
          <p:cNvSpPr txBox="1"/>
          <p:nvPr/>
        </p:nvSpPr>
        <p:spPr bwMode="gray">
          <a:xfrm>
            <a:off x="5311892" y="6081054"/>
            <a:ext cx="2144866" cy="203842"/>
          </a:xfrm>
          <a:prstGeom prst="roundRect">
            <a:avLst>
              <a:gd name="adj" fmla="val 50000"/>
            </a:avLst>
          </a:prstGeom>
          <a:solidFill>
            <a:srgbClr val="8FAADC"/>
          </a:solidFill>
          <a:ln>
            <a:solidFill>
              <a:srgbClr val="8FAADC"/>
            </a:solidFill>
          </a:ln>
        </p:spPr>
        <p:txBody>
          <a:bodyPr wrap="none" lIns="31542" tIns="31542" rIns="31542" bIns="31542" rtlCol="0" anchor="ctr">
            <a:noAutofit/>
          </a:bodyPr>
          <a:lstStyle>
            <a:defPPr>
              <a:defRPr lang="en-US"/>
            </a:defPPr>
            <a:lvl1pPr algn="ctr" defTabSz="914299">
              <a:defRPr sz="1052" b="1" kern="0">
                <a:solidFill>
                  <a:srgbClr val="000000"/>
                </a:solidFill>
                <a:latin typeface="EYInterstate" panose="02000503020000020004" pitchFamily="2" charset="0"/>
              </a:defRPr>
            </a:lvl1pPr>
          </a:lstStyle>
          <a:p>
            <a:pPr defTabSz="913842"/>
            <a:r>
              <a:rPr lang="en-US" sz="1051" dirty="0">
                <a:solidFill>
                  <a:schemeClr val="tx1"/>
                </a:solidFill>
                <a:latin typeface="EY interstate light"/>
              </a:rPr>
              <a:t>Continuous integration</a:t>
            </a:r>
          </a:p>
        </p:txBody>
      </p:sp>
      <p:sp>
        <p:nvSpPr>
          <p:cNvPr id="173" name="TextBox 172">
            <a:extLst>
              <a:ext uri="{FF2B5EF4-FFF2-40B4-BE49-F238E27FC236}">
                <a16:creationId xmlns:a16="http://schemas.microsoft.com/office/drawing/2014/main" id="{5A57693E-D484-4441-BC5E-E48BA8D96F18}"/>
              </a:ext>
            </a:extLst>
          </p:cNvPr>
          <p:cNvSpPr txBox="1"/>
          <p:nvPr/>
        </p:nvSpPr>
        <p:spPr bwMode="gray">
          <a:xfrm>
            <a:off x="7526383" y="5840950"/>
            <a:ext cx="201978" cy="188641"/>
          </a:xfrm>
          <a:prstGeom prst="rect">
            <a:avLst/>
          </a:prstGeom>
          <a:noFill/>
          <a:ln>
            <a:noFill/>
          </a:ln>
        </p:spPr>
        <p:txBody>
          <a:bodyPr wrap="non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algn="l" defTabSz="913842">
              <a:defRPr/>
            </a:pPr>
            <a:r>
              <a:rPr lang="en-US" sz="1226">
                <a:solidFill>
                  <a:schemeClr val="tx1"/>
                </a:solidFill>
                <a:latin typeface="EY interstate light"/>
              </a:rPr>
              <a:t>QA</a:t>
            </a:r>
            <a:endParaRPr lang="en-US" sz="1226" dirty="0">
              <a:solidFill>
                <a:schemeClr val="tx1"/>
              </a:solidFill>
              <a:latin typeface="EY interstate light"/>
            </a:endParaRPr>
          </a:p>
        </p:txBody>
      </p:sp>
      <p:sp>
        <p:nvSpPr>
          <p:cNvPr id="174" name="TextBox 173">
            <a:extLst>
              <a:ext uri="{FF2B5EF4-FFF2-40B4-BE49-F238E27FC236}">
                <a16:creationId xmlns:a16="http://schemas.microsoft.com/office/drawing/2014/main" id="{97981EA1-50CC-4290-B789-92C87A2A275A}"/>
              </a:ext>
            </a:extLst>
          </p:cNvPr>
          <p:cNvSpPr txBox="1"/>
          <p:nvPr/>
        </p:nvSpPr>
        <p:spPr bwMode="gray">
          <a:xfrm>
            <a:off x="3252599" y="4706774"/>
            <a:ext cx="250903" cy="188641"/>
          </a:xfrm>
          <a:prstGeom prst="rect">
            <a:avLst/>
          </a:prstGeom>
          <a:noFill/>
          <a:ln>
            <a:noFill/>
          </a:ln>
        </p:spPr>
        <p:txBody>
          <a:bodyPr wrap="non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algn="l" defTabSz="913842">
              <a:defRPr/>
            </a:pPr>
            <a:r>
              <a:rPr lang="en-US" sz="1226" dirty="0">
                <a:solidFill>
                  <a:schemeClr val="tx1"/>
                </a:solidFill>
                <a:latin typeface="EY interstate light"/>
              </a:rPr>
              <a:t>Dev</a:t>
            </a:r>
          </a:p>
        </p:txBody>
      </p:sp>
      <p:sp>
        <p:nvSpPr>
          <p:cNvPr id="175" name="TextBox 174">
            <a:extLst>
              <a:ext uri="{FF2B5EF4-FFF2-40B4-BE49-F238E27FC236}">
                <a16:creationId xmlns:a16="http://schemas.microsoft.com/office/drawing/2014/main" id="{C7F7A221-CDC4-4D03-92D5-0E7814A475C7}"/>
              </a:ext>
            </a:extLst>
          </p:cNvPr>
          <p:cNvSpPr txBox="1"/>
          <p:nvPr/>
        </p:nvSpPr>
        <p:spPr bwMode="gray">
          <a:xfrm>
            <a:off x="4803324" y="5840950"/>
            <a:ext cx="201978" cy="188641"/>
          </a:xfrm>
          <a:prstGeom prst="rect">
            <a:avLst/>
          </a:prstGeom>
          <a:noFill/>
          <a:ln>
            <a:noFill/>
          </a:ln>
        </p:spPr>
        <p:txBody>
          <a:bodyPr wrap="non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algn="l" defTabSz="913842">
              <a:defRPr/>
            </a:pPr>
            <a:r>
              <a:rPr lang="en-US" sz="1226" dirty="0">
                <a:solidFill>
                  <a:schemeClr val="tx1"/>
                </a:solidFill>
                <a:latin typeface="EY interstate light"/>
              </a:rPr>
              <a:t>QA</a:t>
            </a:r>
          </a:p>
        </p:txBody>
      </p:sp>
      <p:cxnSp>
        <p:nvCxnSpPr>
          <p:cNvPr id="176" name="Straight Arrow Connector 175">
            <a:extLst>
              <a:ext uri="{FF2B5EF4-FFF2-40B4-BE49-F238E27FC236}">
                <a16:creationId xmlns:a16="http://schemas.microsoft.com/office/drawing/2014/main" id="{B59973BF-2FE9-4A76-B622-D952B11441CE}"/>
              </a:ext>
            </a:extLst>
          </p:cNvPr>
          <p:cNvCxnSpPr/>
          <p:nvPr/>
        </p:nvCxnSpPr>
        <p:spPr bwMode="gray">
          <a:xfrm flipV="1">
            <a:off x="1618681" y="2318147"/>
            <a:ext cx="632780" cy="532967"/>
          </a:xfrm>
          <a:prstGeom prst="straightConnector1">
            <a:avLst/>
          </a:prstGeom>
          <a:noFill/>
          <a:ln w="38100" cap="flat" cmpd="sng" algn="ctr">
            <a:solidFill>
              <a:srgbClr val="404040"/>
            </a:solidFill>
            <a:prstDash val="solid"/>
            <a:tailEnd type="triangle"/>
          </a:ln>
          <a:effectLst/>
        </p:spPr>
      </p:cxnSp>
      <p:sp>
        <p:nvSpPr>
          <p:cNvPr id="177" name="TextBox 176">
            <a:extLst>
              <a:ext uri="{FF2B5EF4-FFF2-40B4-BE49-F238E27FC236}">
                <a16:creationId xmlns:a16="http://schemas.microsoft.com/office/drawing/2014/main" id="{98444DCC-BA22-4F83-8B62-C0FA2AD0136A}"/>
              </a:ext>
            </a:extLst>
          </p:cNvPr>
          <p:cNvSpPr txBox="1"/>
          <p:nvPr/>
        </p:nvSpPr>
        <p:spPr bwMode="gray">
          <a:xfrm>
            <a:off x="2811017" y="1877175"/>
            <a:ext cx="201978" cy="188641"/>
          </a:xfrm>
          <a:prstGeom prst="rect">
            <a:avLst/>
          </a:prstGeom>
          <a:noFill/>
          <a:ln>
            <a:noFill/>
          </a:ln>
        </p:spPr>
        <p:txBody>
          <a:bodyPr wrap="non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algn="l" defTabSz="913842">
              <a:defRPr/>
            </a:pPr>
            <a:r>
              <a:rPr lang="en-US" sz="1226" dirty="0">
                <a:solidFill>
                  <a:schemeClr val="tx1"/>
                </a:solidFill>
                <a:latin typeface="EY interstate light"/>
              </a:rPr>
              <a:t>QA</a:t>
            </a:r>
          </a:p>
        </p:txBody>
      </p:sp>
      <p:grpSp>
        <p:nvGrpSpPr>
          <p:cNvPr id="178" name="Group 177">
            <a:extLst>
              <a:ext uri="{FF2B5EF4-FFF2-40B4-BE49-F238E27FC236}">
                <a16:creationId xmlns:a16="http://schemas.microsoft.com/office/drawing/2014/main" id="{A7320946-7312-44A6-8BA8-76BE62A5DC3B}"/>
              </a:ext>
            </a:extLst>
          </p:cNvPr>
          <p:cNvGrpSpPr/>
          <p:nvPr/>
        </p:nvGrpSpPr>
        <p:grpSpPr bwMode="gray">
          <a:xfrm>
            <a:off x="2811016" y="2113927"/>
            <a:ext cx="478347" cy="512610"/>
            <a:chOff x="2521815" y="3836207"/>
            <a:chExt cx="1179513" cy="1263998"/>
          </a:xfrm>
        </p:grpSpPr>
        <p:sp>
          <p:nvSpPr>
            <p:cNvPr id="179" name="Freeform 31">
              <a:extLst>
                <a:ext uri="{FF2B5EF4-FFF2-40B4-BE49-F238E27FC236}">
                  <a16:creationId xmlns:a16="http://schemas.microsoft.com/office/drawing/2014/main" id="{A26C009E-0CF0-4DA4-9349-7F66F494B0CC}"/>
                </a:ext>
              </a:extLst>
            </p:cNvPr>
            <p:cNvSpPr>
              <a:spLocks/>
            </p:cNvSpPr>
            <p:nvPr/>
          </p:nvSpPr>
          <p:spPr bwMode="gray">
            <a:xfrm>
              <a:off x="2617710" y="3836207"/>
              <a:ext cx="454025" cy="327025"/>
            </a:xfrm>
            <a:custGeom>
              <a:avLst/>
              <a:gdLst>
                <a:gd name="T0" fmla="*/ 38 w 121"/>
                <a:gd name="T1" fmla="*/ 40 h 87"/>
                <a:gd name="T2" fmla="*/ 15 w 121"/>
                <a:gd name="T3" fmla="*/ 62 h 87"/>
                <a:gd name="T4" fmla="*/ 4 w 121"/>
                <a:gd name="T5" fmla="*/ 36 h 87"/>
                <a:gd name="T6" fmla="*/ 42 w 121"/>
                <a:gd name="T7" fmla="*/ 30 h 87"/>
                <a:gd name="T8" fmla="*/ 98 w 121"/>
                <a:gd name="T9" fmla="*/ 10 h 87"/>
                <a:gd name="T10" fmla="*/ 117 w 121"/>
                <a:gd name="T11" fmla="*/ 54 h 87"/>
                <a:gd name="T12" fmla="*/ 74 w 121"/>
                <a:gd name="T13" fmla="*/ 85 h 87"/>
                <a:gd name="T14" fmla="*/ 38 w 121"/>
                <a:gd name="T15" fmla="*/ 4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87">
                  <a:moveTo>
                    <a:pt x="38" y="40"/>
                  </a:moveTo>
                  <a:cubicBezTo>
                    <a:pt x="27" y="40"/>
                    <a:pt x="19" y="47"/>
                    <a:pt x="15" y="62"/>
                  </a:cubicBezTo>
                  <a:cubicBezTo>
                    <a:pt x="5" y="56"/>
                    <a:pt x="0" y="45"/>
                    <a:pt x="4" y="36"/>
                  </a:cubicBezTo>
                  <a:cubicBezTo>
                    <a:pt x="10" y="24"/>
                    <a:pt x="20" y="23"/>
                    <a:pt x="42" y="30"/>
                  </a:cubicBezTo>
                  <a:cubicBezTo>
                    <a:pt x="58" y="7"/>
                    <a:pt x="77" y="0"/>
                    <a:pt x="98" y="10"/>
                  </a:cubicBezTo>
                  <a:cubicBezTo>
                    <a:pt x="112" y="18"/>
                    <a:pt x="121" y="38"/>
                    <a:pt x="117" y="54"/>
                  </a:cubicBezTo>
                  <a:cubicBezTo>
                    <a:pt x="112" y="76"/>
                    <a:pt x="91" y="87"/>
                    <a:pt x="74" y="85"/>
                  </a:cubicBezTo>
                  <a:cubicBezTo>
                    <a:pt x="58" y="83"/>
                    <a:pt x="40" y="71"/>
                    <a:pt x="38" y="4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80" name="Freeform 13">
              <a:extLst>
                <a:ext uri="{FF2B5EF4-FFF2-40B4-BE49-F238E27FC236}">
                  <a16:creationId xmlns:a16="http://schemas.microsoft.com/office/drawing/2014/main" id="{9551CD25-6311-4343-9123-4381026FC9AF}"/>
                </a:ext>
              </a:extLst>
            </p:cNvPr>
            <p:cNvSpPr>
              <a:spLocks/>
            </p:cNvSpPr>
            <p:nvPr/>
          </p:nvSpPr>
          <p:spPr bwMode="gray">
            <a:xfrm flipH="1">
              <a:off x="2594840" y="4141355"/>
              <a:ext cx="366713" cy="587375"/>
            </a:xfrm>
            <a:custGeom>
              <a:avLst/>
              <a:gdLst>
                <a:gd name="T0" fmla="*/ 0 w 513"/>
                <a:gd name="T1" fmla="*/ 802 h 820"/>
                <a:gd name="T2" fmla="*/ 0 w 513"/>
                <a:gd name="T3" fmla="*/ 592 h 820"/>
                <a:gd name="T4" fmla="*/ 132 w 513"/>
                <a:gd name="T5" fmla="*/ 581 h 820"/>
                <a:gd name="T6" fmla="*/ 155 w 513"/>
                <a:gd name="T7" fmla="*/ 562 h 820"/>
                <a:gd name="T8" fmla="*/ 139 w 513"/>
                <a:gd name="T9" fmla="*/ 287 h 820"/>
                <a:gd name="T10" fmla="*/ 240 w 513"/>
                <a:gd name="T11" fmla="*/ 216 h 820"/>
                <a:gd name="T12" fmla="*/ 291 w 513"/>
                <a:gd name="T13" fmla="*/ 128 h 820"/>
                <a:gd name="T14" fmla="*/ 238 w 513"/>
                <a:gd name="T15" fmla="*/ 44 h 820"/>
                <a:gd name="T16" fmla="*/ 137 w 513"/>
                <a:gd name="T17" fmla="*/ 57 h 820"/>
                <a:gd name="T18" fmla="*/ 102 w 513"/>
                <a:gd name="T19" fmla="*/ 86 h 820"/>
                <a:gd name="T20" fmla="*/ 291 w 513"/>
                <a:gd name="T21" fmla="*/ 49 h 820"/>
                <a:gd name="T22" fmla="*/ 398 w 513"/>
                <a:gd name="T23" fmla="*/ 180 h 820"/>
                <a:gd name="T24" fmla="*/ 511 w 513"/>
                <a:gd name="T25" fmla="*/ 566 h 820"/>
                <a:gd name="T26" fmla="*/ 506 w 513"/>
                <a:gd name="T27" fmla="*/ 667 h 820"/>
                <a:gd name="T28" fmla="*/ 297 w 513"/>
                <a:gd name="T29" fmla="*/ 804 h 820"/>
                <a:gd name="T30" fmla="*/ 219 w 513"/>
                <a:gd name="T31" fmla="*/ 797 h 820"/>
                <a:gd name="T32" fmla="*/ 109 w 513"/>
                <a:gd name="T33" fmla="*/ 797 h 820"/>
                <a:gd name="T34" fmla="*/ 0 w 513"/>
                <a:gd name="T35" fmla="*/ 80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820">
                  <a:moveTo>
                    <a:pt x="0" y="802"/>
                  </a:moveTo>
                  <a:cubicBezTo>
                    <a:pt x="0" y="731"/>
                    <a:pt x="0" y="663"/>
                    <a:pt x="0" y="592"/>
                  </a:cubicBezTo>
                  <a:cubicBezTo>
                    <a:pt x="44" y="589"/>
                    <a:pt x="88" y="584"/>
                    <a:pt x="132" y="581"/>
                  </a:cubicBezTo>
                  <a:cubicBezTo>
                    <a:pt x="146" y="580"/>
                    <a:pt x="152" y="576"/>
                    <a:pt x="155" y="562"/>
                  </a:cubicBezTo>
                  <a:cubicBezTo>
                    <a:pt x="175" y="468"/>
                    <a:pt x="172" y="377"/>
                    <a:pt x="139" y="287"/>
                  </a:cubicBezTo>
                  <a:cubicBezTo>
                    <a:pt x="173" y="263"/>
                    <a:pt x="207" y="240"/>
                    <a:pt x="240" y="216"/>
                  </a:cubicBezTo>
                  <a:cubicBezTo>
                    <a:pt x="269" y="194"/>
                    <a:pt x="292" y="168"/>
                    <a:pt x="291" y="128"/>
                  </a:cubicBezTo>
                  <a:cubicBezTo>
                    <a:pt x="290" y="89"/>
                    <a:pt x="273" y="60"/>
                    <a:pt x="238" y="44"/>
                  </a:cubicBezTo>
                  <a:cubicBezTo>
                    <a:pt x="202" y="27"/>
                    <a:pt x="168" y="32"/>
                    <a:pt x="137" y="57"/>
                  </a:cubicBezTo>
                  <a:cubicBezTo>
                    <a:pt x="126" y="65"/>
                    <a:pt x="116" y="74"/>
                    <a:pt x="102" y="86"/>
                  </a:cubicBezTo>
                  <a:cubicBezTo>
                    <a:pt x="139" y="17"/>
                    <a:pt x="231" y="0"/>
                    <a:pt x="291" y="49"/>
                  </a:cubicBezTo>
                  <a:cubicBezTo>
                    <a:pt x="335" y="85"/>
                    <a:pt x="368" y="131"/>
                    <a:pt x="398" y="180"/>
                  </a:cubicBezTo>
                  <a:cubicBezTo>
                    <a:pt x="470" y="298"/>
                    <a:pt x="507" y="427"/>
                    <a:pt x="511" y="566"/>
                  </a:cubicBezTo>
                  <a:cubicBezTo>
                    <a:pt x="512" y="599"/>
                    <a:pt x="513" y="634"/>
                    <a:pt x="506" y="667"/>
                  </a:cubicBezTo>
                  <a:cubicBezTo>
                    <a:pt x="486" y="760"/>
                    <a:pt x="390" y="820"/>
                    <a:pt x="297" y="804"/>
                  </a:cubicBezTo>
                  <a:cubicBezTo>
                    <a:pt x="271" y="799"/>
                    <a:pt x="245" y="798"/>
                    <a:pt x="219" y="797"/>
                  </a:cubicBezTo>
                  <a:cubicBezTo>
                    <a:pt x="183" y="796"/>
                    <a:pt x="146" y="796"/>
                    <a:pt x="109" y="797"/>
                  </a:cubicBezTo>
                  <a:cubicBezTo>
                    <a:pt x="74" y="798"/>
                    <a:pt x="38" y="800"/>
                    <a:pt x="0" y="802"/>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81" name="Freeform 14">
              <a:extLst>
                <a:ext uri="{FF2B5EF4-FFF2-40B4-BE49-F238E27FC236}">
                  <a16:creationId xmlns:a16="http://schemas.microsoft.com/office/drawing/2014/main" id="{FD74B659-ECA1-49D5-952A-53E882D7A399}"/>
                </a:ext>
              </a:extLst>
            </p:cNvPr>
            <p:cNvSpPr>
              <a:spLocks/>
            </p:cNvSpPr>
            <p:nvPr/>
          </p:nvSpPr>
          <p:spPr bwMode="gray">
            <a:xfrm flipH="1">
              <a:off x="2925040" y="4454092"/>
              <a:ext cx="776288" cy="642938"/>
            </a:xfrm>
            <a:custGeom>
              <a:avLst/>
              <a:gdLst>
                <a:gd name="T0" fmla="*/ 969 w 1087"/>
                <a:gd name="T1" fmla="*/ 157 h 899"/>
                <a:gd name="T2" fmla="*/ 133 w 1087"/>
                <a:gd name="T3" fmla="*/ 157 h 899"/>
                <a:gd name="T4" fmla="*/ 133 w 1087"/>
                <a:gd name="T5" fmla="*/ 180 h 899"/>
                <a:gd name="T6" fmla="*/ 133 w 1087"/>
                <a:gd name="T7" fmla="*/ 862 h 899"/>
                <a:gd name="T8" fmla="*/ 107 w 1087"/>
                <a:gd name="T9" fmla="*/ 890 h 899"/>
                <a:gd name="T10" fmla="*/ 80 w 1087"/>
                <a:gd name="T11" fmla="*/ 862 h 899"/>
                <a:gd name="T12" fmla="*/ 80 w 1087"/>
                <a:gd name="T13" fmla="*/ 97 h 899"/>
                <a:gd name="T14" fmla="*/ 80 w 1087"/>
                <a:gd name="T15" fmla="*/ 68 h 899"/>
                <a:gd name="T16" fmla="*/ 25 w 1087"/>
                <a:gd name="T17" fmla="*/ 69 h 899"/>
                <a:gd name="T18" fmla="*/ 0 w 1087"/>
                <a:gd name="T19" fmla="*/ 45 h 899"/>
                <a:gd name="T20" fmla="*/ 0 w 1087"/>
                <a:gd name="T21" fmla="*/ 23 h 899"/>
                <a:gd name="T22" fmla="*/ 23 w 1087"/>
                <a:gd name="T23" fmla="*/ 1 h 899"/>
                <a:gd name="T24" fmla="*/ 35 w 1087"/>
                <a:gd name="T25" fmla="*/ 1 h 899"/>
                <a:gd name="T26" fmla="*/ 1052 w 1087"/>
                <a:gd name="T27" fmla="*/ 1 h 899"/>
                <a:gd name="T28" fmla="*/ 1083 w 1087"/>
                <a:gd name="T29" fmla="*/ 11 h 899"/>
                <a:gd name="T30" fmla="*/ 1083 w 1087"/>
                <a:gd name="T31" fmla="*/ 60 h 899"/>
                <a:gd name="T32" fmla="*/ 1065 w 1087"/>
                <a:gd name="T33" fmla="*/ 68 h 899"/>
                <a:gd name="T34" fmla="*/ 1022 w 1087"/>
                <a:gd name="T35" fmla="*/ 68 h 899"/>
                <a:gd name="T36" fmla="*/ 1022 w 1087"/>
                <a:gd name="T37" fmla="*/ 92 h 899"/>
                <a:gd name="T38" fmla="*/ 1022 w 1087"/>
                <a:gd name="T39" fmla="*/ 860 h 899"/>
                <a:gd name="T40" fmla="*/ 980 w 1087"/>
                <a:gd name="T41" fmla="*/ 889 h 899"/>
                <a:gd name="T42" fmla="*/ 970 w 1087"/>
                <a:gd name="T43" fmla="*/ 876 h 899"/>
                <a:gd name="T44" fmla="*/ 969 w 1087"/>
                <a:gd name="T45" fmla="*/ 859 h 899"/>
                <a:gd name="T46" fmla="*/ 969 w 1087"/>
                <a:gd name="T47" fmla="*/ 183 h 899"/>
                <a:gd name="T48" fmla="*/ 969 w 1087"/>
                <a:gd name="T49" fmla="*/ 157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7" h="899">
                  <a:moveTo>
                    <a:pt x="969" y="157"/>
                  </a:moveTo>
                  <a:cubicBezTo>
                    <a:pt x="690" y="157"/>
                    <a:pt x="413" y="157"/>
                    <a:pt x="133" y="157"/>
                  </a:cubicBezTo>
                  <a:cubicBezTo>
                    <a:pt x="133" y="164"/>
                    <a:pt x="133" y="172"/>
                    <a:pt x="133" y="180"/>
                  </a:cubicBezTo>
                  <a:cubicBezTo>
                    <a:pt x="133" y="407"/>
                    <a:pt x="133" y="634"/>
                    <a:pt x="133" y="862"/>
                  </a:cubicBezTo>
                  <a:cubicBezTo>
                    <a:pt x="133" y="887"/>
                    <a:pt x="130" y="890"/>
                    <a:pt x="107" y="890"/>
                  </a:cubicBezTo>
                  <a:cubicBezTo>
                    <a:pt x="83" y="891"/>
                    <a:pt x="80" y="888"/>
                    <a:pt x="80" y="862"/>
                  </a:cubicBezTo>
                  <a:cubicBezTo>
                    <a:pt x="80" y="607"/>
                    <a:pt x="80" y="352"/>
                    <a:pt x="80" y="97"/>
                  </a:cubicBezTo>
                  <a:cubicBezTo>
                    <a:pt x="80" y="88"/>
                    <a:pt x="80" y="79"/>
                    <a:pt x="80" y="68"/>
                  </a:cubicBezTo>
                  <a:cubicBezTo>
                    <a:pt x="60" y="68"/>
                    <a:pt x="42" y="68"/>
                    <a:pt x="25" y="69"/>
                  </a:cubicBezTo>
                  <a:cubicBezTo>
                    <a:pt x="8" y="69"/>
                    <a:pt x="0" y="61"/>
                    <a:pt x="0" y="45"/>
                  </a:cubicBezTo>
                  <a:cubicBezTo>
                    <a:pt x="0" y="37"/>
                    <a:pt x="0" y="30"/>
                    <a:pt x="0" y="23"/>
                  </a:cubicBezTo>
                  <a:cubicBezTo>
                    <a:pt x="1" y="8"/>
                    <a:pt x="7" y="0"/>
                    <a:pt x="23" y="1"/>
                  </a:cubicBezTo>
                  <a:cubicBezTo>
                    <a:pt x="27" y="1"/>
                    <a:pt x="31" y="1"/>
                    <a:pt x="35" y="1"/>
                  </a:cubicBezTo>
                  <a:cubicBezTo>
                    <a:pt x="374" y="1"/>
                    <a:pt x="713" y="1"/>
                    <a:pt x="1052" y="1"/>
                  </a:cubicBezTo>
                  <a:cubicBezTo>
                    <a:pt x="1063" y="1"/>
                    <a:pt x="1082" y="5"/>
                    <a:pt x="1083" y="11"/>
                  </a:cubicBezTo>
                  <a:cubicBezTo>
                    <a:pt x="1087" y="26"/>
                    <a:pt x="1085" y="44"/>
                    <a:pt x="1083" y="60"/>
                  </a:cubicBezTo>
                  <a:cubicBezTo>
                    <a:pt x="1083" y="63"/>
                    <a:pt x="1071" y="67"/>
                    <a:pt x="1065" y="68"/>
                  </a:cubicBezTo>
                  <a:cubicBezTo>
                    <a:pt x="1052" y="69"/>
                    <a:pt x="1038" y="68"/>
                    <a:pt x="1022" y="68"/>
                  </a:cubicBezTo>
                  <a:cubicBezTo>
                    <a:pt x="1022" y="77"/>
                    <a:pt x="1022" y="84"/>
                    <a:pt x="1022" y="92"/>
                  </a:cubicBezTo>
                  <a:cubicBezTo>
                    <a:pt x="1022" y="348"/>
                    <a:pt x="1022" y="604"/>
                    <a:pt x="1022" y="860"/>
                  </a:cubicBezTo>
                  <a:cubicBezTo>
                    <a:pt x="1022" y="888"/>
                    <a:pt x="1007" y="899"/>
                    <a:pt x="980" y="889"/>
                  </a:cubicBezTo>
                  <a:cubicBezTo>
                    <a:pt x="976" y="887"/>
                    <a:pt x="971" y="881"/>
                    <a:pt x="970" y="876"/>
                  </a:cubicBezTo>
                  <a:cubicBezTo>
                    <a:pt x="968" y="871"/>
                    <a:pt x="969" y="865"/>
                    <a:pt x="969" y="859"/>
                  </a:cubicBezTo>
                  <a:cubicBezTo>
                    <a:pt x="969" y="633"/>
                    <a:pt x="969" y="408"/>
                    <a:pt x="969" y="183"/>
                  </a:cubicBezTo>
                  <a:cubicBezTo>
                    <a:pt x="969" y="175"/>
                    <a:pt x="969" y="167"/>
                    <a:pt x="969" y="15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82" name="Freeform 15">
              <a:extLst>
                <a:ext uri="{FF2B5EF4-FFF2-40B4-BE49-F238E27FC236}">
                  <a16:creationId xmlns:a16="http://schemas.microsoft.com/office/drawing/2014/main" id="{4676EED5-9480-464D-9825-983DEC6DE8BA}"/>
                </a:ext>
              </a:extLst>
            </p:cNvPr>
            <p:cNvSpPr>
              <a:spLocks/>
            </p:cNvSpPr>
            <p:nvPr/>
          </p:nvSpPr>
          <p:spPr bwMode="gray">
            <a:xfrm flipH="1">
              <a:off x="2755177" y="4100080"/>
              <a:ext cx="782638" cy="342900"/>
            </a:xfrm>
            <a:custGeom>
              <a:avLst/>
              <a:gdLst>
                <a:gd name="T0" fmla="*/ 535 w 1096"/>
                <a:gd name="T1" fmla="*/ 444 h 479"/>
                <a:gd name="T2" fmla="*/ 501 w 1096"/>
                <a:gd name="T3" fmla="*/ 479 h 479"/>
                <a:gd name="T4" fmla="*/ 123 w 1096"/>
                <a:gd name="T5" fmla="*/ 479 h 479"/>
                <a:gd name="T6" fmla="*/ 98 w 1096"/>
                <a:gd name="T7" fmla="*/ 438 h 479"/>
                <a:gd name="T8" fmla="*/ 70 w 1096"/>
                <a:gd name="T9" fmla="*/ 414 h 479"/>
                <a:gd name="T10" fmla="*/ 5 w 1096"/>
                <a:gd name="T11" fmla="*/ 33 h 479"/>
                <a:gd name="T12" fmla="*/ 22 w 1096"/>
                <a:gd name="T13" fmla="*/ 1 h 479"/>
                <a:gd name="T14" fmla="*/ 45 w 1096"/>
                <a:gd name="T15" fmla="*/ 21 h 479"/>
                <a:gd name="T16" fmla="*/ 89 w 1096"/>
                <a:gd name="T17" fmla="*/ 277 h 479"/>
                <a:gd name="T18" fmla="*/ 110 w 1096"/>
                <a:gd name="T19" fmla="*/ 406 h 479"/>
                <a:gd name="T20" fmla="*/ 110 w 1096"/>
                <a:gd name="T21" fmla="*/ 437 h 479"/>
                <a:gd name="T22" fmla="*/ 409 w 1096"/>
                <a:gd name="T23" fmla="*/ 437 h 479"/>
                <a:gd name="T24" fmla="*/ 365 w 1096"/>
                <a:gd name="T25" fmla="*/ 369 h 479"/>
                <a:gd name="T26" fmla="*/ 457 w 1096"/>
                <a:gd name="T27" fmla="*/ 278 h 479"/>
                <a:gd name="T28" fmla="*/ 715 w 1096"/>
                <a:gd name="T29" fmla="*/ 246 h 479"/>
                <a:gd name="T30" fmla="*/ 950 w 1096"/>
                <a:gd name="T31" fmla="*/ 122 h 479"/>
                <a:gd name="T32" fmla="*/ 1066 w 1096"/>
                <a:gd name="T33" fmla="*/ 130 h 479"/>
                <a:gd name="T34" fmla="*/ 1059 w 1096"/>
                <a:gd name="T35" fmla="*/ 246 h 479"/>
                <a:gd name="T36" fmla="*/ 776 w 1096"/>
                <a:gd name="T37" fmla="*/ 401 h 479"/>
                <a:gd name="T38" fmla="*/ 553 w 1096"/>
                <a:gd name="T39" fmla="*/ 442 h 479"/>
                <a:gd name="T40" fmla="*/ 535 w 1096"/>
                <a:gd name="T41" fmla="*/ 44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6" h="479">
                  <a:moveTo>
                    <a:pt x="535" y="444"/>
                  </a:moveTo>
                  <a:cubicBezTo>
                    <a:pt x="535" y="478"/>
                    <a:pt x="534" y="479"/>
                    <a:pt x="501" y="479"/>
                  </a:cubicBezTo>
                  <a:cubicBezTo>
                    <a:pt x="375" y="479"/>
                    <a:pt x="249" y="479"/>
                    <a:pt x="123" y="479"/>
                  </a:cubicBezTo>
                  <a:cubicBezTo>
                    <a:pt x="91" y="479"/>
                    <a:pt x="84" y="468"/>
                    <a:pt x="98" y="438"/>
                  </a:cubicBezTo>
                  <a:cubicBezTo>
                    <a:pt x="77" y="443"/>
                    <a:pt x="72" y="431"/>
                    <a:pt x="70" y="414"/>
                  </a:cubicBezTo>
                  <a:cubicBezTo>
                    <a:pt x="48" y="287"/>
                    <a:pt x="27" y="160"/>
                    <a:pt x="5" y="33"/>
                  </a:cubicBezTo>
                  <a:cubicBezTo>
                    <a:pt x="3" y="19"/>
                    <a:pt x="0" y="4"/>
                    <a:pt x="22" y="1"/>
                  </a:cubicBezTo>
                  <a:cubicBezTo>
                    <a:pt x="37" y="0"/>
                    <a:pt x="43" y="6"/>
                    <a:pt x="45" y="21"/>
                  </a:cubicBezTo>
                  <a:cubicBezTo>
                    <a:pt x="59" y="106"/>
                    <a:pt x="74" y="191"/>
                    <a:pt x="89" y="277"/>
                  </a:cubicBezTo>
                  <a:cubicBezTo>
                    <a:pt x="96" y="320"/>
                    <a:pt x="103" y="363"/>
                    <a:pt x="110" y="406"/>
                  </a:cubicBezTo>
                  <a:cubicBezTo>
                    <a:pt x="111" y="416"/>
                    <a:pt x="110" y="427"/>
                    <a:pt x="110" y="437"/>
                  </a:cubicBezTo>
                  <a:cubicBezTo>
                    <a:pt x="207" y="437"/>
                    <a:pt x="306" y="437"/>
                    <a:pt x="409" y="437"/>
                  </a:cubicBezTo>
                  <a:cubicBezTo>
                    <a:pt x="383" y="419"/>
                    <a:pt x="367" y="398"/>
                    <a:pt x="365" y="369"/>
                  </a:cubicBezTo>
                  <a:cubicBezTo>
                    <a:pt x="362" y="315"/>
                    <a:pt x="401" y="276"/>
                    <a:pt x="457" y="278"/>
                  </a:cubicBezTo>
                  <a:cubicBezTo>
                    <a:pt x="545" y="281"/>
                    <a:pt x="631" y="271"/>
                    <a:pt x="715" y="246"/>
                  </a:cubicBezTo>
                  <a:cubicBezTo>
                    <a:pt x="802" y="220"/>
                    <a:pt x="881" y="182"/>
                    <a:pt x="950" y="122"/>
                  </a:cubicBezTo>
                  <a:cubicBezTo>
                    <a:pt x="985" y="92"/>
                    <a:pt x="1037" y="96"/>
                    <a:pt x="1066" y="130"/>
                  </a:cubicBezTo>
                  <a:cubicBezTo>
                    <a:pt x="1096" y="164"/>
                    <a:pt x="1093" y="215"/>
                    <a:pt x="1059" y="246"/>
                  </a:cubicBezTo>
                  <a:cubicBezTo>
                    <a:pt x="978" y="321"/>
                    <a:pt x="881" y="368"/>
                    <a:pt x="776" y="401"/>
                  </a:cubicBezTo>
                  <a:cubicBezTo>
                    <a:pt x="704" y="424"/>
                    <a:pt x="630" y="438"/>
                    <a:pt x="553" y="442"/>
                  </a:cubicBezTo>
                  <a:cubicBezTo>
                    <a:pt x="548" y="442"/>
                    <a:pt x="542" y="444"/>
                    <a:pt x="535" y="444"/>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83" name="Freeform 17">
              <a:extLst>
                <a:ext uri="{FF2B5EF4-FFF2-40B4-BE49-F238E27FC236}">
                  <a16:creationId xmlns:a16="http://schemas.microsoft.com/office/drawing/2014/main" id="{B8834B64-29D3-458E-A468-B0B0EE1AAA0C}"/>
                </a:ext>
              </a:extLst>
            </p:cNvPr>
            <p:cNvSpPr>
              <a:spLocks/>
            </p:cNvSpPr>
            <p:nvPr/>
          </p:nvSpPr>
          <p:spPr bwMode="gray">
            <a:xfrm flipH="1">
              <a:off x="2521815" y="4308042"/>
              <a:ext cx="412750" cy="792163"/>
            </a:xfrm>
            <a:custGeom>
              <a:avLst/>
              <a:gdLst>
                <a:gd name="T0" fmla="*/ 516 w 576"/>
                <a:gd name="T1" fmla="*/ 577 h 1109"/>
                <a:gd name="T2" fmla="*/ 516 w 576"/>
                <a:gd name="T3" fmla="*/ 358 h 1109"/>
                <a:gd name="T4" fmla="*/ 513 w 576"/>
                <a:gd name="T5" fmla="*/ 349 h 1109"/>
                <a:gd name="T6" fmla="*/ 499 w 576"/>
                <a:gd name="T7" fmla="*/ 309 h 1109"/>
                <a:gd name="T8" fmla="*/ 499 w 576"/>
                <a:gd name="T9" fmla="*/ 31 h 1109"/>
                <a:gd name="T10" fmla="*/ 531 w 576"/>
                <a:gd name="T11" fmla="*/ 0 h 1109"/>
                <a:gd name="T12" fmla="*/ 566 w 576"/>
                <a:gd name="T13" fmla="*/ 32 h 1109"/>
                <a:gd name="T14" fmla="*/ 565 w 576"/>
                <a:gd name="T15" fmla="*/ 320 h 1109"/>
                <a:gd name="T16" fmla="*/ 554 w 576"/>
                <a:gd name="T17" fmla="*/ 347 h 1109"/>
                <a:gd name="T18" fmla="*/ 548 w 576"/>
                <a:gd name="T19" fmla="*/ 359 h 1109"/>
                <a:gd name="T20" fmla="*/ 548 w 576"/>
                <a:gd name="T21" fmla="*/ 572 h 1109"/>
                <a:gd name="T22" fmla="*/ 572 w 576"/>
                <a:gd name="T23" fmla="*/ 588 h 1109"/>
                <a:gd name="T24" fmla="*/ 572 w 576"/>
                <a:gd name="T25" fmla="*/ 612 h 1109"/>
                <a:gd name="T26" fmla="*/ 547 w 576"/>
                <a:gd name="T27" fmla="*/ 624 h 1109"/>
                <a:gd name="T28" fmla="*/ 331 w 576"/>
                <a:gd name="T29" fmla="*/ 624 h 1109"/>
                <a:gd name="T30" fmla="*/ 308 w 576"/>
                <a:gd name="T31" fmla="*/ 624 h 1109"/>
                <a:gd name="T32" fmla="*/ 308 w 576"/>
                <a:gd name="T33" fmla="*/ 659 h 1109"/>
                <a:gd name="T34" fmla="*/ 307 w 576"/>
                <a:gd name="T35" fmla="*/ 911 h 1109"/>
                <a:gd name="T36" fmla="*/ 325 w 576"/>
                <a:gd name="T37" fmla="*/ 934 h 1109"/>
                <a:gd name="T38" fmla="*/ 518 w 576"/>
                <a:gd name="T39" fmla="*/ 990 h 1109"/>
                <a:gd name="T40" fmla="*/ 536 w 576"/>
                <a:gd name="T41" fmla="*/ 1031 h 1109"/>
                <a:gd name="T42" fmla="*/ 535 w 576"/>
                <a:gd name="T43" fmla="*/ 1046 h 1109"/>
                <a:gd name="T44" fmla="*/ 523 w 576"/>
                <a:gd name="T45" fmla="*/ 1097 h 1109"/>
                <a:gd name="T46" fmla="*/ 472 w 576"/>
                <a:gd name="T47" fmla="*/ 1091 h 1109"/>
                <a:gd name="T48" fmla="*/ 475 w 576"/>
                <a:gd name="T49" fmla="*/ 1037 h 1109"/>
                <a:gd name="T50" fmla="*/ 485 w 576"/>
                <a:gd name="T51" fmla="*/ 1030 h 1109"/>
                <a:gd name="T52" fmla="*/ 308 w 576"/>
                <a:gd name="T53" fmla="*/ 989 h 1109"/>
                <a:gd name="T54" fmla="*/ 258 w 576"/>
                <a:gd name="T55" fmla="*/ 992 h 1109"/>
                <a:gd name="T56" fmla="*/ 94 w 576"/>
                <a:gd name="T57" fmla="*/ 1029 h 1109"/>
                <a:gd name="T58" fmla="*/ 105 w 576"/>
                <a:gd name="T59" fmla="*/ 1041 h 1109"/>
                <a:gd name="T60" fmla="*/ 105 w 576"/>
                <a:gd name="T61" fmla="*/ 1091 h 1109"/>
                <a:gd name="T62" fmla="*/ 54 w 576"/>
                <a:gd name="T63" fmla="*/ 1098 h 1109"/>
                <a:gd name="T64" fmla="*/ 40 w 576"/>
                <a:gd name="T65" fmla="*/ 1051 h 1109"/>
                <a:gd name="T66" fmla="*/ 40 w 576"/>
                <a:gd name="T67" fmla="*/ 1028 h 1109"/>
                <a:gd name="T68" fmla="*/ 60 w 576"/>
                <a:gd name="T69" fmla="*/ 990 h 1109"/>
                <a:gd name="T70" fmla="*/ 242 w 576"/>
                <a:gd name="T71" fmla="*/ 937 h 1109"/>
                <a:gd name="T72" fmla="*/ 256 w 576"/>
                <a:gd name="T73" fmla="*/ 920 h 1109"/>
                <a:gd name="T74" fmla="*/ 256 w 576"/>
                <a:gd name="T75" fmla="*/ 632 h 1109"/>
                <a:gd name="T76" fmla="*/ 254 w 576"/>
                <a:gd name="T77" fmla="*/ 624 h 1109"/>
                <a:gd name="T78" fmla="*/ 233 w 576"/>
                <a:gd name="T79" fmla="*/ 624 h 1109"/>
                <a:gd name="T80" fmla="*/ 29 w 576"/>
                <a:gd name="T81" fmla="*/ 624 h 1109"/>
                <a:gd name="T82" fmla="*/ 0 w 576"/>
                <a:gd name="T83" fmla="*/ 600 h 1109"/>
                <a:gd name="T84" fmla="*/ 30 w 576"/>
                <a:gd name="T85" fmla="*/ 577 h 1109"/>
                <a:gd name="T86" fmla="*/ 490 w 576"/>
                <a:gd name="T87" fmla="*/ 577 h 1109"/>
                <a:gd name="T88" fmla="*/ 516 w 576"/>
                <a:gd name="T89" fmla="*/ 577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1109">
                  <a:moveTo>
                    <a:pt x="516" y="577"/>
                  </a:moveTo>
                  <a:cubicBezTo>
                    <a:pt x="516" y="502"/>
                    <a:pt x="516" y="430"/>
                    <a:pt x="516" y="358"/>
                  </a:cubicBezTo>
                  <a:cubicBezTo>
                    <a:pt x="516" y="355"/>
                    <a:pt x="515" y="350"/>
                    <a:pt x="513" y="349"/>
                  </a:cubicBezTo>
                  <a:cubicBezTo>
                    <a:pt x="495" y="341"/>
                    <a:pt x="499" y="324"/>
                    <a:pt x="499" y="309"/>
                  </a:cubicBezTo>
                  <a:cubicBezTo>
                    <a:pt x="499" y="217"/>
                    <a:pt x="499" y="124"/>
                    <a:pt x="499" y="31"/>
                  </a:cubicBezTo>
                  <a:cubicBezTo>
                    <a:pt x="499" y="6"/>
                    <a:pt x="505" y="0"/>
                    <a:pt x="531" y="0"/>
                  </a:cubicBezTo>
                  <a:cubicBezTo>
                    <a:pt x="559" y="0"/>
                    <a:pt x="565" y="5"/>
                    <a:pt x="566" y="32"/>
                  </a:cubicBezTo>
                  <a:cubicBezTo>
                    <a:pt x="566" y="128"/>
                    <a:pt x="566" y="224"/>
                    <a:pt x="565" y="320"/>
                  </a:cubicBezTo>
                  <a:cubicBezTo>
                    <a:pt x="565" y="329"/>
                    <a:pt x="558" y="338"/>
                    <a:pt x="554" y="347"/>
                  </a:cubicBezTo>
                  <a:cubicBezTo>
                    <a:pt x="552" y="351"/>
                    <a:pt x="548" y="355"/>
                    <a:pt x="548" y="359"/>
                  </a:cubicBezTo>
                  <a:cubicBezTo>
                    <a:pt x="548" y="431"/>
                    <a:pt x="548" y="503"/>
                    <a:pt x="548" y="572"/>
                  </a:cubicBezTo>
                  <a:cubicBezTo>
                    <a:pt x="558" y="578"/>
                    <a:pt x="568" y="581"/>
                    <a:pt x="572" y="588"/>
                  </a:cubicBezTo>
                  <a:cubicBezTo>
                    <a:pt x="576" y="594"/>
                    <a:pt x="576" y="607"/>
                    <a:pt x="572" y="612"/>
                  </a:cubicBezTo>
                  <a:cubicBezTo>
                    <a:pt x="567" y="619"/>
                    <a:pt x="556" y="623"/>
                    <a:pt x="547" y="624"/>
                  </a:cubicBezTo>
                  <a:cubicBezTo>
                    <a:pt x="475" y="624"/>
                    <a:pt x="403" y="624"/>
                    <a:pt x="331" y="624"/>
                  </a:cubicBezTo>
                  <a:cubicBezTo>
                    <a:pt x="324" y="624"/>
                    <a:pt x="317" y="624"/>
                    <a:pt x="308" y="624"/>
                  </a:cubicBezTo>
                  <a:cubicBezTo>
                    <a:pt x="308" y="637"/>
                    <a:pt x="308" y="648"/>
                    <a:pt x="308" y="659"/>
                  </a:cubicBezTo>
                  <a:cubicBezTo>
                    <a:pt x="308" y="743"/>
                    <a:pt x="308" y="827"/>
                    <a:pt x="307" y="911"/>
                  </a:cubicBezTo>
                  <a:cubicBezTo>
                    <a:pt x="307" y="925"/>
                    <a:pt x="311" y="930"/>
                    <a:pt x="325" y="934"/>
                  </a:cubicBezTo>
                  <a:cubicBezTo>
                    <a:pt x="390" y="952"/>
                    <a:pt x="454" y="971"/>
                    <a:pt x="518" y="990"/>
                  </a:cubicBezTo>
                  <a:cubicBezTo>
                    <a:pt x="539" y="997"/>
                    <a:pt x="545" y="1011"/>
                    <a:pt x="536" y="1031"/>
                  </a:cubicBezTo>
                  <a:cubicBezTo>
                    <a:pt x="534" y="1035"/>
                    <a:pt x="534" y="1042"/>
                    <a:pt x="535" y="1046"/>
                  </a:cubicBezTo>
                  <a:cubicBezTo>
                    <a:pt x="544" y="1066"/>
                    <a:pt x="540" y="1087"/>
                    <a:pt x="523" y="1097"/>
                  </a:cubicBezTo>
                  <a:cubicBezTo>
                    <a:pt x="506" y="1109"/>
                    <a:pt x="486" y="1106"/>
                    <a:pt x="472" y="1091"/>
                  </a:cubicBezTo>
                  <a:cubicBezTo>
                    <a:pt x="459" y="1076"/>
                    <a:pt x="460" y="1054"/>
                    <a:pt x="475" y="1037"/>
                  </a:cubicBezTo>
                  <a:cubicBezTo>
                    <a:pt x="477" y="1035"/>
                    <a:pt x="480" y="1033"/>
                    <a:pt x="485" y="1030"/>
                  </a:cubicBezTo>
                  <a:cubicBezTo>
                    <a:pt x="423" y="1016"/>
                    <a:pt x="365" y="1003"/>
                    <a:pt x="308" y="989"/>
                  </a:cubicBezTo>
                  <a:cubicBezTo>
                    <a:pt x="290" y="984"/>
                    <a:pt x="275" y="988"/>
                    <a:pt x="258" y="992"/>
                  </a:cubicBezTo>
                  <a:cubicBezTo>
                    <a:pt x="204" y="1004"/>
                    <a:pt x="151" y="1016"/>
                    <a:pt x="94" y="1029"/>
                  </a:cubicBezTo>
                  <a:cubicBezTo>
                    <a:pt x="99" y="1034"/>
                    <a:pt x="102" y="1037"/>
                    <a:pt x="105" y="1041"/>
                  </a:cubicBezTo>
                  <a:cubicBezTo>
                    <a:pt x="117" y="1055"/>
                    <a:pt x="116" y="1077"/>
                    <a:pt x="105" y="1091"/>
                  </a:cubicBezTo>
                  <a:cubicBezTo>
                    <a:pt x="91" y="1106"/>
                    <a:pt x="71" y="1109"/>
                    <a:pt x="54" y="1098"/>
                  </a:cubicBezTo>
                  <a:cubicBezTo>
                    <a:pt x="38" y="1088"/>
                    <a:pt x="32" y="1069"/>
                    <a:pt x="40" y="1051"/>
                  </a:cubicBezTo>
                  <a:cubicBezTo>
                    <a:pt x="43" y="1043"/>
                    <a:pt x="44" y="1037"/>
                    <a:pt x="40" y="1028"/>
                  </a:cubicBezTo>
                  <a:cubicBezTo>
                    <a:pt x="31" y="1009"/>
                    <a:pt x="39" y="996"/>
                    <a:pt x="60" y="990"/>
                  </a:cubicBezTo>
                  <a:cubicBezTo>
                    <a:pt x="121" y="972"/>
                    <a:pt x="181" y="954"/>
                    <a:pt x="242" y="937"/>
                  </a:cubicBezTo>
                  <a:cubicBezTo>
                    <a:pt x="251" y="934"/>
                    <a:pt x="257" y="931"/>
                    <a:pt x="256" y="920"/>
                  </a:cubicBezTo>
                  <a:cubicBezTo>
                    <a:pt x="256" y="824"/>
                    <a:pt x="256" y="728"/>
                    <a:pt x="256" y="632"/>
                  </a:cubicBezTo>
                  <a:cubicBezTo>
                    <a:pt x="256" y="630"/>
                    <a:pt x="255" y="628"/>
                    <a:pt x="254" y="624"/>
                  </a:cubicBezTo>
                  <a:cubicBezTo>
                    <a:pt x="247" y="624"/>
                    <a:pt x="240" y="624"/>
                    <a:pt x="233" y="624"/>
                  </a:cubicBezTo>
                  <a:cubicBezTo>
                    <a:pt x="165" y="624"/>
                    <a:pt x="97" y="624"/>
                    <a:pt x="29" y="624"/>
                  </a:cubicBezTo>
                  <a:cubicBezTo>
                    <a:pt x="8" y="624"/>
                    <a:pt x="0" y="617"/>
                    <a:pt x="0" y="600"/>
                  </a:cubicBezTo>
                  <a:cubicBezTo>
                    <a:pt x="0" y="580"/>
                    <a:pt x="14" y="577"/>
                    <a:pt x="30" y="577"/>
                  </a:cubicBezTo>
                  <a:cubicBezTo>
                    <a:pt x="183" y="577"/>
                    <a:pt x="336" y="577"/>
                    <a:pt x="490" y="577"/>
                  </a:cubicBezTo>
                  <a:cubicBezTo>
                    <a:pt x="498" y="577"/>
                    <a:pt x="505" y="577"/>
                    <a:pt x="516" y="57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84" name="Freeform 18">
              <a:extLst>
                <a:ext uri="{FF2B5EF4-FFF2-40B4-BE49-F238E27FC236}">
                  <a16:creationId xmlns:a16="http://schemas.microsoft.com/office/drawing/2014/main" id="{55D146CF-CD90-497A-8D24-3A60521DA3CE}"/>
                </a:ext>
              </a:extLst>
            </p:cNvPr>
            <p:cNvSpPr>
              <a:spLocks/>
            </p:cNvSpPr>
            <p:nvPr/>
          </p:nvSpPr>
          <p:spPr bwMode="gray">
            <a:xfrm flipH="1">
              <a:off x="3017115" y="4577917"/>
              <a:ext cx="119063" cy="500063"/>
            </a:xfrm>
            <a:custGeom>
              <a:avLst/>
              <a:gdLst>
                <a:gd name="T0" fmla="*/ 165 w 166"/>
                <a:gd name="T1" fmla="*/ 0 h 700"/>
                <a:gd name="T2" fmla="*/ 165 w 166"/>
                <a:gd name="T3" fmla="*/ 22 h 700"/>
                <a:gd name="T4" fmla="*/ 166 w 166"/>
                <a:gd name="T5" fmla="*/ 647 h 700"/>
                <a:gd name="T6" fmla="*/ 141 w 166"/>
                <a:gd name="T7" fmla="*/ 682 h 700"/>
                <a:gd name="T8" fmla="*/ 26 w 166"/>
                <a:gd name="T9" fmla="*/ 616 h 700"/>
                <a:gd name="T10" fmla="*/ 2 w 166"/>
                <a:gd name="T11" fmla="*/ 330 h 700"/>
                <a:gd name="T12" fmla="*/ 11 w 166"/>
                <a:gd name="T13" fmla="*/ 139 h 700"/>
                <a:gd name="T14" fmla="*/ 165 w 16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00">
                  <a:moveTo>
                    <a:pt x="165" y="0"/>
                  </a:moveTo>
                  <a:cubicBezTo>
                    <a:pt x="165" y="9"/>
                    <a:pt x="165" y="15"/>
                    <a:pt x="165" y="22"/>
                  </a:cubicBezTo>
                  <a:cubicBezTo>
                    <a:pt x="165" y="230"/>
                    <a:pt x="165" y="439"/>
                    <a:pt x="166" y="647"/>
                  </a:cubicBezTo>
                  <a:cubicBezTo>
                    <a:pt x="166" y="668"/>
                    <a:pt x="157" y="676"/>
                    <a:pt x="141" y="682"/>
                  </a:cubicBezTo>
                  <a:cubicBezTo>
                    <a:pt x="90" y="700"/>
                    <a:pt x="32" y="670"/>
                    <a:pt x="26" y="616"/>
                  </a:cubicBezTo>
                  <a:cubicBezTo>
                    <a:pt x="15" y="521"/>
                    <a:pt x="6" y="426"/>
                    <a:pt x="2" y="330"/>
                  </a:cubicBezTo>
                  <a:cubicBezTo>
                    <a:pt x="0" y="266"/>
                    <a:pt x="2" y="202"/>
                    <a:pt x="11" y="139"/>
                  </a:cubicBezTo>
                  <a:cubicBezTo>
                    <a:pt x="22" y="58"/>
                    <a:pt x="85" y="4"/>
                    <a:pt x="165" y="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grpSp>
      <p:sp>
        <p:nvSpPr>
          <p:cNvPr id="185" name="TextBox 184">
            <a:extLst>
              <a:ext uri="{FF2B5EF4-FFF2-40B4-BE49-F238E27FC236}">
                <a16:creationId xmlns:a16="http://schemas.microsoft.com/office/drawing/2014/main" id="{73766A1E-D04C-4F34-9FAF-5254B59F0475}"/>
              </a:ext>
            </a:extLst>
          </p:cNvPr>
          <p:cNvSpPr txBox="1"/>
          <p:nvPr/>
        </p:nvSpPr>
        <p:spPr bwMode="gray">
          <a:xfrm>
            <a:off x="3178494" y="1032396"/>
            <a:ext cx="250903" cy="188641"/>
          </a:xfrm>
          <a:prstGeom prst="rect">
            <a:avLst/>
          </a:prstGeom>
          <a:noFill/>
          <a:ln>
            <a:noFill/>
          </a:ln>
        </p:spPr>
        <p:txBody>
          <a:bodyPr wrap="non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algn="l" defTabSz="913842">
              <a:defRPr/>
            </a:pPr>
            <a:r>
              <a:rPr lang="en-US" sz="1226" dirty="0">
                <a:solidFill>
                  <a:schemeClr val="tx1"/>
                </a:solidFill>
                <a:latin typeface="EY interstate light"/>
              </a:rPr>
              <a:t>Dev</a:t>
            </a:r>
          </a:p>
        </p:txBody>
      </p:sp>
      <p:grpSp>
        <p:nvGrpSpPr>
          <p:cNvPr id="186" name="Group 185">
            <a:extLst>
              <a:ext uri="{FF2B5EF4-FFF2-40B4-BE49-F238E27FC236}">
                <a16:creationId xmlns:a16="http://schemas.microsoft.com/office/drawing/2014/main" id="{E25303B9-EF16-40E3-8AAA-1257CB7C6884}"/>
              </a:ext>
            </a:extLst>
          </p:cNvPr>
          <p:cNvGrpSpPr/>
          <p:nvPr/>
        </p:nvGrpSpPr>
        <p:grpSpPr bwMode="gray">
          <a:xfrm>
            <a:off x="3150252" y="1258559"/>
            <a:ext cx="478347" cy="512610"/>
            <a:chOff x="2521815" y="3836207"/>
            <a:chExt cx="1179513" cy="1263998"/>
          </a:xfrm>
        </p:grpSpPr>
        <p:sp>
          <p:nvSpPr>
            <p:cNvPr id="187" name="Freeform 31">
              <a:extLst>
                <a:ext uri="{FF2B5EF4-FFF2-40B4-BE49-F238E27FC236}">
                  <a16:creationId xmlns:a16="http://schemas.microsoft.com/office/drawing/2014/main" id="{717912ED-F108-4B96-980A-35BC77098F8B}"/>
                </a:ext>
              </a:extLst>
            </p:cNvPr>
            <p:cNvSpPr>
              <a:spLocks/>
            </p:cNvSpPr>
            <p:nvPr/>
          </p:nvSpPr>
          <p:spPr bwMode="gray">
            <a:xfrm>
              <a:off x="2617710" y="3836207"/>
              <a:ext cx="454025" cy="327025"/>
            </a:xfrm>
            <a:custGeom>
              <a:avLst/>
              <a:gdLst>
                <a:gd name="T0" fmla="*/ 38 w 121"/>
                <a:gd name="T1" fmla="*/ 40 h 87"/>
                <a:gd name="T2" fmla="*/ 15 w 121"/>
                <a:gd name="T3" fmla="*/ 62 h 87"/>
                <a:gd name="T4" fmla="*/ 4 w 121"/>
                <a:gd name="T5" fmla="*/ 36 h 87"/>
                <a:gd name="T6" fmla="*/ 42 w 121"/>
                <a:gd name="T7" fmla="*/ 30 h 87"/>
                <a:gd name="T8" fmla="*/ 98 w 121"/>
                <a:gd name="T9" fmla="*/ 10 h 87"/>
                <a:gd name="T10" fmla="*/ 117 w 121"/>
                <a:gd name="T11" fmla="*/ 54 h 87"/>
                <a:gd name="T12" fmla="*/ 74 w 121"/>
                <a:gd name="T13" fmla="*/ 85 h 87"/>
                <a:gd name="T14" fmla="*/ 38 w 121"/>
                <a:gd name="T15" fmla="*/ 4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87">
                  <a:moveTo>
                    <a:pt x="38" y="40"/>
                  </a:moveTo>
                  <a:cubicBezTo>
                    <a:pt x="27" y="40"/>
                    <a:pt x="19" y="47"/>
                    <a:pt x="15" y="62"/>
                  </a:cubicBezTo>
                  <a:cubicBezTo>
                    <a:pt x="5" y="56"/>
                    <a:pt x="0" y="45"/>
                    <a:pt x="4" y="36"/>
                  </a:cubicBezTo>
                  <a:cubicBezTo>
                    <a:pt x="10" y="24"/>
                    <a:pt x="20" y="23"/>
                    <a:pt x="42" y="30"/>
                  </a:cubicBezTo>
                  <a:cubicBezTo>
                    <a:pt x="58" y="7"/>
                    <a:pt x="77" y="0"/>
                    <a:pt x="98" y="10"/>
                  </a:cubicBezTo>
                  <a:cubicBezTo>
                    <a:pt x="112" y="18"/>
                    <a:pt x="121" y="38"/>
                    <a:pt x="117" y="54"/>
                  </a:cubicBezTo>
                  <a:cubicBezTo>
                    <a:pt x="112" y="76"/>
                    <a:pt x="91" y="87"/>
                    <a:pt x="74" y="85"/>
                  </a:cubicBezTo>
                  <a:cubicBezTo>
                    <a:pt x="58" y="83"/>
                    <a:pt x="40" y="71"/>
                    <a:pt x="38" y="4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88" name="Freeform 13">
              <a:extLst>
                <a:ext uri="{FF2B5EF4-FFF2-40B4-BE49-F238E27FC236}">
                  <a16:creationId xmlns:a16="http://schemas.microsoft.com/office/drawing/2014/main" id="{0B70EA3D-47B1-47F2-B9FE-5E2BB63E24EC}"/>
                </a:ext>
              </a:extLst>
            </p:cNvPr>
            <p:cNvSpPr>
              <a:spLocks/>
            </p:cNvSpPr>
            <p:nvPr/>
          </p:nvSpPr>
          <p:spPr bwMode="gray">
            <a:xfrm flipH="1">
              <a:off x="2594840" y="4141355"/>
              <a:ext cx="366713" cy="587375"/>
            </a:xfrm>
            <a:custGeom>
              <a:avLst/>
              <a:gdLst>
                <a:gd name="T0" fmla="*/ 0 w 513"/>
                <a:gd name="T1" fmla="*/ 802 h 820"/>
                <a:gd name="T2" fmla="*/ 0 w 513"/>
                <a:gd name="T3" fmla="*/ 592 h 820"/>
                <a:gd name="T4" fmla="*/ 132 w 513"/>
                <a:gd name="T5" fmla="*/ 581 h 820"/>
                <a:gd name="T6" fmla="*/ 155 w 513"/>
                <a:gd name="T7" fmla="*/ 562 h 820"/>
                <a:gd name="T8" fmla="*/ 139 w 513"/>
                <a:gd name="T9" fmla="*/ 287 h 820"/>
                <a:gd name="T10" fmla="*/ 240 w 513"/>
                <a:gd name="T11" fmla="*/ 216 h 820"/>
                <a:gd name="T12" fmla="*/ 291 w 513"/>
                <a:gd name="T13" fmla="*/ 128 h 820"/>
                <a:gd name="T14" fmla="*/ 238 w 513"/>
                <a:gd name="T15" fmla="*/ 44 h 820"/>
                <a:gd name="T16" fmla="*/ 137 w 513"/>
                <a:gd name="T17" fmla="*/ 57 h 820"/>
                <a:gd name="T18" fmla="*/ 102 w 513"/>
                <a:gd name="T19" fmla="*/ 86 h 820"/>
                <a:gd name="T20" fmla="*/ 291 w 513"/>
                <a:gd name="T21" fmla="*/ 49 h 820"/>
                <a:gd name="T22" fmla="*/ 398 w 513"/>
                <a:gd name="T23" fmla="*/ 180 h 820"/>
                <a:gd name="T24" fmla="*/ 511 w 513"/>
                <a:gd name="T25" fmla="*/ 566 h 820"/>
                <a:gd name="T26" fmla="*/ 506 w 513"/>
                <a:gd name="T27" fmla="*/ 667 h 820"/>
                <a:gd name="T28" fmla="*/ 297 w 513"/>
                <a:gd name="T29" fmla="*/ 804 h 820"/>
                <a:gd name="T30" fmla="*/ 219 w 513"/>
                <a:gd name="T31" fmla="*/ 797 h 820"/>
                <a:gd name="T32" fmla="*/ 109 w 513"/>
                <a:gd name="T33" fmla="*/ 797 h 820"/>
                <a:gd name="T34" fmla="*/ 0 w 513"/>
                <a:gd name="T35" fmla="*/ 80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3" h="820">
                  <a:moveTo>
                    <a:pt x="0" y="802"/>
                  </a:moveTo>
                  <a:cubicBezTo>
                    <a:pt x="0" y="731"/>
                    <a:pt x="0" y="663"/>
                    <a:pt x="0" y="592"/>
                  </a:cubicBezTo>
                  <a:cubicBezTo>
                    <a:pt x="44" y="589"/>
                    <a:pt x="88" y="584"/>
                    <a:pt x="132" y="581"/>
                  </a:cubicBezTo>
                  <a:cubicBezTo>
                    <a:pt x="146" y="580"/>
                    <a:pt x="152" y="576"/>
                    <a:pt x="155" y="562"/>
                  </a:cubicBezTo>
                  <a:cubicBezTo>
                    <a:pt x="175" y="468"/>
                    <a:pt x="172" y="377"/>
                    <a:pt x="139" y="287"/>
                  </a:cubicBezTo>
                  <a:cubicBezTo>
                    <a:pt x="173" y="263"/>
                    <a:pt x="207" y="240"/>
                    <a:pt x="240" y="216"/>
                  </a:cubicBezTo>
                  <a:cubicBezTo>
                    <a:pt x="269" y="194"/>
                    <a:pt x="292" y="168"/>
                    <a:pt x="291" y="128"/>
                  </a:cubicBezTo>
                  <a:cubicBezTo>
                    <a:pt x="290" y="89"/>
                    <a:pt x="273" y="60"/>
                    <a:pt x="238" y="44"/>
                  </a:cubicBezTo>
                  <a:cubicBezTo>
                    <a:pt x="202" y="27"/>
                    <a:pt x="168" y="32"/>
                    <a:pt x="137" y="57"/>
                  </a:cubicBezTo>
                  <a:cubicBezTo>
                    <a:pt x="126" y="65"/>
                    <a:pt x="116" y="74"/>
                    <a:pt x="102" y="86"/>
                  </a:cubicBezTo>
                  <a:cubicBezTo>
                    <a:pt x="139" y="17"/>
                    <a:pt x="231" y="0"/>
                    <a:pt x="291" y="49"/>
                  </a:cubicBezTo>
                  <a:cubicBezTo>
                    <a:pt x="335" y="85"/>
                    <a:pt x="368" y="131"/>
                    <a:pt x="398" y="180"/>
                  </a:cubicBezTo>
                  <a:cubicBezTo>
                    <a:pt x="470" y="298"/>
                    <a:pt x="507" y="427"/>
                    <a:pt x="511" y="566"/>
                  </a:cubicBezTo>
                  <a:cubicBezTo>
                    <a:pt x="512" y="599"/>
                    <a:pt x="513" y="634"/>
                    <a:pt x="506" y="667"/>
                  </a:cubicBezTo>
                  <a:cubicBezTo>
                    <a:pt x="486" y="760"/>
                    <a:pt x="390" y="820"/>
                    <a:pt x="297" y="804"/>
                  </a:cubicBezTo>
                  <a:cubicBezTo>
                    <a:pt x="271" y="799"/>
                    <a:pt x="245" y="798"/>
                    <a:pt x="219" y="797"/>
                  </a:cubicBezTo>
                  <a:cubicBezTo>
                    <a:pt x="183" y="796"/>
                    <a:pt x="146" y="796"/>
                    <a:pt x="109" y="797"/>
                  </a:cubicBezTo>
                  <a:cubicBezTo>
                    <a:pt x="74" y="798"/>
                    <a:pt x="38" y="800"/>
                    <a:pt x="0" y="802"/>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89" name="Freeform 14">
              <a:extLst>
                <a:ext uri="{FF2B5EF4-FFF2-40B4-BE49-F238E27FC236}">
                  <a16:creationId xmlns:a16="http://schemas.microsoft.com/office/drawing/2014/main" id="{F54D0E86-F568-421D-9046-07D2F91AFE93}"/>
                </a:ext>
              </a:extLst>
            </p:cNvPr>
            <p:cNvSpPr>
              <a:spLocks/>
            </p:cNvSpPr>
            <p:nvPr/>
          </p:nvSpPr>
          <p:spPr bwMode="gray">
            <a:xfrm flipH="1">
              <a:off x="2925040" y="4454092"/>
              <a:ext cx="776288" cy="642938"/>
            </a:xfrm>
            <a:custGeom>
              <a:avLst/>
              <a:gdLst>
                <a:gd name="T0" fmla="*/ 969 w 1087"/>
                <a:gd name="T1" fmla="*/ 157 h 899"/>
                <a:gd name="T2" fmla="*/ 133 w 1087"/>
                <a:gd name="T3" fmla="*/ 157 h 899"/>
                <a:gd name="T4" fmla="*/ 133 w 1087"/>
                <a:gd name="T5" fmla="*/ 180 h 899"/>
                <a:gd name="T6" fmla="*/ 133 w 1087"/>
                <a:gd name="T7" fmla="*/ 862 h 899"/>
                <a:gd name="T8" fmla="*/ 107 w 1087"/>
                <a:gd name="T9" fmla="*/ 890 h 899"/>
                <a:gd name="T10" fmla="*/ 80 w 1087"/>
                <a:gd name="T11" fmla="*/ 862 h 899"/>
                <a:gd name="T12" fmla="*/ 80 w 1087"/>
                <a:gd name="T13" fmla="*/ 97 h 899"/>
                <a:gd name="T14" fmla="*/ 80 w 1087"/>
                <a:gd name="T15" fmla="*/ 68 h 899"/>
                <a:gd name="T16" fmla="*/ 25 w 1087"/>
                <a:gd name="T17" fmla="*/ 69 h 899"/>
                <a:gd name="T18" fmla="*/ 0 w 1087"/>
                <a:gd name="T19" fmla="*/ 45 h 899"/>
                <a:gd name="T20" fmla="*/ 0 w 1087"/>
                <a:gd name="T21" fmla="*/ 23 h 899"/>
                <a:gd name="T22" fmla="*/ 23 w 1087"/>
                <a:gd name="T23" fmla="*/ 1 h 899"/>
                <a:gd name="T24" fmla="*/ 35 w 1087"/>
                <a:gd name="T25" fmla="*/ 1 h 899"/>
                <a:gd name="T26" fmla="*/ 1052 w 1087"/>
                <a:gd name="T27" fmla="*/ 1 h 899"/>
                <a:gd name="T28" fmla="*/ 1083 w 1087"/>
                <a:gd name="T29" fmla="*/ 11 h 899"/>
                <a:gd name="T30" fmla="*/ 1083 w 1087"/>
                <a:gd name="T31" fmla="*/ 60 h 899"/>
                <a:gd name="T32" fmla="*/ 1065 w 1087"/>
                <a:gd name="T33" fmla="*/ 68 h 899"/>
                <a:gd name="T34" fmla="*/ 1022 w 1087"/>
                <a:gd name="T35" fmla="*/ 68 h 899"/>
                <a:gd name="T36" fmla="*/ 1022 w 1087"/>
                <a:gd name="T37" fmla="*/ 92 h 899"/>
                <a:gd name="T38" fmla="*/ 1022 w 1087"/>
                <a:gd name="T39" fmla="*/ 860 h 899"/>
                <a:gd name="T40" fmla="*/ 980 w 1087"/>
                <a:gd name="T41" fmla="*/ 889 h 899"/>
                <a:gd name="T42" fmla="*/ 970 w 1087"/>
                <a:gd name="T43" fmla="*/ 876 h 899"/>
                <a:gd name="T44" fmla="*/ 969 w 1087"/>
                <a:gd name="T45" fmla="*/ 859 h 899"/>
                <a:gd name="T46" fmla="*/ 969 w 1087"/>
                <a:gd name="T47" fmla="*/ 183 h 899"/>
                <a:gd name="T48" fmla="*/ 969 w 1087"/>
                <a:gd name="T49" fmla="*/ 157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7" h="899">
                  <a:moveTo>
                    <a:pt x="969" y="157"/>
                  </a:moveTo>
                  <a:cubicBezTo>
                    <a:pt x="690" y="157"/>
                    <a:pt x="413" y="157"/>
                    <a:pt x="133" y="157"/>
                  </a:cubicBezTo>
                  <a:cubicBezTo>
                    <a:pt x="133" y="164"/>
                    <a:pt x="133" y="172"/>
                    <a:pt x="133" y="180"/>
                  </a:cubicBezTo>
                  <a:cubicBezTo>
                    <a:pt x="133" y="407"/>
                    <a:pt x="133" y="634"/>
                    <a:pt x="133" y="862"/>
                  </a:cubicBezTo>
                  <a:cubicBezTo>
                    <a:pt x="133" y="887"/>
                    <a:pt x="130" y="890"/>
                    <a:pt x="107" y="890"/>
                  </a:cubicBezTo>
                  <a:cubicBezTo>
                    <a:pt x="83" y="891"/>
                    <a:pt x="80" y="888"/>
                    <a:pt x="80" y="862"/>
                  </a:cubicBezTo>
                  <a:cubicBezTo>
                    <a:pt x="80" y="607"/>
                    <a:pt x="80" y="352"/>
                    <a:pt x="80" y="97"/>
                  </a:cubicBezTo>
                  <a:cubicBezTo>
                    <a:pt x="80" y="88"/>
                    <a:pt x="80" y="79"/>
                    <a:pt x="80" y="68"/>
                  </a:cubicBezTo>
                  <a:cubicBezTo>
                    <a:pt x="60" y="68"/>
                    <a:pt x="42" y="68"/>
                    <a:pt x="25" y="69"/>
                  </a:cubicBezTo>
                  <a:cubicBezTo>
                    <a:pt x="8" y="69"/>
                    <a:pt x="0" y="61"/>
                    <a:pt x="0" y="45"/>
                  </a:cubicBezTo>
                  <a:cubicBezTo>
                    <a:pt x="0" y="37"/>
                    <a:pt x="0" y="30"/>
                    <a:pt x="0" y="23"/>
                  </a:cubicBezTo>
                  <a:cubicBezTo>
                    <a:pt x="1" y="8"/>
                    <a:pt x="7" y="0"/>
                    <a:pt x="23" y="1"/>
                  </a:cubicBezTo>
                  <a:cubicBezTo>
                    <a:pt x="27" y="1"/>
                    <a:pt x="31" y="1"/>
                    <a:pt x="35" y="1"/>
                  </a:cubicBezTo>
                  <a:cubicBezTo>
                    <a:pt x="374" y="1"/>
                    <a:pt x="713" y="1"/>
                    <a:pt x="1052" y="1"/>
                  </a:cubicBezTo>
                  <a:cubicBezTo>
                    <a:pt x="1063" y="1"/>
                    <a:pt x="1082" y="5"/>
                    <a:pt x="1083" y="11"/>
                  </a:cubicBezTo>
                  <a:cubicBezTo>
                    <a:pt x="1087" y="26"/>
                    <a:pt x="1085" y="44"/>
                    <a:pt x="1083" y="60"/>
                  </a:cubicBezTo>
                  <a:cubicBezTo>
                    <a:pt x="1083" y="63"/>
                    <a:pt x="1071" y="67"/>
                    <a:pt x="1065" y="68"/>
                  </a:cubicBezTo>
                  <a:cubicBezTo>
                    <a:pt x="1052" y="69"/>
                    <a:pt x="1038" y="68"/>
                    <a:pt x="1022" y="68"/>
                  </a:cubicBezTo>
                  <a:cubicBezTo>
                    <a:pt x="1022" y="77"/>
                    <a:pt x="1022" y="84"/>
                    <a:pt x="1022" y="92"/>
                  </a:cubicBezTo>
                  <a:cubicBezTo>
                    <a:pt x="1022" y="348"/>
                    <a:pt x="1022" y="604"/>
                    <a:pt x="1022" y="860"/>
                  </a:cubicBezTo>
                  <a:cubicBezTo>
                    <a:pt x="1022" y="888"/>
                    <a:pt x="1007" y="899"/>
                    <a:pt x="980" y="889"/>
                  </a:cubicBezTo>
                  <a:cubicBezTo>
                    <a:pt x="976" y="887"/>
                    <a:pt x="971" y="881"/>
                    <a:pt x="970" y="876"/>
                  </a:cubicBezTo>
                  <a:cubicBezTo>
                    <a:pt x="968" y="871"/>
                    <a:pt x="969" y="865"/>
                    <a:pt x="969" y="859"/>
                  </a:cubicBezTo>
                  <a:cubicBezTo>
                    <a:pt x="969" y="633"/>
                    <a:pt x="969" y="408"/>
                    <a:pt x="969" y="183"/>
                  </a:cubicBezTo>
                  <a:cubicBezTo>
                    <a:pt x="969" y="175"/>
                    <a:pt x="969" y="167"/>
                    <a:pt x="969" y="15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90" name="Freeform 15">
              <a:extLst>
                <a:ext uri="{FF2B5EF4-FFF2-40B4-BE49-F238E27FC236}">
                  <a16:creationId xmlns:a16="http://schemas.microsoft.com/office/drawing/2014/main" id="{ECF10AA8-0AF7-4889-8D72-F340C8002B00}"/>
                </a:ext>
              </a:extLst>
            </p:cNvPr>
            <p:cNvSpPr>
              <a:spLocks/>
            </p:cNvSpPr>
            <p:nvPr/>
          </p:nvSpPr>
          <p:spPr bwMode="gray">
            <a:xfrm flipH="1">
              <a:off x="2755177" y="4100080"/>
              <a:ext cx="782638" cy="342900"/>
            </a:xfrm>
            <a:custGeom>
              <a:avLst/>
              <a:gdLst>
                <a:gd name="T0" fmla="*/ 535 w 1096"/>
                <a:gd name="T1" fmla="*/ 444 h 479"/>
                <a:gd name="T2" fmla="*/ 501 w 1096"/>
                <a:gd name="T3" fmla="*/ 479 h 479"/>
                <a:gd name="T4" fmla="*/ 123 w 1096"/>
                <a:gd name="T5" fmla="*/ 479 h 479"/>
                <a:gd name="T6" fmla="*/ 98 w 1096"/>
                <a:gd name="T7" fmla="*/ 438 h 479"/>
                <a:gd name="T8" fmla="*/ 70 w 1096"/>
                <a:gd name="T9" fmla="*/ 414 h 479"/>
                <a:gd name="T10" fmla="*/ 5 w 1096"/>
                <a:gd name="T11" fmla="*/ 33 h 479"/>
                <a:gd name="T12" fmla="*/ 22 w 1096"/>
                <a:gd name="T13" fmla="*/ 1 h 479"/>
                <a:gd name="T14" fmla="*/ 45 w 1096"/>
                <a:gd name="T15" fmla="*/ 21 h 479"/>
                <a:gd name="T16" fmla="*/ 89 w 1096"/>
                <a:gd name="T17" fmla="*/ 277 h 479"/>
                <a:gd name="T18" fmla="*/ 110 w 1096"/>
                <a:gd name="T19" fmla="*/ 406 h 479"/>
                <a:gd name="T20" fmla="*/ 110 w 1096"/>
                <a:gd name="T21" fmla="*/ 437 h 479"/>
                <a:gd name="T22" fmla="*/ 409 w 1096"/>
                <a:gd name="T23" fmla="*/ 437 h 479"/>
                <a:gd name="T24" fmla="*/ 365 w 1096"/>
                <a:gd name="T25" fmla="*/ 369 h 479"/>
                <a:gd name="T26" fmla="*/ 457 w 1096"/>
                <a:gd name="T27" fmla="*/ 278 h 479"/>
                <a:gd name="T28" fmla="*/ 715 w 1096"/>
                <a:gd name="T29" fmla="*/ 246 h 479"/>
                <a:gd name="T30" fmla="*/ 950 w 1096"/>
                <a:gd name="T31" fmla="*/ 122 h 479"/>
                <a:gd name="T32" fmla="*/ 1066 w 1096"/>
                <a:gd name="T33" fmla="*/ 130 h 479"/>
                <a:gd name="T34" fmla="*/ 1059 w 1096"/>
                <a:gd name="T35" fmla="*/ 246 h 479"/>
                <a:gd name="T36" fmla="*/ 776 w 1096"/>
                <a:gd name="T37" fmla="*/ 401 h 479"/>
                <a:gd name="T38" fmla="*/ 553 w 1096"/>
                <a:gd name="T39" fmla="*/ 442 h 479"/>
                <a:gd name="T40" fmla="*/ 535 w 1096"/>
                <a:gd name="T41" fmla="*/ 44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96" h="479">
                  <a:moveTo>
                    <a:pt x="535" y="444"/>
                  </a:moveTo>
                  <a:cubicBezTo>
                    <a:pt x="535" y="478"/>
                    <a:pt x="534" y="479"/>
                    <a:pt x="501" y="479"/>
                  </a:cubicBezTo>
                  <a:cubicBezTo>
                    <a:pt x="375" y="479"/>
                    <a:pt x="249" y="479"/>
                    <a:pt x="123" y="479"/>
                  </a:cubicBezTo>
                  <a:cubicBezTo>
                    <a:pt x="91" y="479"/>
                    <a:pt x="84" y="468"/>
                    <a:pt x="98" y="438"/>
                  </a:cubicBezTo>
                  <a:cubicBezTo>
                    <a:pt x="77" y="443"/>
                    <a:pt x="72" y="431"/>
                    <a:pt x="70" y="414"/>
                  </a:cubicBezTo>
                  <a:cubicBezTo>
                    <a:pt x="48" y="287"/>
                    <a:pt x="27" y="160"/>
                    <a:pt x="5" y="33"/>
                  </a:cubicBezTo>
                  <a:cubicBezTo>
                    <a:pt x="3" y="19"/>
                    <a:pt x="0" y="4"/>
                    <a:pt x="22" y="1"/>
                  </a:cubicBezTo>
                  <a:cubicBezTo>
                    <a:pt x="37" y="0"/>
                    <a:pt x="43" y="6"/>
                    <a:pt x="45" y="21"/>
                  </a:cubicBezTo>
                  <a:cubicBezTo>
                    <a:pt x="59" y="106"/>
                    <a:pt x="74" y="191"/>
                    <a:pt x="89" y="277"/>
                  </a:cubicBezTo>
                  <a:cubicBezTo>
                    <a:pt x="96" y="320"/>
                    <a:pt x="103" y="363"/>
                    <a:pt x="110" y="406"/>
                  </a:cubicBezTo>
                  <a:cubicBezTo>
                    <a:pt x="111" y="416"/>
                    <a:pt x="110" y="427"/>
                    <a:pt x="110" y="437"/>
                  </a:cubicBezTo>
                  <a:cubicBezTo>
                    <a:pt x="207" y="437"/>
                    <a:pt x="306" y="437"/>
                    <a:pt x="409" y="437"/>
                  </a:cubicBezTo>
                  <a:cubicBezTo>
                    <a:pt x="383" y="419"/>
                    <a:pt x="367" y="398"/>
                    <a:pt x="365" y="369"/>
                  </a:cubicBezTo>
                  <a:cubicBezTo>
                    <a:pt x="362" y="315"/>
                    <a:pt x="401" y="276"/>
                    <a:pt x="457" y="278"/>
                  </a:cubicBezTo>
                  <a:cubicBezTo>
                    <a:pt x="545" y="281"/>
                    <a:pt x="631" y="271"/>
                    <a:pt x="715" y="246"/>
                  </a:cubicBezTo>
                  <a:cubicBezTo>
                    <a:pt x="802" y="220"/>
                    <a:pt x="881" y="182"/>
                    <a:pt x="950" y="122"/>
                  </a:cubicBezTo>
                  <a:cubicBezTo>
                    <a:pt x="985" y="92"/>
                    <a:pt x="1037" y="96"/>
                    <a:pt x="1066" y="130"/>
                  </a:cubicBezTo>
                  <a:cubicBezTo>
                    <a:pt x="1096" y="164"/>
                    <a:pt x="1093" y="215"/>
                    <a:pt x="1059" y="246"/>
                  </a:cubicBezTo>
                  <a:cubicBezTo>
                    <a:pt x="978" y="321"/>
                    <a:pt x="881" y="368"/>
                    <a:pt x="776" y="401"/>
                  </a:cubicBezTo>
                  <a:cubicBezTo>
                    <a:pt x="704" y="424"/>
                    <a:pt x="630" y="438"/>
                    <a:pt x="553" y="442"/>
                  </a:cubicBezTo>
                  <a:cubicBezTo>
                    <a:pt x="548" y="442"/>
                    <a:pt x="542" y="444"/>
                    <a:pt x="535" y="444"/>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91" name="Freeform 17">
              <a:extLst>
                <a:ext uri="{FF2B5EF4-FFF2-40B4-BE49-F238E27FC236}">
                  <a16:creationId xmlns:a16="http://schemas.microsoft.com/office/drawing/2014/main" id="{F4EEBB70-9A07-42CC-A38C-1ED114E7A495}"/>
                </a:ext>
              </a:extLst>
            </p:cNvPr>
            <p:cNvSpPr>
              <a:spLocks/>
            </p:cNvSpPr>
            <p:nvPr/>
          </p:nvSpPr>
          <p:spPr bwMode="gray">
            <a:xfrm flipH="1">
              <a:off x="2521815" y="4308042"/>
              <a:ext cx="412750" cy="792163"/>
            </a:xfrm>
            <a:custGeom>
              <a:avLst/>
              <a:gdLst>
                <a:gd name="T0" fmla="*/ 516 w 576"/>
                <a:gd name="T1" fmla="*/ 577 h 1109"/>
                <a:gd name="T2" fmla="*/ 516 w 576"/>
                <a:gd name="T3" fmla="*/ 358 h 1109"/>
                <a:gd name="T4" fmla="*/ 513 w 576"/>
                <a:gd name="T5" fmla="*/ 349 h 1109"/>
                <a:gd name="T6" fmla="*/ 499 w 576"/>
                <a:gd name="T7" fmla="*/ 309 h 1109"/>
                <a:gd name="T8" fmla="*/ 499 w 576"/>
                <a:gd name="T9" fmla="*/ 31 h 1109"/>
                <a:gd name="T10" fmla="*/ 531 w 576"/>
                <a:gd name="T11" fmla="*/ 0 h 1109"/>
                <a:gd name="T12" fmla="*/ 566 w 576"/>
                <a:gd name="T13" fmla="*/ 32 h 1109"/>
                <a:gd name="T14" fmla="*/ 565 w 576"/>
                <a:gd name="T15" fmla="*/ 320 h 1109"/>
                <a:gd name="T16" fmla="*/ 554 w 576"/>
                <a:gd name="T17" fmla="*/ 347 h 1109"/>
                <a:gd name="T18" fmla="*/ 548 w 576"/>
                <a:gd name="T19" fmla="*/ 359 h 1109"/>
                <a:gd name="T20" fmla="*/ 548 w 576"/>
                <a:gd name="T21" fmla="*/ 572 h 1109"/>
                <a:gd name="T22" fmla="*/ 572 w 576"/>
                <a:gd name="T23" fmla="*/ 588 h 1109"/>
                <a:gd name="T24" fmla="*/ 572 w 576"/>
                <a:gd name="T25" fmla="*/ 612 h 1109"/>
                <a:gd name="T26" fmla="*/ 547 w 576"/>
                <a:gd name="T27" fmla="*/ 624 h 1109"/>
                <a:gd name="T28" fmla="*/ 331 w 576"/>
                <a:gd name="T29" fmla="*/ 624 h 1109"/>
                <a:gd name="T30" fmla="*/ 308 w 576"/>
                <a:gd name="T31" fmla="*/ 624 h 1109"/>
                <a:gd name="T32" fmla="*/ 308 w 576"/>
                <a:gd name="T33" fmla="*/ 659 h 1109"/>
                <a:gd name="T34" fmla="*/ 307 w 576"/>
                <a:gd name="T35" fmla="*/ 911 h 1109"/>
                <a:gd name="T36" fmla="*/ 325 w 576"/>
                <a:gd name="T37" fmla="*/ 934 h 1109"/>
                <a:gd name="T38" fmla="*/ 518 w 576"/>
                <a:gd name="T39" fmla="*/ 990 h 1109"/>
                <a:gd name="T40" fmla="*/ 536 w 576"/>
                <a:gd name="T41" fmla="*/ 1031 h 1109"/>
                <a:gd name="T42" fmla="*/ 535 w 576"/>
                <a:gd name="T43" fmla="*/ 1046 h 1109"/>
                <a:gd name="T44" fmla="*/ 523 w 576"/>
                <a:gd name="T45" fmla="*/ 1097 h 1109"/>
                <a:gd name="T46" fmla="*/ 472 w 576"/>
                <a:gd name="T47" fmla="*/ 1091 h 1109"/>
                <a:gd name="T48" fmla="*/ 475 w 576"/>
                <a:gd name="T49" fmla="*/ 1037 h 1109"/>
                <a:gd name="T50" fmla="*/ 485 w 576"/>
                <a:gd name="T51" fmla="*/ 1030 h 1109"/>
                <a:gd name="T52" fmla="*/ 308 w 576"/>
                <a:gd name="T53" fmla="*/ 989 h 1109"/>
                <a:gd name="T54" fmla="*/ 258 w 576"/>
                <a:gd name="T55" fmla="*/ 992 h 1109"/>
                <a:gd name="T56" fmla="*/ 94 w 576"/>
                <a:gd name="T57" fmla="*/ 1029 h 1109"/>
                <a:gd name="T58" fmla="*/ 105 w 576"/>
                <a:gd name="T59" fmla="*/ 1041 h 1109"/>
                <a:gd name="T60" fmla="*/ 105 w 576"/>
                <a:gd name="T61" fmla="*/ 1091 h 1109"/>
                <a:gd name="T62" fmla="*/ 54 w 576"/>
                <a:gd name="T63" fmla="*/ 1098 h 1109"/>
                <a:gd name="T64" fmla="*/ 40 w 576"/>
                <a:gd name="T65" fmla="*/ 1051 h 1109"/>
                <a:gd name="T66" fmla="*/ 40 w 576"/>
                <a:gd name="T67" fmla="*/ 1028 h 1109"/>
                <a:gd name="T68" fmla="*/ 60 w 576"/>
                <a:gd name="T69" fmla="*/ 990 h 1109"/>
                <a:gd name="T70" fmla="*/ 242 w 576"/>
                <a:gd name="T71" fmla="*/ 937 h 1109"/>
                <a:gd name="T72" fmla="*/ 256 w 576"/>
                <a:gd name="T73" fmla="*/ 920 h 1109"/>
                <a:gd name="T74" fmla="*/ 256 w 576"/>
                <a:gd name="T75" fmla="*/ 632 h 1109"/>
                <a:gd name="T76" fmla="*/ 254 w 576"/>
                <a:gd name="T77" fmla="*/ 624 h 1109"/>
                <a:gd name="T78" fmla="*/ 233 w 576"/>
                <a:gd name="T79" fmla="*/ 624 h 1109"/>
                <a:gd name="T80" fmla="*/ 29 w 576"/>
                <a:gd name="T81" fmla="*/ 624 h 1109"/>
                <a:gd name="T82" fmla="*/ 0 w 576"/>
                <a:gd name="T83" fmla="*/ 600 h 1109"/>
                <a:gd name="T84" fmla="*/ 30 w 576"/>
                <a:gd name="T85" fmla="*/ 577 h 1109"/>
                <a:gd name="T86" fmla="*/ 490 w 576"/>
                <a:gd name="T87" fmla="*/ 577 h 1109"/>
                <a:gd name="T88" fmla="*/ 516 w 576"/>
                <a:gd name="T89" fmla="*/ 577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6" h="1109">
                  <a:moveTo>
                    <a:pt x="516" y="577"/>
                  </a:moveTo>
                  <a:cubicBezTo>
                    <a:pt x="516" y="502"/>
                    <a:pt x="516" y="430"/>
                    <a:pt x="516" y="358"/>
                  </a:cubicBezTo>
                  <a:cubicBezTo>
                    <a:pt x="516" y="355"/>
                    <a:pt x="515" y="350"/>
                    <a:pt x="513" y="349"/>
                  </a:cubicBezTo>
                  <a:cubicBezTo>
                    <a:pt x="495" y="341"/>
                    <a:pt x="499" y="324"/>
                    <a:pt x="499" y="309"/>
                  </a:cubicBezTo>
                  <a:cubicBezTo>
                    <a:pt x="499" y="217"/>
                    <a:pt x="499" y="124"/>
                    <a:pt x="499" y="31"/>
                  </a:cubicBezTo>
                  <a:cubicBezTo>
                    <a:pt x="499" y="6"/>
                    <a:pt x="505" y="0"/>
                    <a:pt x="531" y="0"/>
                  </a:cubicBezTo>
                  <a:cubicBezTo>
                    <a:pt x="559" y="0"/>
                    <a:pt x="565" y="5"/>
                    <a:pt x="566" y="32"/>
                  </a:cubicBezTo>
                  <a:cubicBezTo>
                    <a:pt x="566" y="128"/>
                    <a:pt x="566" y="224"/>
                    <a:pt x="565" y="320"/>
                  </a:cubicBezTo>
                  <a:cubicBezTo>
                    <a:pt x="565" y="329"/>
                    <a:pt x="558" y="338"/>
                    <a:pt x="554" y="347"/>
                  </a:cubicBezTo>
                  <a:cubicBezTo>
                    <a:pt x="552" y="351"/>
                    <a:pt x="548" y="355"/>
                    <a:pt x="548" y="359"/>
                  </a:cubicBezTo>
                  <a:cubicBezTo>
                    <a:pt x="548" y="431"/>
                    <a:pt x="548" y="503"/>
                    <a:pt x="548" y="572"/>
                  </a:cubicBezTo>
                  <a:cubicBezTo>
                    <a:pt x="558" y="578"/>
                    <a:pt x="568" y="581"/>
                    <a:pt x="572" y="588"/>
                  </a:cubicBezTo>
                  <a:cubicBezTo>
                    <a:pt x="576" y="594"/>
                    <a:pt x="576" y="607"/>
                    <a:pt x="572" y="612"/>
                  </a:cubicBezTo>
                  <a:cubicBezTo>
                    <a:pt x="567" y="619"/>
                    <a:pt x="556" y="623"/>
                    <a:pt x="547" y="624"/>
                  </a:cubicBezTo>
                  <a:cubicBezTo>
                    <a:pt x="475" y="624"/>
                    <a:pt x="403" y="624"/>
                    <a:pt x="331" y="624"/>
                  </a:cubicBezTo>
                  <a:cubicBezTo>
                    <a:pt x="324" y="624"/>
                    <a:pt x="317" y="624"/>
                    <a:pt x="308" y="624"/>
                  </a:cubicBezTo>
                  <a:cubicBezTo>
                    <a:pt x="308" y="637"/>
                    <a:pt x="308" y="648"/>
                    <a:pt x="308" y="659"/>
                  </a:cubicBezTo>
                  <a:cubicBezTo>
                    <a:pt x="308" y="743"/>
                    <a:pt x="308" y="827"/>
                    <a:pt x="307" y="911"/>
                  </a:cubicBezTo>
                  <a:cubicBezTo>
                    <a:pt x="307" y="925"/>
                    <a:pt x="311" y="930"/>
                    <a:pt x="325" y="934"/>
                  </a:cubicBezTo>
                  <a:cubicBezTo>
                    <a:pt x="390" y="952"/>
                    <a:pt x="454" y="971"/>
                    <a:pt x="518" y="990"/>
                  </a:cubicBezTo>
                  <a:cubicBezTo>
                    <a:pt x="539" y="997"/>
                    <a:pt x="545" y="1011"/>
                    <a:pt x="536" y="1031"/>
                  </a:cubicBezTo>
                  <a:cubicBezTo>
                    <a:pt x="534" y="1035"/>
                    <a:pt x="534" y="1042"/>
                    <a:pt x="535" y="1046"/>
                  </a:cubicBezTo>
                  <a:cubicBezTo>
                    <a:pt x="544" y="1066"/>
                    <a:pt x="540" y="1087"/>
                    <a:pt x="523" y="1097"/>
                  </a:cubicBezTo>
                  <a:cubicBezTo>
                    <a:pt x="506" y="1109"/>
                    <a:pt x="486" y="1106"/>
                    <a:pt x="472" y="1091"/>
                  </a:cubicBezTo>
                  <a:cubicBezTo>
                    <a:pt x="459" y="1076"/>
                    <a:pt x="460" y="1054"/>
                    <a:pt x="475" y="1037"/>
                  </a:cubicBezTo>
                  <a:cubicBezTo>
                    <a:pt x="477" y="1035"/>
                    <a:pt x="480" y="1033"/>
                    <a:pt x="485" y="1030"/>
                  </a:cubicBezTo>
                  <a:cubicBezTo>
                    <a:pt x="423" y="1016"/>
                    <a:pt x="365" y="1003"/>
                    <a:pt x="308" y="989"/>
                  </a:cubicBezTo>
                  <a:cubicBezTo>
                    <a:pt x="290" y="984"/>
                    <a:pt x="275" y="988"/>
                    <a:pt x="258" y="992"/>
                  </a:cubicBezTo>
                  <a:cubicBezTo>
                    <a:pt x="204" y="1004"/>
                    <a:pt x="151" y="1016"/>
                    <a:pt x="94" y="1029"/>
                  </a:cubicBezTo>
                  <a:cubicBezTo>
                    <a:pt x="99" y="1034"/>
                    <a:pt x="102" y="1037"/>
                    <a:pt x="105" y="1041"/>
                  </a:cubicBezTo>
                  <a:cubicBezTo>
                    <a:pt x="117" y="1055"/>
                    <a:pt x="116" y="1077"/>
                    <a:pt x="105" y="1091"/>
                  </a:cubicBezTo>
                  <a:cubicBezTo>
                    <a:pt x="91" y="1106"/>
                    <a:pt x="71" y="1109"/>
                    <a:pt x="54" y="1098"/>
                  </a:cubicBezTo>
                  <a:cubicBezTo>
                    <a:pt x="38" y="1088"/>
                    <a:pt x="32" y="1069"/>
                    <a:pt x="40" y="1051"/>
                  </a:cubicBezTo>
                  <a:cubicBezTo>
                    <a:pt x="43" y="1043"/>
                    <a:pt x="44" y="1037"/>
                    <a:pt x="40" y="1028"/>
                  </a:cubicBezTo>
                  <a:cubicBezTo>
                    <a:pt x="31" y="1009"/>
                    <a:pt x="39" y="996"/>
                    <a:pt x="60" y="990"/>
                  </a:cubicBezTo>
                  <a:cubicBezTo>
                    <a:pt x="121" y="972"/>
                    <a:pt x="181" y="954"/>
                    <a:pt x="242" y="937"/>
                  </a:cubicBezTo>
                  <a:cubicBezTo>
                    <a:pt x="251" y="934"/>
                    <a:pt x="257" y="931"/>
                    <a:pt x="256" y="920"/>
                  </a:cubicBezTo>
                  <a:cubicBezTo>
                    <a:pt x="256" y="824"/>
                    <a:pt x="256" y="728"/>
                    <a:pt x="256" y="632"/>
                  </a:cubicBezTo>
                  <a:cubicBezTo>
                    <a:pt x="256" y="630"/>
                    <a:pt x="255" y="628"/>
                    <a:pt x="254" y="624"/>
                  </a:cubicBezTo>
                  <a:cubicBezTo>
                    <a:pt x="247" y="624"/>
                    <a:pt x="240" y="624"/>
                    <a:pt x="233" y="624"/>
                  </a:cubicBezTo>
                  <a:cubicBezTo>
                    <a:pt x="165" y="624"/>
                    <a:pt x="97" y="624"/>
                    <a:pt x="29" y="624"/>
                  </a:cubicBezTo>
                  <a:cubicBezTo>
                    <a:pt x="8" y="624"/>
                    <a:pt x="0" y="617"/>
                    <a:pt x="0" y="600"/>
                  </a:cubicBezTo>
                  <a:cubicBezTo>
                    <a:pt x="0" y="580"/>
                    <a:pt x="14" y="577"/>
                    <a:pt x="30" y="577"/>
                  </a:cubicBezTo>
                  <a:cubicBezTo>
                    <a:pt x="183" y="577"/>
                    <a:pt x="336" y="577"/>
                    <a:pt x="490" y="577"/>
                  </a:cubicBezTo>
                  <a:cubicBezTo>
                    <a:pt x="498" y="577"/>
                    <a:pt x="505" y="577"/>
                    <a:pt x="516" y="577"/>
                  </a:cubicBezTo>
                  <a:close/>
                </a:path>
              </a:pathLst>
            </a:custGeom>
            <a:solidFill>
              <a:srgbClr val="40404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sp>
          <p:nvSpPr>
            <p:cNvPr id="192" name="Freeform 18">
              <a:extLst>
                <a:ext uri="{FF2B5EF4-FFF2-40B4-BE49-F238E27FC236}">
                  <a16:creationId xmlns:a16="http://schemas.microsoft.com/office/drawing/2014/main" id="{58113A56-5005-4EF0-86D2-A3F8FEAF978D}"/>
                </a:ext>
              </a:extLst>
            </p:cNvPr>
            <p:cNvSpPr>
              <a:spLocks/>
            </p:cNvSpPr>
            <p:nvPr/>
          </p:nvSpPr>
          <p:spPr bwMode="gray">
            <a:xfrm flipH="1">
              <a:off x="3017115" y="4577917"/>
              <a:ext cx="119063" cy="500063"/>
            </a:xfrm>
            <a:custGeom>
              <a:avLst/>
              <a:gdLst>
                <a:gd name="T0" fmla="*/ 165 w 166"/>
                <a:gd name="T1" fmla="*/ 0 h 700"/>
                <a:gd name="T2" fmla="*/ 165 w 166"/>
                <a:gd name="T3" fmla="*/ 22 h 700"/>
                <a:gd name="T4" fmla="*/ 166 w 166"/>
                <a:gd name="T5" fmla="*/ 647 h 700"/>
                <a:gd name="T6" fmla="*/ 141 w 166"/>
                <a:gd name="T7" fmla="*/ 682 h 700"/>
                <a:gd name="T8" fmla="*/ 26 w 166"/>
                <a:gd name="T9" fmla="*/ 616 h 700"/>
                <a:gd name="T10" fmla="*/ 2 w 166"/>
                <a:gd name="T11" fmla="*/ 330 h 700"/>
                <a:gd name="T12" fmla="*/ 11 w 166"/>
                <a:gd name="T13" fmla="*/ 139 h 700"/>
                <a:gd name="T14" fmla="*/ 165 w 16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00">
                  <a:moveTo>
                    <a:pt x="165" y="0"/>
                  </a:moveTo>
                  <a:cubicBezTo>
                    <a:pt x="165" y="9"/>
                    <a:pt x="165" y="15"/>
                    <a:pt x="165" y="22"/>
                  </a:cubicBezTo>
                  <a:cubicBezTo>
                    <a:pt x="165" y="230"/>
                    <a:pt x="165" y="439"/>
                    <a:pt x="166" y="647"/>
                  </a:cubicBezTo>
                  <a:cubicBezTo>
                    <a:pt x="166" y="668"/>
                    <a:pt x="157" y="676"/>
                    <a:pt x="141" y="682"/>
                  </a:cubicBezTo>
                  <a:cubicBezTo>
                    <a:pt x="90" y="700"/>
                    <a:pt x="32" y="670"/>
                    <a:pt x="26" y="616"/>
                  </a:cubicBezTo>
                  <a:cubicBezTo>
                    <a:pt x="15" y="521"/>
                    <a:pt x="6" y="426"/>
                    <a:pt x="2" y="330"/>
                  </a:cubicBezTo>
                  <a:cubicBezTo>
                    <a:pt x="0" y="266"/>
                    <a:pt x="2" y="202"/>
                    <a:pt x="11" y="139"/>
                  </a:cubicBezTo>
                  <a:cubicBezTo>
                    <a:pt x="22" y="58"/>
                    <a:pt x="85" y="4"/>
                    <a:pt x="165" y="0"/>
                  </a:cubicBezTo>
                  <a:close/>
                </a:path>
              </a:pathLst>
            </a:custGeom>
            <a:solidFill>
              <a:srgbClr val="C0C0C0"/>
            </a:solidFill>
            <a:ln>
              <a:noFill/>
            </a:ln>
          </p:spPr>
          <p:txBody>
            <a:bodyPr vert="horz" wrap="square" lIns="80116" tIns="40058" rIns="80116" bIns="40058" numCol="1" anchor="t" anchorCtr="0" compatLnSpc="1">
              <a:prstTxWarp prst="textNoShape">
                <a:avLst/>
              </a:prstTxWarp>
            </a:bodyPr>
            <a:lstStyle/>
            <a:p>
              <a:pPr defTabSz="801218">
                <a:defRPr/>
              </a:pPr>
              <a:endParaRPr lang="en-GB" sz="1401" kern="0" dirty="0">
                <a:latin typeface="EY interstate light"/>
              </a:endParaRPr>
            </a:p>
          </p:txBody>
        </p:sp>
      </p:grpSp>
      <p:sp>
        <p:nvSpPr>
          <p:cNvPr id="193" name="TextBox 192">
            <a:extLst>
              <a:ext uri="{FF2B5EF4-FFF2-40B4-BE49-F238E27FC236}">
                <a16:creationId xmlns:a16="http://schemas.microsoft.com/office/drawing/2014/main" id="{0C580E6C-62DA-4845-B242-F26A4073719C}"/>
              </a:ext>
            </a:extLst>
          </p:cNvPr>
          <p:cNvSpPr txBox="1"/>
          <p:nvPr/>
        </p:nvSpPr>
        <p:spPr bwMode="gray">
          <a:xfrm>
            <a:off x="9755989" y="4090988"/>
            <a:ext cx="201978" cy="188641"/>
          </a:xfrm>
          <a:prstGeom prst="rect">
            <a:avLst/>
          </a:prstGeom>
          <a:noFill/>
          <a:ln>
            <a:noFill/>
          </a:ln>
        </p:spPr>
        <p:txBody>
          <a:bodyPr wrap="non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algn="l" defTabSz="913842">
              <a:defRPr/>
            </a:pPr>
            <a:r>
              <a:rPr lang="en-US" sz="1226" dirty="0">
                <a:solidFill>
                  <a:schemeClr val="tx1"/>
                </a:solidFill>
                <a:latin typeface="EY interstate light"/>
              </a:rPr>
              <a:t>QA</a:t>
            </a:r>
          </a:p>
        </p:txBody>
      </p:sp>
      <p:sp>
        <p:nvSpPr>
          <p:cNvPr id="194" name="TextBox 193">
            <a:extLst>
              <a:ext uri="{FF2B5EF4-FFF2-40B4-BE49-F238E27FC236}">
                <a16:creationId xmlns:a16="http://schemas.microsoft.com/office/drawing/2014/main" id="{4425AA2A-39AA-449B-B49E-4FAC673A9EC5}"/>
              </a:ext>
            </a:extLst>
          </p:cNvPr>
          <p:cNvSpPr txBox="1"/>
          <p:nvPr/>
        </p:nvSpPr>
        <p:spPr bwMode="gray">
          <a:xfrm>
            <a:off x="2492454" y="3682758"/>
            <a:ext cx="189154" cy="188641"/>
          </a:xfrm>
          <a:prstGeom prst="rect">
            <a:avLst/>
          </a:prstGeom>
          <a:noFill/>
          <a:ln>
            <a:noFill/>
          </a:ln>
        </p:spPr>
        <p:txBody>
          <a:bodyPr wrap="none" lIns="0" tIns="0" rIns="0" bIns="0" rtlCol="0" anchor="ctr">
            <a:spAutoFit/>
          </a:bodyPr>
          <a:lstStyle>
            <a:defPPr>
              <a:defRPr lang="en-US"/>
            </a:defPPr>
            <a:lvl1pPr algn="ctr" defTabSz="1042932">
              <a:defRPr sz="1300" b="1">
                <a:solidFill>
                  <a:schemeClr val="tx2"/>
                </a:solidFill>
                <a:latin typeface="EYInterstate Light" panose="02000506000000020004" pitchFamily="2" charset="0"/>
              </a:defRPr>
            </a:lvl1pPr>
          </a:lstStyle>
          <a:p>
            <a:pPr algn="l" defTabSz="913842">
              <a:defRPr/>
            </a:pPr>
            <a:r>
              <a:rPr lang="en-US" sz="1226" dirty="0">
                <a:solidFill>
                  <a:schemeClr val="tx1"/>
                </a:solidFill>
                <a:latin typeface="EY interstate light"/>
              </a:rPr>
              <a:t>PO</a:t>
            </a:r>
          </a:p>
        </p:txBody>
      </p:sp>
      <p:sp>
        <p:nvSpPr>
          <p:cNvPr id="195" name="Rectangle 552">
            <a:extLst>
              <a:ext uri="{FF2B5EF4-FFF2-40B4-BE49-F238E27FC236}">
                <a16:creationId xmlns:a16="http://schemas.microsoft.com/office/drawing/2014/main" id="{DD6C4AC6-0598-426D-AD21-FD8088AB4941}"/>
              </a:ext>
            </a:extLst>
          </p:cNvPr>
          <p:cNvSpPr/>
          <p:nvPr/>
        </p:nvSpPr>
        <p:spPr>
          <a:xfrm>
            <a:off x="8749968" y="1244648"/>
            <a:ext cx="2670090" cy="633315"/>
          </a:xfrm>
          <a:prstGeom prst="rect">
            <a:avLst/>
          </a:prstGeom>
        </p:spPr>
        <p:txBody>
          <a:bodyPr wrap="none" lIns="0" tIns="0" rIns="0" bIns="0">
            <a:spAutoFit/>
          </a:bodyPr>
          <a:lstStyle/>
          <a:p>
            <a:pPr defTabSz="913943"/>
            <a:r>
              <a:rPr lang="en-US" sz="767" spc="583" dirty="0">
                <a:latin typeface="EY interstate light"/>
              </a:rPr>
              <a:t>►</a:t>
            </a:r>
            <a:r>
              <a:rPr lang="en-US" sz="1102" dirty="0">
                <a:latin typeface="EY interstate light"/>
              </a:rPr>
              <a:t>Develop</a:t>
            </a:r>
            <a:r>
              <a:rPr lang="en-US" sz="1102" spc="-23" dirty="0">
                <a:latin typeface="EY interstate light"/>
              </a:rPr>
              <a:t> </a:t>
            </a:r>
            <a:r>
              <a:rPr lang="en-US" sz="1102" dirty="0">
                <a:latin typeface="EY interstate light"/>
              </a:rPr>
              <a:t>and configure </a:t>
            </a:r>
            <a:r>
              <a:rPr lang="en-US" sz="1102" spc="-23" dirty="0">
                <a:latin typeface="EY interstate light"/>
              </a:rPr>
              <a:t>f</a:t>
            </a:r>
            <a:r>
              <a:rPr lang="en-US" sz="1102" dirty="0">
                <a:latin typeface="EY interstate light"/>
              </a:rPr>
              <a:t>unctionality</a:t>
            </a:r>
          </a:p>
          <a:p>
            <a:pPr defTabSz="913943">
              <a:lnSpc>
                <a:spcPts val="1919"/>
              </a:lnSpc>
            </a:pPr>
            <a:r>
              <a:rPr lang="en-US" sz="767" spc="583" dirty="0">
                <a:latin typeface="EY interstate light"/>
              </a:rPr>
              <a:t>►</a:t>
            </a:r>
            <a:r>
              <a:rPr lang="en-US" sz="1102" dirty="0">
                <a:latin typeface="EY interstate light"/>
              </a:rPr>
              <a:t>Automated Unit Test &amp; ISBTF Framework</a:t>
            </a:r>
          </a:p>
          <a:p>
            <a:pPr defTabSz="913943">
              <a:lnSpc>
                <a:spcPts val="1919"/>
              </a:lnSpc>
            </a:pPr>
            <a:r>
              <a:rPr lang="en-US" sz="767" spc="583" dirty="0">
                <a:latin typeface="EY interstate light"/>
              </a:rPr>
              <a:t>►</a:t>
            </a:r>
            <a:r>
              <a:rPr lang="en-US" sz="1102" dirty="0">
                <a:latin typeface="EY interstate light"/>
              </a:rPr>
              <a:t>Functional Te</a:t>
            </a:r>
            <a:r>
              <a:rPr lang="en-US" sz="1102" spc="-18" dirty="0">
                <a:latin typeface="EY interstate light"/>
              </a:rPr>
              <a:t>s</a:t>
            </a:r>
            <a:r>
              <a:rPr lang="en-US" sz="1102" dirty="0">
                <a:latin typeface="EY interstate light"/>
              </a:rPr>
              <a:t>t (S</a:t>
            </a:r>
            <a:r>
              <a:rPr lang="en-US" sz="1102" spc="-16" dirty="0">
                <a:latin typeface="EY interstate light"/>
              </a:rPr>
              <a:t>y</a:t>
            </a:r>
            <a:r>
              <a:rPr lang="en-US" sz="1102" dirty="0">
                <a:latin typeface="EY interstate light"/>
              </a:rPr>
              <a:t>stem/Integration</a:t>
            </a:r>
            <a:r>
              <a:rPr lang="en-US" sz="1102" spc="-28" dirty="0">
                <a:latin typeface="EY interstate light"/>
              </a:rPr>
              <a:t> </a:t>
            </a:r>
            <a:r>
              <a:rPr lang="en-US" sz="1102" dirty="0">
                <a:latin typeface="EY interstate light"/>
              </a:rPr>
              <a:t>and UI-</a:t>
            </a:r>
          </a:p>
        </p:txBody>
      </p:sp>
      <p:sp>
        <p:nvSpPr>
          <p:cNvPr id="196" name="Rectangle 553">
            <a:extLst>
              <a:ext uri="{FF2B5EF4-FFF2-40B4-BE49-F238E27FC236}">
                <a16:creationId xmlns:a16="http://schemas.microsoft.com/office/drawing/2014/main" id="{BB244849-69EA-488E-B74B-ADE190D04295}"/>
              </a:ext>
            </a:extLst>
          </p:cNvPr>
          <p:cNvSpPr/>
          <p:nvPr/>
        </p:nvSpPr>
        <p:spPr>
          <a:xfrm>
            <a:off x="8920567" y="1902673"/>
            <a:ext cx="1026948" cy="169598"/>
          </a:xfrm>
          <a:prstGeom prst="rect">
            <a:avLst/>
          </a:prstGeom>
        </p:spPr>
        <p:txBody>
          <a:bodyPr wrap="none" lIns="0" tIns="0" rIns="0" bIns="0">
            <a:spAutoFit/>
          </a:bodyPr>
          <a:lstStyle/>
          <a:p>
            <a:pPr defTabSz="913943"/>
            <a:r>
              <a:rPr lang="en-US" sz="1102" dirty="0">
                <a:latin typeface="EY interstate light"/>
              </a:rPr>
              <a:t>level) A</a:t>
            </a:r>
            <a:r>
              <a:rPr lang="en-US" sz="1102" spc="-17" dirty="0">
                <a:latin typeface="EY interstate light"/>
              </a:rPr>
              <a:t>u</a:t>
            </a:r>
            <a:r>
              <a:rPr lang="en-US" sz="1102" dirty="0">
                <a:latin typeface="EY interstate light"/>
              </a:rPr>
              <a:t>tomation</a:t>
            </a:r>
          </a:p>
        </p:txBody>
      </p:sp>
      <p:sp>
        <p:nvSpPr>
          <p:cNvPr id="197" name="Rectangle 554">
            <a:extLst>
              <a:ext uri="{FF2B5EF4-FFF2-40B4-BE49-F238E27FC236}">
                <a16:creationId xmlns:a16="http://schemas.microsoft.com/office/drawing/2014/main" id="{439E2539-7FD5-4C93-9569-78F5680B8008}"/>
              </a:ext>
            </a:extLst>
          </p:cNvPr>
          <p:cNvSpPr/>
          <p:nvPr/>
        </p:nvSpPr>
        <p:spPr>
          <a:xfrm>
            <a:off x="8749968" y="2146386"/>
            <a:ext cx="2734210" cy="169598"/>
          </a:xfrm>
          <a:prstGeom prst="rect">
            <a:avLst/>
          </a:prstGeom>
        </p:spPr>
        <p:txBody>
          <a:bodyPr wrap="none" lIns="0" tIns="0" rIns="0" bIns="0">
            <a:spAutoFit/>
          </a:bodyPr>
          <a:lstStyle/>
          <a:p>
            <a:pPr defTabSz="913943">
              <a:tabLst>
                <a:tab pos="664028" algn="l"/>
              </a:tabLst>
            </a:pPr>
            <a:r>
              <a:rPr lang="en-US" sz="767" spc="583" dirty="0">
                <a:latin typeface="EY interstate light"/>
              </a:rPr>
              <a:t>►</a:t>
            </a:r>
            <a:r>
              <a:rPr lang="en-US" sz="1102" dirty="0">
                <a:latin typeface="EY interstate light"/>
              </a:rPr>
              <a:t>Manual	Functional Te</a:t>
            </a:r>
            <a:r>
              <a:rPr lang="en-US" sz="1102" spc="-18" dirty="0">
                <a:latin typeface="EY interstate light"/>
              </a:rPr>
              <a:t>s</a:t>
            </a:r>
            <a:r>
              <a:rPr lang="en-US" sz="1102" dirty="0">
                <a:latin typeface="EY interstate light"/>
              </a:rPr>
              <a:t>ts (Sy</a:t>
            </a:r>
            <a:r>
              <a:rPr lang="en-US" sz="1102" spc="-16" dirty="0">
                <a:latin typeface="EY interstate light"/>
              </a:rPr>
              <a:t>s</a:t>
            </a:r>
            <a:r>
              <a:rPr lang="en-US" sz="1102" dirty="0">
                <a:latin typeface="EY interstate light"/>
              </a:rPr>
              <a:t>tem and (early)</a:t>
            </a:r>
          </a:p>
        </p:txBody>
      </p:sp>
      <p:sp>
        <p:nvSpPr>
          <p:cNvPr id="198" name="Rectangle 555">
            <a:extLst>
              <a:ext uri="{FF2B5EF4-FFF2-40B4-BE49-F238E27FC236}">
                <a16:creationId xmlns:a16="http://schemas.microsoft.com/office/drawing/2014/main" id="{0935F4EF-733F-4CBA-9F8D-B21F498F122E}"/>
              </a:ext>
            </a:extLst>
          </p:cNvPr>
          <p:cNvSpPr/>
          <p:nvPr/>
        </p:nvSpPr>
        <p:spPr>
          <a:xfrm>
            <a:off x="8920568" y="2313939"/>
            <a:ext cx="1412374" cy="169598"/>
          </a:xfrm>
          <a:prstGeom prst="rect">
            <a:avLst/>
          </a:prstGeom>
        </p:spPr>
        <p:txBody>
          <a:bodyPr wrap="none" lIns="0" tIns="0" rIns="0" bIns="0">
            <a:spAutoFit/>
          </a:bodyPr>
          <a:lstStyle/>
          <a:p>
            <a:pPr defTabSz="913943"/>
            <a:r>
              <a:rPr lang="en-US" sz="1102" dirty="0">
                <a:latin typeface="EY interstate light"/>
              </a:rPr>
              <a:t>s</a:t>
            </a:r>
            <a:r>
              <a:rPr lang="en-US" sz="1102" spc="-22" dirty="0">
                <a:latin typeface="EY interstate light"/>
              </a:rPr>
              <a:t>y</a:t>
            </a:r>
            <a:r>
              <a:rPr lang="en-US" sz="1102" dirty="0">
                <a:latin typeface="EY interstate light"/>
              </a:rPr>
              <a:t>stem integration</a:t>
            </a:r>
            <a:r>
              <a:rPr lang="en-US" sz="1102" spc="-27" dirty="0">
                <a:latin typeface="EY interstate light"/>
              </a:rPr>
              <a:t> </a:t>
            </a:r>
            <a:r>
              <a:rPr lang="en-US" sz="1102" dirty="0">
                <a:latin typeface="EY interstate light"/>
              </a:rPr>
              <a:t>test</a:t>
            </a:r>
            <a:r>
              <a:rPr lang="en-US" sz="1102" spc="-25" dirty="0">
                <a:latin typeface="EY interstate light"/>
              </a:rPr>
              <a:t>s</a:t>
            </a:r>
            <a:r>
              <a:rPr lang="en-US" sz="1102" dirty="0">
                <a:latin typeface="EY interstate light"/>
              </a:rPr>
              <a:t>)</a:t>
            </a:r>
          </a:p>
        </p:txBody>
      </p:sp>
      <p:sp>
        <p:nvSpPr>
          <p:cNvPr id="199" name="Title 1">
            <a:extLst>
              <a:ext uri="{FF2B5EF4-FFF2-40B4-BE49-F238E27FC236}">
                <a16:creationId xmlns:a16="http://schemas.microsoft.com/office/drawing/2014/main" id="{58090119-D2D8-42F7-9FE1-43CA611517BB}"/>
              </a:ext>
            </a:extLst>
          </p:cNvPr>
          <p:cNvSpPr txBox="1">
            <a:spLocks/>
          </p:cNvSpPr>
          <p:nvPr/>
        </p:nvSpPr>
        <p:spPr bwMode="auto">
          <a:xfrm>
            <a:off x="637344" y="446875"/>
            <a:ext cx="1071137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rgbClr val="000000"/>
                </a:solidFill>
                <a:latin typeface="EYInterstate" charset="0"/>
              </a:rPr>
              <a:t>Behavior driven development</a:t>
            </a:r>
          </a:p>
        </p:txBody>
      </p:sp>
    </p:spTree>
    <p:extLst>
      <p:ext uri="{BB962C8B-B14F-4D97-AF65-F5344CB8AC3E}">
        <p14:creationId xmlns:p14="http://schemas.microsoft.com/office/powerpoint/2010/main" val="11625402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23000">
              <a:schemeClr val="bg1">
                <a:tint val="93000"/>
                <a:satMod val="150000"/>
                <a:shade val="98000"/>
                <a:lumMod val="102000"/>
              </a:schemeClr>
            </a:gs>
            <a:gs pos="100000">
              <a:srgbClr val="E7E6E6"/>
            </a:gs>
          </a:gsLst>
          <a:lin ang="4200000" scaled="0"/>
          <a:tileRect/>
        </a:gradFill>
        <a:effectLst/>
      </p:bgPr>
    </p:bg>
    <p:spTree>
      <p:nvGrpSpPr>
        <p:cNvPr id="1" name=""/>
        <p:cNvGrpSpPr/>
        <p:nvPr/>
      </p:nvGrpSpPr>
      <p:grpSpPr>
        <a:xfrm>
          <a:off x="0" y="0"/>
          <a:ext cx="0" cy="0"/>
          <a:chOff x="0" y="0"/>
          <a:chExt cx="0" cy="0"/>
        </a:xfrm>
      </p:grpSpPr>
      <p:sp>
        <p:nvSpPr>
          <p:cNvPr id="199" name="Title 1">
            <a:extLst>
              <a:ext uri="{FF2B5EF4-FFF2-40B4-BE49-F238E27FC236}">
                <a16:creationId xmlns:a16="http://schemas.microsoft.com/office/drawing/2014/main" id="{58090119-D2D8-42F7-9FE1-43CA611517BB}"/>
              </a:ext>
            </a:extLst>
          </p:cNvPr>
          <p:cNvSpPr txBox="1">
            <a:spLocks/>
          </p:cNvSpPr>
          <p:nvPr/>
        </p:nvSpPr>
        <p:spPr bwMode="auto">
          <a:xfrm>
            <a:off x="637344" y="446875"/>
            <a:ext cx="1071137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rgbClr val="000000"/>
                </a:solidFill>
                <a:latin typeface="EYInterstate" charset="0"/>
              </a:rPr>
              <a:t>Behavior driven development</a:t>
            </a:r>
          </a:p>
        </p:txBody>
      </p:sp>
      <p:grpSp>
        <p:nvGrpSpPr>
          <p:cNvPr id="200" name="Group 199">
            <a:extLst>
              <a:ext uri="{FF2B5EF4-FFF2-40B4-BE49-F238E27FC236}">
                <a16:creationId xmlns:a16="http://schemas.microsoft.com/office/drawing/2014/main" id="{634F650C-4EB8-4604-9419-71BB7FA926DE}"/>
              </a:ext>
            </a:extLst>
          </p:cNvPr>
          <p:cNvGrpSpPr/>
          <p:nvPr/>
        </p:nvGrpSpPr>
        <p:grpSpPr>
          <a:xfrm>
            <a:off x="487680" y="1402080"/>
            <a:ext cx="10942320" cy="833120"/>
            <a:chOff x="487680" y="1402080"/>
            <a:chExt cx="10942320" cy="833120"/>
          </a:xfrm>
        </p:grpSpPr>
        <p:sp>
          <p:nvSpPr>
            <p:cNvPr id="201" name="Rectangle 200">
              <a:extLst>
                <a:ext uri="{FF2B5EF4-FFF2-40B4-BE49-F238E27FC236}">
                  <a16:creationId xmlns:a16="http://schemas.microsoft.com/office/drawing/2014/main" id="{3F072987-EF35-4253-8669-0EF342370BAA}"/>
                </a:ext>
              </a:extLst>
            </p:cNvPr>
            <p:cNvSpPr/>
            <p:nvPr/>
          </p:nvSpPr>
          <p:spPr>
            <a:xfrm>
              <a:off x="487680" y="1402080"/>
              <a:ext cx="606626" cy="83312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it-IT" dirty="0">
                  <a:solidFill>
                    <a:srgbClr val="8FAADC"/>
                  </a:solidFill>
                  <a:latin typeface="EY interstate light"/>
                </a:rPr>
                <a:t>1</a:t>
              </a:r>
            </a:p>
          </p:txBody>
        </p:sp>
        <p:sp>
          <p:nvSpPr>
            <p:cNvPr id="202" name="Rectangle 201">
              <a:extLst>
                <a:ext uri="{FF2B5EF4-FFF2-40B4-BE49-F238E27FC236}">
                  <a16:creationId xmlns:a16="http://schemas.microsoft.com/office/drawing/2014/main" id="{14E21E3B-650D-49F6-B4E5-A14456640E63}"/>
                </a:ext>
              </a:extLst>
            </p:cNvPr>
            <p:cNvSpPr/>
            <p:nvPr/>
          </p:nvSpPr>
          <p:spPr>
            <a:xfrm>
              <a:off x="1159535" y="1402080"/>
              <a:ext cx="1608251" cy="833120"/>
            </a:xfrm>
            <a:prstGeom prst="rect">
              <a:avLst/>
            </a:prstGeom>
            <a:solidFill>
              <a:srgbClr val="8FAADC"/>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85000"/>
                </a:lnSpc>
                <a:spcAft>
                  <a:spcPts val="600"/>
                </a:spcAft>
                <a:buClr>
                  <a:srgbClr val="27ACAA"/>
                </a:buClr>
                <a:buSzPct val="70000"/>
                <a:defRPr/>
              </a:pPr>
              <a:r>
                <a:rPr lang="pl-PL" kern="0" dirty="0">
                  <a:solidFill>
                    <a:schemeClr val="bg1"/>
                  </a:solidFill>
                  <a:latin typeface="EY interstate light"/>
                </a:rPr>
                <a:t>Adaptation</a:t>
              </a:r>
              <a:endParaRPr lang="en-US" kern="0" dirty="0">
                <a:solidFill>
                  <a:schemeClr val="bg1"/>
                </a:solidFill>
                <a:latin typeface="EY interstate light"/>
              </a:endParaRPr>
            </a:p>
          </p:txBody>
        </p:sp>
        <p:sp>
          <p:nvSpPr>
            <p:cNvPr id="203" name="Rectangle 202">
              <a:extLst>
                <a:ext uri="{FF2B5EF4-FFF2-40B4-BE49-F238E27FC236}">
                  <a16:creationId xmlns:a16="http://schemas.microsoft.com/office/drawing/2014/main" id="{10C28A69-71AF-4448-9B05-0E20BFDB04FE}"/>
                </a:ext>
              </a:extLst>
            </p:cNvPr>
            <p:cNvSpPr/>
            <p:nvPr/>
          </p:nvSpPr>
          <p:spPr>
            <a:xfrm>
              <a:off x="2798269" y="1402080"/>
              <a:ext cx="8631731" cy="833120"/>
            </a:xfrm>
            <a:prstGeom prst="rect">
              <a:avLst/>
            </a:prstGeom>
            <a:solidFill>
              <a:srgbClr val="DAE3F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nSpc>
                  <a:spcPct val="85000"/>
                </a:lnSpc>
                <a:spcAft>
                  <a:spcPts val="600"/>
                </a:spcAft>
                <a:buClr>
                  <a:srgbClr val="27ACAA"/>
                </a:buClr>
                <a:buSzPct val="70000"/>
                <a:defRPr/>
              </a:pPr>
              <a:r>
                <a:rPr lang="en-US" sz="1600" kern="0" dirty="0">
                  <a:solidFill>
                    <a:schemeClr val="tx1"/>
                  </a:solidFill>
                  <a:latin typeface="EY interstate light"/>
                </a:rPr>
                <a:t>BDD scenarios can be easily updated as product changes. Simple language is easy to edit. Modular design makes code changes safer</a:t>
              </a:r>
            </a:p>
          </p:txBody>
        </p:sp>
      </p:grpSp>
      <p:grpSp>
        <p:nvGrpSpPr>
          <p:cNvPr id="204" name="Group 203">
            <a:extLst>
              <a:ext uri="{FF2B5EF4-FFF2-40B4-BE49-F238E27FC236}">
                <a16:creationId xmlns:a16="http://schemas.microsoft.com/office/drawing/2014/main" id="{6F2CB8A9-89F7-4CCD-9FCC-9FB33B548615}"/>
              </a:ext>
            </a:extLst>
          </p:cNvPr>
          <p:cNvGrpSpPr/>
          <p:nvPr/>
        </p:nvGrpSpPr>
        <p:grpSpPr>
          <a:xfrm>
            <a:off x="487680" y="2262441"/>
            <a:ext cx="10942320" cy="1692492"/>
            <a:chOff x="487680" y="2261452"/>
            <a:chExt cx="10942320" cy="1692492"/>
          </a:xfrm>
        </p:grpSpPr>
        <p:sp>
          <p:nvSpPr>
            <p:cNvPr id="205" name="Rectangle 204">
              <a:extLst>
                <a:ext uri="{FF2B5EF4-FFF2-40B4-BE49-F238E27FC236}">
                  <a16:creationId xmlns:a16="http://schemas.microsoft.com/office/drawing/2014/main" id="{A9EE4776-D11B-46E1-9F3F-D813C823C67A}"/>
                </a:ext>
              </a:extLst>
            </p:cNvPr>
            <p:cNvSpPr/>
            <p:nvPr/>
          </p:nvSpPr>
          <p:spPr>
            <a:xfrm>
              <a:off x="487680" y="2261452"/>
              <a:ext cx="606626" cy="83312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it-IT" dirty="0">
                  <a:solidFill>
                    <a:srgbClr val="8FAADC"/>
                  </a:solidFill>
                  <a:latin typeface="EY interstate light"/>
                </a:rPr>
                <a:t>2</a:t>
              </a:r>
            </a:p>
          </p:txBody>
        </p:sp>
        <p:sp>
          <p:nvSpPr>
            <p:cNvPr id="206" name="Rectangle 205">
              <a:extLst>
                <a:ext uri="{FF2B5EF4-FFF2-40B4-BE49-F238E27FC236}">
                  <a16:creationId xmlns:a16="http://schemas.microsoft.com/office/drawing/2014/main" id="{D3AC4EB1-FFC2-4867-9942-D13D215712B2}"/>
                </a:ext>
              </a:extLst>
            </p:cNvPr>
            <p:cNvSpPr/>
            <p:nvPr/>
          </p:nvSpPr>
          <p:spPr>
            <a:xfrm>
              <a:off x="1159535" y="2261452"/>
              <a:ext cx="1608251" cy="833120"/>
            </a:xfrm>
            <a:prstGeom prst="rect">
              <a:avLst/>
            </a:prstGeom>
            <a:solidFill>
              <a:srgbClr val="8FAADC"/>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85000"/>
                </a:lnSpc>
                <a:spcAft>
                  <a:spcPts val="600"/>
                </a:spcAft>
                <a:buClr>
                  <a:srgbClr val="27ACAA"/>
                </a:buClr>
                <a:buSzPct val="70000"/>
                <a:defRPr/>
              </a:pPr>
              <a:r>
                <a:rPr lang="pl-PL" kern="0" dirty="0">
                  <a:solidFill>
                    <a:schemeClr val="bg1"/>
                  </a:solidFill>
                  <a:latin typeface="EY interstate light"/>
                </a:rPr>
                <a:t>Cooperation</a:t>
              </a:r>
            </a:p>
          </p:txBody>
        </p:sp>
        <p:sp>
          <p:nvSpPr>
            <p:cNvPr id="207" name="Rectangle 206">
              <a:extLst>
                <a:ext uri="{FF2B5EF4-FFF2-40B4-BE49-F238E27FC236}">
                  <a16:creationId xmlns:a16="http://schemas.microsoft.com/office/drawing/2014/main" id="{B81390F6-D22F-48E8-A27C-102A761CBE5D}"/>
                </a:ext>
              </a:extLst>
            </p:cNvPr>
            <p:cNvSpPr/>
            <p:nvPr/>
          </p:nvSpPr>
          <p:spPr>
            <a:xfrm>
              <a:off x="487680" y="3120824"/>
              <a:ext cx="606626" cy="83312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it-IT" dirty="0">
                  <a:solidFill>
                    <a:srgbClr val="8FAADC"/>
                  </a:solidFill>
                  <a:latin typeface="EY interstate light"/>
                </a:rPr>
                <a:t>3</a:t>
              </a:r>
            </a:p>
          </p:txBody>
        </p:sp>
        <p:sp>
          <p:nvSpPr>
            <p:cNvPr id="208" name="Rectangle 207">
              <a:extLst>
                <a:ext uri="{FF2B5EF4-FFF2-40B4-BE49-F238E27FC236}">
                  <a16:creationId xmlns:a16="http://schemas.microsoft.com/office/drawing/2014/main" id="{C52296C2-D030-4503-8FBC-73CDDE83FF78}"/>
                </a:ext>
              </a:extLst>
            </p:cNvPr>
            <p:cNvSpPr/>
            <p:nvPr/>
          </p:nvSpPr>
          <p:spPr>
            <a:xfrm>
              <a:off x="1159535" y="3120824"/>
              <a:ext cx="1608251" cy="833120"/>
            </a:xfrm>
            <a:prstGeom prst="rect">
              <a:avLst/>
            </a:prstGeom>
            <a:solidFill>
              <a:srgbClr val="8FAADC"/>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85000"/>
                </a:lnSpc>
                <a:spcAft>
                  <a:spcPts val="600"/>
                </a:spcAft>
                <a:buClr>
                  <a:srgbClr val="27ACAA"/>
                </a:buClr>
                <a:buSzPct val="70000"/>
                <a:defRPr/>
              </a:pPr>
              <a:r>
                <a:rPr lang="pl-PL" kern="0" dirty="0">
                  <a:solidFill>
                    <a:schemeClr val="bg1"/>
                  </a:solidFill>
                  <a:latin typeface="EY interstate light"/>
                </a:rPr>
                <a:t>Transparency</a:t>
              </a:r>
              <a:endParaRPr lang="en-US" kern="0" dirty="0">
                <a:solidFill>
                  <a:schemeClr val="bg1"/>
                </a:solidFill>
                <a:latin typeface="EY interstate light"/>
              </a:endParaRPr>
            </a:p>
          </p:txBody>
        </p:sp>
        <p:sp>
          <p:nvSpPr>
            <p:cNvPr id="209" name="Rectangle 208">
              <a:extLst>
                <a:ext uri="{FF2B5EF4-FFF2-40B4-BE49-F238E27FC236}">
                  <a16:creationId xmlns:a16="http://schemas.microsoft.com/office/drawing/2014/main" id="{F7212566-4F22-4A4D-81E0-C5EB57ACE270}"/>
                </a:ext>
              </a:extLst>
            </p:cNvPr>
            <p:cNvSpPr/>
            <p:nvPr/>
          </p:nvSpPr>
          <p:spPr>
            <a:xfrm>
              <a:off x="2798269" y="2261452"/>
              <a:ext cx="8631731" cy="1692492"/>
            </a:xfrm>
            <a:prstGeom prst="rect">
              <a:avLst/>
            </a:prstGeom>
            <a:solidFill>
              <a:srgbClr val="DAE3F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nSpc>
                  <a:spcPct val="85000"/>
                </a:lnSpc>
                <a:spcAft>
                  <a:spcPts val="600"/>
                </a:spcAft>
                <a:buClr>
                  <a:srgbClr val="27ACAA"/>
                </a:buClr>
                <a:buSzPct val="70000"/>
                <a:defRPr/>
              </a:pPr>
              <a:r>
                <a:rPr lang="en-US" sz="1600" kern="0" dirty="0">
                  <a:solidFill>
                    <a:schemeClr val="tx1"/>
                  </a:solidFill>
                  <a:latin typeface="EY interstate light"/>
                </a:rPr>
                <a:t>Fruit of the cooperation between business, testing team and developers are scenarios which, depending on who reads them, can be:</a:t>
              </a:r>
            </a:p>
            <a:p>
              <a:pPr marL="285750" indent="-285750">
                <a:lnSpc>
                  <a:spcPct val="85000"/>
                </a:lnSpc>
                <a:spcAft>
                  <a:spcPts val="600"/>
                </a:spcAft>
                <a:buClr>
                  <a:srgbClr val="27ACAA"/>
                </a:buClr>
                <a:buSzPct val="70000"/>
                <a:buFontTx/>
                <a:buChar char="-"/>
                <a:defRPr/>
              </a:pPr>
              <a:r>
                <a:rPr lang="en-US" sz="1600" kern="0" dirty="0">
                  <a:solidFill>
                    <a:schemeClr val="tx1"/>
                  </a:solidFill>
                  <a:latin typeface="EY interstate light"/>
                </a:rPr>
                <a:t>test cases for a manual tester</a:t>
              </a:r>
            </a:p>
            <a:p>
              <a:pPr marL="285750" indent="-285750">
                <a:lnSpc>
                  <a:spcPct val="85000"/>
                </a:lnSpc>
                <a:spcAft>
                  <a:spcPts val="600"/>
                </a:spcAft>
                <a:buClr>
                  <a:srgbClr val="27ACAA"/>
                </a:buClr>
                <a:buSzPct val="70000"/>
                <a:buFontTx/>
                <a:buChar char="-"/>
                <a:defRPr/>
              </a:pPr>
              <a:r>
                <a:rPr lang="en-US" sz="1600" kern="0" dirty="0">
                  <a:solidFill>
                    <a:schemeClr val="tx1"/>
                  </a:solidFill>
                  <a:latin typeface="EY interstate light"/>
                </a:rPr>
                <a:t>scripts for the automation tester</a:t>
              </a:r>
            </a:p>
            <a:p>
              <a:pPr marL="285750" indent="-285750">
                <a:lnSpc>
                  <a:spcPct val="85000"/>
                </a:lnSpc>
                <a:spcAft>
                  <a:spcPts val="600"/>
                </a:spcAft>
                <a:buClr>
                  <a:srgbClr val="27ACAA"/>
                </a:buClr>
                <a:buSzPct val="70000"/>
                <a:buFontTx/>
                <a:buChar char="-"/>
                <a:defRPr/>
              </a:pPr>
              <a:r>
                <a:rPr lang="en-US" sz="1600" kern="0" dirty="0">
                  <a:solidFill>
                    <a:schemeClr val="tx1"/>
                  </a:solidFill>
                  <a:latin typeface="EY interstate light"/>
                </a:rPr>
                <a:t>acceptance criteria for the developer</a:t>
              </a:r>
            </a:p>
            <a:p>
              <a:pPr marL="285750" indent="-285750">
                <a:lnSpc>
                  <a:spcPct val="85000"/>
                </a:lnSpc>
                <a:spcAft>
                  <a:spcPts val="600"/>
                </a:spcAft>
                <a:buClr>
                  <a:srgbClr val="27ACAA"/>
                </a:buClr>
                <a:buSzPct val="70000"/>
                <a:buFontTx/>
                <a:buChar char="-"/>
                <a:defRPr/>
              </a:pPr>
              <a:r>
                <a:rPr lang="en-US" sz="1600" kern="0" dirty="0">
                  <a:solidFill>
                    <a:schemeClr val="tx1"/>
                  </a:solidFill>
                  <a:latin typeface="EY interstate light"/>
                </a:rPr>
                <a:t>documentation for stakeholders</a:t>
              </a:r>
            </a:p>
          </p:txBody>
        </p:sp>
      </p:grpSp>
      <p:grpSp>
        <p:nvGrpSpPr>
          <p:cNvPr id="210" name="Group 209">
            <a:extLst>
              <a:ext uri="{FF2B5EF4-FFF2-40B4-BE49-F238E27FC236}">
                <a16:creationId xmlns:a16="http://schemas.microsoft.com/office/drawing/2014/main" id="{1A4FE95C-FBBB-42D7-96AA-1F30F1B9D83E}"/>
              </a:ext>
            </a:extLst>
          </p:cNvPr>
          <p:cNvGrpSpPr/>
          <p:nvPr/>
        </p:nvGrpSpPr>
        <p:grpSpPr>
          <a:xfrm>
            <a:off x="487680" y="3982174"/>
            <a:ext cx="10942319" cy="833120"/>
            <a:chOff x="487680" y="3980196"/>
            <a:chExt cx="10942319" cy="833120"/>
          </a:xfrm>
        </p:grpSpPr>
        <p:sp>
          <p:nvSpPr>
            <p:cNvPr id="211" name="Rectangle 210">
              <a:extLst>
                <a:ext uri="{FF2B5EF4-FFF2-40B4-BE49-F238E27FC236}">
                  <a16:creationId xmlns:a16="http://schemas.microsoft.com/office/drawing/2014/main" id="{C7BD25C2-214D-4404-AC22-5E8FC4A8EB30}"/>
                </a:ext>
              </a:extLst>
            </p:cNvPr>
            <p:cNvSpPr/>
            <p:nvPr/>
          </p:nvSpPr>
          <p:spPr>
            <a:xfrm>
              <a:off x="487680" y="3980196"/>
              <a:ext cx="606626" cy="83312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it-IT" dirty="0">
                  <a:solidFill>
                    <a:srgbClr val="8FAADC"/>
                  </a:solidFill>
                  <a:latin typeface="EY interstate light"/>
                </a:rPr>
                <a:t>4</a:t>
              </a:r>
            </a:p>
          </p:txBody>
        </p:sp>
        <p:sp>
          <p:nvSpPr>
            <p:cNvPr id="212" name="Rectangle 211">
              <a:extLst>
                <a:ext uri="{FF2B5EF4-FFF2-40B4-BE49-F238E27FC236}">
                  <a16:creationId xmlns:a16="http://schemas.microsoft.com/office/drawing/2014/main" id="{CC52821F-BB3C-4DE5-ADD0-69EFFDE3645F}"/>
                </a:ext>
              </a:extLst>
            </p:cNvPr>
            <p:cNvSpPr/>
            <p:nvPr/>
          </p:nvSpPr>
          <p:spPr>
            <a:xfrm>
              <a:off x="1159535" y="3980196"/>
              <a:ext cx="1608251" cy="833120"/>
            </a:xfrm>
            <a:prstGeom prst="rect">
              <a:avLst/>
            </a:prstGeom>
            <a:solidFill>
              <a:srgbClr val="8FAADC"/>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85000"/>
                </a:lnSpc>
                <a:spcAft>
                  <a:spcPts val="600"/>
                </a:spcAft>
                <a:buClr>
                  <a:srgbClr val="27ACAA"/>
                </a:buClr>
                <a:buSzPct val="70000"/>
                <a:defRPr/>
              </a:pPr>
              <a:r>
                <a:rPr lang="pl-PL" kern="0" dirty="0">
                  <a:solidFill>
                    <a:schemeClr val="bg1"/>
                  </a:solidFill>
                  <a:latin typeface="EY interstate light"/>
                </a:rPr>
                <a:t>Simplicity</a:t>
              </a:r>
              <a:endParaRPr lang="en-US" kern="0" dirty="0">
                <a:solidFill>
                  <a:schemeClr val="bg1"/>
                </a:solidFill>
                <a:latin typeface="EY interstate light"/>
              </a:endParaRPr>
            </a:p>
          </p:txBody>
        </p:sp>
        <p:sp>
          <p:nvSpPr>
            <p:cNvPr id="213" name="Rectangle 212">
              <a:extLst>
                <a:ext uri="{FF2B5EF4-FFF2-40B4-BE49-F238E27FC236}">
                  <a16:creationId xmlns:a16="http://schemas.microsoft.com/office/drawing/2014/main" id="{BFB76FC8-A74E-4392-BF94-BDB8D59B1B4C}"/>
                </a:ext>
              </a:extLst>
            </p:cNvPr>
            <p:cNvSpPr/>
            <p:nvPr/>
          </p:nvSpPr>
          <p:spPr>
            <a:xfrm>
              <a:off x="2798268" y="3980196"/>
              <a:ext cx="8631731" cy="833120"/>
            </a:xfrm>
            <a:prstGeom prst="rect">
              <a:avLst/>
            </a:prstGeom>
            <a:solidFill>
              <a:srgbClr val="DAE3F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nSpc>
                  <a:spcPct val="85000"/>
                </a:lnSpc>
                <a:spcAft>
                  <a:spcPts val="600"/>
                </a:spcAft>
                <a:buClr>
                  <a:srgbClr val="27ACAA"/>
                </a:buClr>
                <a:buSzPct val="70000"/>
                <a:defRPr/>
              </a:pPr>
              <a:r>
                <a:rPr lang="en-US" sz="1600" kern="0" dirty="0">
                  <a:solidFill>
                    <a:schemeClr val="tx1"/>
                  </a:solidFill>
                  <a:latin typeface="EY interstate light"/>
                </a:rPr>
                <a:t>BDD tools make it easy to turn your scenarios into automated tests. The steps are already given in the scenarios - the automation tester just needs to write a method to perform the operation on each step</a:t>
              </a:r>
            </a:p>
          </p:txBody>
        </p:sp>
      </p:grpSp>
      <p:grpSp>
        <p:nvGrpSpPr>
          <p:cNvPr id="214" name="Group 213">
            <a:extLst>
              <a:ext uri="{FF2B5EF4-FFF2-40B4-BE49-F238E27FC236}">
                <a16:creationId xmlns:a16="http://schemas.microsoft.com/office/drawing/2014/main" id="{97D29DB5-B6CD-4476-A4AE-9BB098DD8A71}"/>
              </a:ext>
            </a:extLst>
          </p:cNvPr>
          <p:cNvGrpSpPr/>
          <p:nvPr/>
        </p:nvGrpSpPr>
        <p:grpSpPr>
          <a:xfrm>
            <a:off x="487680" y="4842534"/>
            <a:ext cx="10942318" cy="833120"/>
            <a:chOff x="487680" y="4842534"/>
            <a:chExt cx="10942318" cy="833120"/>
          </a:xfrm>
        </p:grpSpPr>
        <p:sp>
          <p:nvSpPr>
            <p:cNvPr id="215" name="Rectangle 214">
              <a:extLst>
                <a:ext uri="{FF2B5EF4-FFF2-40B4-BE49-F238E27FC236}">
                  <a16:creationId xmlns:a16="http://schemas.microsoft.com/office/drawing/2014/main" id="{9679DA60-9846-4711-B255-FCA2389040B7}"/>
                </a:ext>
              </a:extLst>
            </p:cNvPr>
            <p:cNvSpPr/>
            <p:nvPr/>
          </p:nvSpPr>
          <p:spPr>
            <a:xfrm>
              <a:off x="487680" y="4842534"/>
              <a:ext cx="606626" cy="83312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it-IT" dirty="0">
                  <a:solidFill>
                    <a:srgbClr val="8FAADC"/>
                  </a:solidFill>
                  <a:latin typeface="EY interstate light"/>
                </a:rPr>
                <a:t>5</a:t>
              </a:r>
            </a:p>
          </p:txBody>
        </p:sp>
        <p:sp>
          <p:nvSpPr>
            <p:cNvPr id="216" name="Rectangle 215">
              <a:extLst>
                <a:ext uri="{FF2B5EF4-FFF2-40B4-BE49-F238E27FC236}">
                  <a16:creationId xmlns:a16="http://schemas.microsoft.com/office/drawing/2014/main" id="{BDAEC595-AE39-4B43-B05B-2E4C31DED2AC}"/>
                </a:ext>
              </a:extLst>
            </p:cNvPr>
            <p:cNvSpPr/>
            <p:nvPr/>
          </p:nvSpPr>
          <p:spPr>
            <a:xfrm>
              <a:off x="1159535" y="4842534"/>
              <a:ext cx="1608251" cy="833120"/>
            </a:xfrm>
            <a:prstGeom prst="rect">
              <a:avLst/>
            </a:prstGeom>
            <a:solidFill>
              <a:srgbClr val="8FAADC"/>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85000"/>
                </a:lnSpc>
                <a:spcAft>
                  <a:spcPts val="600"/>
                </a:spcAft>
                <a:buClr>
                  <a:srgbClr val="27ACAA"/>
                </a:buClr>
                <a:buSzPct val="70000"/>
                <a:defRPr/>
              </a:pPr>
              <a:r>
                <a:rPr lang="pl-PL" kern="0" dirty="0">
                  <a:solidFill>
                    <a:schemeClr val="bg1"/>
                  </a:solidFill>
                  <a:latin typeface="EY interstate light"/>
                </a:rPr>
                <a:t>Adaptation</a:t>
              </a:r>
              <a:endParaRPr lang="en-US" kern="0" dirty="0">
                <a:solidFill>
                  <a:schemeClr val="bg1"/>
                </a:solidFill>
                <a:latin typeface="EY interstate light"/>
              </a:endParaRPr>
            </a:p>
          </p:txBody>
        </p:sp>
        <p:sp>
          <p:nvSpPr>
            <p:cNvPr id="217" name="Rectangle 216">
              <a:extLst>
                <a:ext uri="{FF2B5EF4-FFF2-40B4-BE49-F238E27FC236}">
                  <a16:creationId xmlns:a16="http://schemas.microsoft.com/office/drawing/2014/main" id="{40A44D0A-28C3-46EA-9218-8266444B4E5D}"/>
                </a:ext>
              </a:extLst>
            </p:cNvPr>
            <p:cNvSpPr/>
            <p:nvPr/>
          </p:nvSpPr>
          <p:spPr>
            <a:xfrm>
              <a:off x="2798267" y="4842534"/>
              <a:ext cx="8631731" cy="833120"/>
            </a:xfrm>
            <a:prstGeom prst="rect">
              <a:avLst/>
            </a:prstGeom>
            <a:solidFill>
              <a:srgbClr val="DAE3F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nSpc>
                  <a:spcPct val="85000"/>
                </a:lnSpc>
                <a:spcAft>
                  <a:spcPts val="600"/>
                </a:spcAft>
                <a:buClr>
                  <a:srgbClr val="27ACAA"/>
                </a:buClr>
                <a:buSzPct val="70000"/>
                <a:defRPr/>
              </a:pPr>
              <a:r>
                <a:rPr lang="en-US" sz="1600" kern="0" dirty="0">
                  <a:solidFill>
                    <a:schemeClr val="tx1"/>
                  </a:solidFill>
                  <a:latin typeface="EY interstate light"/>
                </a:rPr>
                <a:t>Given-When-Then steps can be reused between scenarios. The basic implementation for each step does not change. Automation code becomes very modular. Additionally, Scenario Steps can be parameterized to make them even more reusable</a:t>
              </a:r>
            </a:p>
          </p:txBody>
        </p:sp>
      </p:grpSp>
    </p:spTree>
    <p:extLst>
      <p:ext uri="{BB962C8B-B14F-4D97-AF65-F5344CB8AC3E}">
        <p14:creationId xmlns:p14="http://schemas.microsoft.com/office/powerpoint/2010/main" val="82933366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Few numbers</a:t>
            </a:r>
          </a:p>
        </p:txBody>
      </p:sp>
      <p:sp>
        <p:nvSpPr>
          <p:cNvPr id="57" name="Rectangle 56">
            <a:extLst>
              <a:ext uri="{FF2B5EF4-FFF2-40B4-BE49-F238E27FC236}">
                <a16:creationId xmlns:a16="http://schemas.microsoft.com/office/drawing/2014/main" id="{D343F1CF-C303-46FA-B16D-DEBDC0B21642}"/>
              </a:ext>
            </a:extLst>
          </p:cNvPr>
          <p:cNvSpPr/>
          <p:nvPr/>
        </p:nvSpPr>
        <p:spPr>
          <a:xfrm>
            <a:off x="8457996" y="4072402"/>
            <a:ext cx="3393918" cy="2183493"/>
          </a:xfrm>
          <a:prstGeom prst="rect">
            <a:avLst/>
          </a:prstGeom>
          <a:solidFill>
            <a:srgbClr val="FFFFFF">
              <a:lumMod val="95000"/>
            </a:srgbClr>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EYInterstate Light"/>
            </a:endParaRPr>
          </a:p>
        </p:txBody>
      </p:sp>
      <p:sp>
        <p:nvSpPr>
          <p:cNvPr id="58" name="Rectangle 57">
            <a:extLst>
              <a:ext uri="{FF2B5EF4-FFF2-40B4-BE49-F238E27FC236}">
                <a16:creationId xmlns:a16="http://schemas.microsoft.com/office/drawing/2014/main" id="{7D5A4AB0-2084-4BB9-9295-0C89AD261E49}"/>
              </a:ext>
            </a:extLst>
          </p:cNvPr>
          <p:cNvSpPr/>
          <p:nvPr/>
        </p:nvSpPr>
        <p:spPr>
          <a:xfrm>
            <a:off x="8457996" y="1056287"/>
            <a:ext cx="3393918" cy="2183493"/>
          </a:xfrm>
          <a:prstGeom prst="rect">
            <a:avLst/>
          </a:prstGeom>
          <a:solidFill>
            <a:srgbClr val="FFFFFF">
              <a:lumMod val="95000"/>
            </a:srgbClr>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EYInterstate Light"/>
            </a:endParaRPr>
          </a:p>
        </p:txBody>
      </p:sp>
      <p:sp>
        <p:nvSpPr>
          <p:cNvPr id="59" name="Rectangle 58">
            <a:extLst>
              <a:ext uri="{FF2B5EF4-FFF2-40B4-BE49-F238E27FC236}">
                <a16:creationId xmlns:a16="http://schemas.microsoft.com/office/drawing/2014/main" id="{730D1437-CBC3-425E-AE74-47C99EE7E20A}"/>
              </a:ext>
            </a:extLst>
          </p:cNvPr>
          <p:cNvSpPr/>
          <p:nvPr/>
        </p:nvSpPr>
        <p:spPr>
          <a:xfrm>
            <a:off x="4398632" y="4072402"/>
            <a:ext cx="3393918" cy="2183493"/>
          </a:xfrm>
          <a:prstGeom prst="rect">
            <a:avLst/>
          </a:prstGeom>
          <a:solidFill>
            <a:srgbClr val="FFFFFF">
              <a:lumMod val="95000"/>
            </a:srgbClr>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EYInterstate Light"/>
            </a:endParaRPr>
          </a:p>
        </p:txBody>
      </p:sp>
      <p:sp>
        <p:nvSpPr>
          <p:cNvPr id="60" name="Rectangle 59">
            <a:extLst>
              <a:ext uri="{FF2B5EF4-FFF2-40B4-BE49-F238E27FC236}">
                <a16:creationId xmlns:a16="http://schemas.microsoft.com/office/drawing/2014/main" id="{D688EED3-AF5B-4FE6-92C7-DCDEA652C80E}"/>
              </a:ext>
            </a:extLst>
          </p:cNvPr>
          <p:cNvSpPr/>
          <p:nvPr/>
        </p:nvSpPr>
        <p:spPr>
          <a:xfrm>
            <a:off x="4398632" y="1065812"/>
            <a:ext cx="3393918" cy="2183493"/>
          </a:xfrm>
          <a:prstGeom prst="rect">
            <a:avLst/>
          </a:prstGeom>
          <a:solidFill>
            <a:srgbClr val="FFFFFF">
              <a:lumMod val="95000"/>
            </a:srgbClr>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EYInterstate Light"/>
            </a:endParaRPr>
          </a:p>
        </p:txBody>
      </p:sp>
      <p:sp>
        <p:nvSpPr>
          <p:cNvPr id="62" name="Rectangle 61">
            <a:extLst>
              <a:ext uri="{FF2B5EF4-FFF2-40B4-BE49-F238E27FC236}">
                <a16:creationId xmlns:a16="http://schemas.microsoft.com/office/drawing/2014/main" id="{1BA6C1FA-3B65-464B-937C-18F651D3C0C0}"/>
              </a:ext>
            </a:extLst>
          </p:cNvPr>
          <p:cNvSpPr/>
          <p:nvPr/>
        </p:nvSpPr>
        <p:spPr>
          <a:xfrm>
            <a:off x="361277" y="4072402"/>
            <a:ext cx="3371562" cy="2183493"/>
          </a:xfrm>
          <a:prstGeom prst="rect">
            <a:avLst/>
          </a:prstGeom>
          <a:solidFill>
            <a:srgbClr val="FFFFFF">
              <a:lumMod val="95000"/>
            </a:srgbClr>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EYInterstate Light"/>
            </a:endParaRPr>
          </a:p>
        </p:txBody>
      </p:sp>
      <p:sp>
        <p:nvSpPr>
          <p:cNvPr id="64" name="Rectangle 63">
            <a:extLst>
              <a:ext uri="{FF2B5EF4-FFF2-40B4-BE49-F238E27FC236}">
                <a16:creationId xmlns:a16="http://schemas.microsoft.com/office/drawing/2014/main" id="{9CA87415-C142-40CE-869E-BBADB52131C5}"/>
              </a:ext>
            </a:extLst>
          </p:cNvPr>
          <p:cNvSpPr/>
          <p:nvPr/>
        </p:nvSpPr>
        <p:spPr>
          <a:xfrm>
            <a:off x="338921" y="4080275"/>
            <a:ext cx="2094478" cy="384152"/>
          </a:xfrm>
          <a:prstGeom prst="rect">
            <a:avLst/>
          </a:prstGeom>
          <a:noFill/>
          <a:ln w="9525" cap="flat" cmpd="sng" algn="ctr">
            <a:noFill/>
            <a:prstDash val="solid"/>
          </a:ln>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kern="0" dirty="0">
                <a:solidFill>
                  <a:srgbClr val="2E2E38"/>
                </a:solidFill>
                <a:latin typeface="EYInterstate Light" panose="02000506000000020004" pitchFamily="2" charset="0"/>
                <a:cs typeface="Arial" panose="020B0604020202020204" pitchFamily="34" charset="0"/>
              </a:rPr>
              <a:t>Interviewed</a:t>
            </a:r>
          </a:p>
        </p:txBody>
      </p:sp>
      <p:sp>
        <p:nvSpPr>
          <p:cNvPr id="65" name="Rectangle 64">
            <a:extLst>
              <a:ext uri="{FF2B5EF4-FFF2-40B4-BE49-F238E27FC236}">
                <a16:creationId xmlns:a16="http://schemas.microsoft.com/office/drawing/2014/main" id="{3F49D80B-3F6B-4A5E-8A7A-BFECB98F4EBC}"/>
              </a:ext>
            </a:extLst>
          </p:cNvPr>
          <p:cNvSpPr/>
          <p:nvPr/>
        </p:nvSpPr>
        <p:spPr>
          <a:xfrm>
            <a:off x="361428" y="4355663"/>
            <a:ext cx="1352015" cy="1323439"/>
          </a:xfrm>
          <a:prstGeom prst="rect">
            <a:avLst/>
          </a:prstGeom>
          <a:solidFill>
            <a:srgbClr val="FFFFFF">
              <a:lumMod val="95000"/>
            </a:srgbClr>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0" b="1" kern="0" dirty="0">
                <a:solidFill>
                  <a:srgbClr val="016BAC"/>
                </a:solidFill>
                <a:latin typeface="Arial" panose="020B0604020202020204" pitchFamily="34" charset="0"/>
                <a:cs typeface="Arial" panose="020B0604020202020204" pitchFamily="34" charset="0"/>
              </a:rPr>
              <a:t>18</a:t>
            </a:r>
            <a:endParaRPr kumimoji="0" lang="en-GB" sz="8000" b="0" i="0" u="none" strike="noStrike" kern="0" cap="none" spc="0" normalizeH="0" baseline="0" noProof="0" dirty="0">
              <a:ln>
                <a:noFill/>
              </a:ln>
              <a:solidFill>
                <a:srgbClr val="016BAC"/>
              </a:solidFill>
              <a:effectLst/>
              <a:uLnTx/>
              <a:uFillTx/>
              <a:latin typeface="EYInterstate Light"/>
            </a:endParaRPr>
          </a:p>
        </p:txBody>
      </p:sp>
      <p:sp>
        <p:nvSpPr>
          <p:cNvPr id="66" name="Rectangle 65">
            <a:extLst>
              <a:ext uri="{FF2B5EF4-FFF2-40B4-BE49-F238E27FC236}">
                <a16:creationId xmlns:a16="http://schemas.microsoft.com/office/drawing/2014/main" id="{7E90E426-2838-4953-8B60-3AA3F9774991}"/>
              </a:ext>
            </a:extLst>
          </p:cNvPr>
          <p:cNvSpPr/>
          <p:nvPr/>
        </p:nvSpPr>
        <p:spPr>
          <a:xfrm>
            <a:off x="350634" y="5556238"/>
            <a:ext cx="3448847" cy="507831"/>
          </a:xfrm>
          <a:prstGeom prst="rect">
            <a:avLst/>
          </a:prstGeom>
          <a:solidFill>
            <a:srgbClr val="FFFFFF">
              <a:lumMod val="95000"/>
            </a:srgbClr>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kern="0" dirty="0">
                <a:solidFill>
                  <a:srgbClr val="2E2E38"/>
                </a:solidFill>
                <a:latin typeface="EYInterstate Light" panose="02000506000000020004" pitchFamily="2" charset="0"/>
                <a:cs typeface="Arial" panose="020B0604020202020204" pitchFamily="34" charset="0"/>
              </a:rPr>
              <a:t>Value chain owners and SMEs </a:t>
            </a:r>
            <a:r>
              <a:rPr lang="en-GB" sz="900" kern="0" dirty="0">
                <a:solidFill>
                  <a:srgbClr val="2E2E38"/>
                </a:solidFill>
                <a:latin typeface="EYInterstate Light" panose="02000506000000020004" pitchFamily="2" charset="0"/>
                <a:cs typeface="Arial" panose="020B0604020202020204" pitchFamily="34" charset="0"/>
              </a:rPr>
              <a:t>to collect findings and discuss recommendations</a:t>
            </a:r>
            <a:endParaRPr kumimoji="0" lang="en-GB" sz="18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6EDB3AFA-E3F4-4994-B46E-BD756BCE840B}"/>
              </a:ext>
            </a:extLst>
          </p:cNvPr>
          <p:cNvSpPr/>
          <p:nvPr/>
        </p:nvSpPr>
        <p:spPr>
          <a:xfrm>
            <a:off x="361428" y="1065812"/>
            <a:ext cx="3371562" cy="2183493"/>
          </a:xfrm>
          <a:prstGeom prst="rect">
            <a:avLst/>
          </a:prstGeom>
          <a:solidFill>
            <a:srgbClr val="FFFFFF">
              <a:lumMod val="95000"/>
            </a:srgbClr>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EYInterstate Light"/>
            </a:endParaRPr>
          </a:p>
        </p:txBody>
      </p:sp>
      <p:sp>
        <p:nvSpPr>
          <p:cNvPr id="68" name="Arrow: Right 67">
            <a:extLst>
              <a:ext uri="{FF2B5EF4-FFF2-40B4-BE49-F238E27FC236}">
                <a16:creationId xmlns:a16="http://schemas.microsoft.com/office/drawing/2014/main" id="{910A0E61-7BFE-4117-8772-5F51DE8BD493}"/>
              </a:ext>
            </a:extLst>
          </p:cNvPr>
          <p:cNvSpPr/>
          <p:nvPr/>
        </p:nvSpPr>
        <p:spPr>
          <a:xfrm>
            <a:off x="3899200" y="3432115"/>
            <a:ext cx="333123" cy="414715"/>
          </a:xfrm>
          <a:prstGeom prst="rightArrow">
            <a:avLst/>
          </a:prstGeom>
          <a:solidFill>
            <a:srgbClr val="F08A0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EYInterstate Light"/>
            </a:endParaRPr>
          </a:p>
        </p:txBody>
      </p:sp>
      <p:sp>
        <p:nvSpPr>
          <p:cNvPr id="69" name="Arrow: Right 68">
            <a:extLst>
              <a:ext uri="{FF2B5EF4-FFF2-40B4-BE49-F238E27FC236}">
                <a16:creationId xmlns:a16="http://schemas.microsoft.com/office/drawing/2014/main" id="{6806AFA7-1145-4D32-9BA0-B8EF15D72327}"/>
              </a:ext>
            </a:extLst>
          </p:cNvPr>
          <p:cNvSpPr/>
          <p:nvPr/>
        </p:nvSpPr>
        <p:spPr>
          <a:xfrm>
            <a:off x="7958662" y="3432115"/>
            <a:ext cx="333123" cy="414715"/>
          </a:xfrm>
          <a:prstGeom prst="rightArrow">
            <a:avLst/>
          </a:prstGeom>
          <a:solidFill>
            <a:srgbClr val="F08A0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EYInterstate Light"/>
            </a:endParaRPr>
          </a:p>
        </p:txBody>
      </p:sp>
      <p:pic>
        <p:nvPicPr>
          <p:cNvPr id="72" name="Picture 71">
            <a:extLst>
              <a:ext uri="{FF2B5EF4-FFF2-40B4-BE49-F238E27FC236}">
                <a16:creationId xmlns:a16="http://schemas.microsoft.com/office/drawing/2014/main" id="{3865E8D0-B213-4F35-A966-B992ADB0D7E1}"/>
              </a:ext>
            </a:extLst>
          </p:cNvPr>
          <p:cNvPicPr preferRelativeResize="0">
            <a:picLocks noChangeAspect="1"/>
          </p:cNvPicPr>
          <p:nvPr/>
        </p:nvPicPr>
        <p:blipFill rotWithShape="1">
          <a:blip r:embed="rId2"/>
          <a:srcRect l="10648" t="52251" r="55089" b="4399"/>
          <a:stretch/>
        </p:blipFill>
        <p:spPr>
          <a:xfrm>
            <a:off x="2384442" y="1210199"/>
            <a:ext cx="1260000" cy="1260000"/>
          </a:xfrm>
          <a:prstGeom prst="ellipse">
            <a:avLst/>
          </a:prstGeom>
          <a:ln w="28575">
            <a:solidFill>
              <a:srgbClr val="016BAC"/>
            </a:solidFill>
          </a:ln>
        </p:spPr>
      </p:pic>
      <p:sp>
        <p:nvSpPr>
          <p:cNvPr id="73" name="Rectangle 72">
            <a:extLst>
              <a:ext uri="{FF2B5EF4-FFF2-40B4-BE49-F238E27FC236}">
                <a16:creationId xmlns:a16="http://schemas.microsoft.com/office/drawing/2014/main" id="{A0A21538-FE4B-4E51-B7C4-90607518931B}"/>
              </a:ext>
            </a:extLst>
          </p:cNvPr>
          <p:cNvSpPr/>
          <p:nvPr/>
        </p:nvSpPr>
        <p:spPr>
          <a:xfrm>
            <a:off x="350635" y="1078893"/>
            <a:ext cx="1769261" cy="384152"/>
          </a:xfrm>
          <a:prstGeom prst="rect">
            <a:avLst/>
          </a:prstGeom>
          <a:noFill/>
          <a:ln w="9525" cap="flat" cmpd="sng" algn="ctr">
            <a:noFill/>
            <a:prstDash val="solid"/>
          </a:ln>
          <a:effectLst/>
        </p:spPr>
        <p:txBody>
          <a:bodyPr rtlCol="0" anchor="t" anchorCtr="0"/>
          <a:lstStyle/>
          <a:p>
            <a:pPr>
              <a:defRPr/>
            </a:pPr>
            <a:r>
              <a:rPr lang="en-GB" b="1" kern="0" dirty="0">
                <a:solidFill>
                  <a:srgbClr val="2E2E38"/>
                </a:solidFill>
                <a:latin typeface="EYInterstate Light" panose="02000506000000020004" pitchFamily="2" charset="0"/>
                <a:cs typeface="Arial" panose="020B0604020202020204" pitchFamily="34" charset="0"/>
              </a:rPr>
              <a:t>Conducted</a:t>
            </a:r>
          </a:p>
        </p:txBody>
      </p:sp>
      <p:sp>
        <p:nvSpPr>
          <p:cNvPr id="74" name="Rectangle 73">
            <a:extLst>
              <a:ext uri="{FF2B5EF4-FFF2-40B4-BE49-F238E27FC236}">
                <a16:creationId xmlns:a16="http://schemas.microsoft.com/office/drawing/2014/main" id="{723D0F5E-E175-452B-9E74-C8F86FA4A1D8}"/>
              </a:ext>
            </a:extLst>
          </p:cNvPr>
          <p:cNvSpPr/>
          <p:nvPr/>
        </p:nvSpPr>
        <p:spPr>
          <a:xfrm>
            <a:off x="346474" y="1337153"/>
            <a:ext cx="1366969"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0" normalizeH="0" baseline="0" noProof="0" dirty="0">
                <a:ln>
                  <a:noFill/>
                </a:ln>
                <a:solidFill>
                  <a:srgbClr val="016BAC"/>
                </a:solidFill>
                <a:effectLst/>
                <a:uLnTx/>
                <a:uFillTx/>
                <a:latin typeface="Arial" panose="020B0604020202020204" pitchFamily="34" charset="0"/>
                <a:cs typeface="Arial" panose="020B0604020202020204" pitchFamily="34" charset="0"/>
              </a:rPr>
              <a:t>21</a:t>
            </a:r>
            <a:endParaRPr kumimoji="0" lang="en-GB" sz="8000" b="0" i="0" u="none" strike="noStrike" kern="1200" cap="none" spc="0" normalizeH="0" baseline="0" noProof="0" dirty="0">
              <a:ln>
                <a:noFill/>
              </a:ln>
              <a:solidFill>
                <a:srgbClr val="FFFFFF"/>
              </a:solidFill>
              <a:effectLst/>
              <a:uLnTx/>
              <a:uFillTx/>
              <a:latin typeface="EYInterstate Light"/>
            </a:endParaRPr>
          </a:p>
        </p:txBody>
      </p:sp>
      <p:sp>
        <p:nvSpPr>
          <p:cNvPr id="75" name="Rectangle 74">
            <a:extLst>
              <a:ext uri="{FF2B5EF4-FFF2-40B4-BE49-F238E27FC236}">
                <a16:creationId xmlns:a16="http://schemas.microsoft.com/office/drawing/2014/main" id="{C49D0453-E32D-4B7B-AD34-1BA98666A692}"/>
              </a:ext>
            </a:extLst>
          </p:cNvPr>
          <p:cNvSpPr/>
          <p:nvPr/>
        </p:nvSpPr>
        <p:spPr>
          <a:xfrm>
            <a:off x="338921" y="2535226"/>
            <a:ext cx="3384086" cy="646331"/>
          </a:xfrm>
          <a:prstGeom prst="rect">
            <a:avLst/>
          </a:prstGeom>
        </p:spPr>
        <p:txBody>
          <a:bodyPr wrap="square">
            <a:spAutoFit/>
          </a:bodyPr>
          <a:lstStyle/>
          <a:p>
            <a:pPr marR="0" lvl="0" indent="0" fontAlgn="auto">
              <a:lnSpc>
                <a:spcPct val="100000"/>
              </a:lnSpc>
              <a:spcBef>
                <a:spcPts val="0"/>
              </a:spcBef>
              <a:spcAft>
                <a:spcPts val="0"/>
              </a:spcAft>
              <a:buClrTx/>
              <a:buSzTx/>
              <a:buFontTx/>
              <a:buNone/>
              <a:tabLst/>
              <a:defRPr/>
            </a:pPr>
            <a:r>
              <a:rPr lang="en-GB" b="1" kern="0" dirty="0">
                <a:solidFill>
                  <a:srgbClr val="2E2E38"/>
                </a:solidFill>
                <a:latin typeface="EYInterstate Light" panose="02000506000000020004" pitchFamily="2" charset="0"/>
                <a:cs typeface="Arial" panose="020B0604020202020204" pitchFamily="34" charset="0"/>
              </a:rPr>
              <a:t>Workshops</a:t>
            </a:r>
          </a:p>
          <a:p>
            <a:pPr>
              <a:defRPr/>
            </a:pPr>
            <a:r>
              <a:rPr lang="en-GB" sz="900" kern="0" dirty="0">
                <a:solidFill>
                  <a:srgbClr val="2E2E38"/>
                </a:solidFill>
                <a:latin typeface="EYInterstate Light" panose="02000506000000020004" pitchFamily="2" charset="0"/>
                <a:cs typeface="Arial" panose="020B0604020202020204" pitchFamily="34" charset="0"/>
              </a:rPr>
              <a:t>to assess AS-IS state of </a:t>
            </a:r>
            <a:r>
              <a:rPr lang="en-GB" sz="900" kern="0" dirty="0" err="1">
                <a:solidFill>
                  <a:srgbClr val="2E2E38"/>
                </a:solidFill>
                <a:latin typeface="EYInterstate Light" panose="02000506000000020004" pitchFamily="2" charset="0"/>
                <a:cs typeface="Arial" panose="020B0604020202020204" pitchFamily="34" charset="0"/>
              </a:rPr>
              <a:t>CompanyA</a:t>
            </a:r>
            <a:r>
              <a:rPr lang="en-GB" sz="900" kern="0" dirty="0">
                <a:solidFill>
                  <a:srgbClr val="2E2E38"/>
                </a:solidFill>
                <a:latin typeface="EYInterstate Light" panose="02000506000000020004" pitchFamily="2" charset="0"/>
                <a:cs typeface="Arial" panose="020B0604020202020204" pitchFamily="34" charset="0"/>
              </a:rPr>
              <a:t> SDLC value chain and to brainstorm together around recommendations</a:t>
            </a:r>
            <a:endParaRPr kumimoji="0" lang="en-GB" sz="900" i="0" u="none" strike="noStrike" kern="0" cap="none" spc="0" normalizeH="0" baseline="0" noProof="0" dirty="0">
              <a:ln>
                <a:noFill/>
              </a:ln>
              <a:solidFill>
                <a:srgbClr val="2E2E38"/>
              </a:solidFill>
              <a:effectLst/>
              <a:uLnTx/>
              <a:uFillTx/>
              <a:latin typeface="EYInterstate Light" panose="02000506000000020004" pitchFamily="2" charset="0"/>
              <a:cs typeface="Arial" panose="020B0604020202020204" pitchFamily="34" charset="0"/>
            </a:endParaRPr>
          </a:p>
        </p:txBody>
      </p:sp>
      <p:sp>
        <p:nvSpPr>
          <p:cNvPr id="76" name="Plus Sign 75">
            <a:extLst>
              <a:ext uri="{FF2B5EF4-FFF2-40B4-BE49-F238E27FC236}">
                <a16:creationId xmlns:a16="http://schemas.microsoft.com/office/drawing/2014/main" id="{C65955A5-757B-4CD1-A54E-FEE5B6E6D910}"/>
              </a:ext>
            </a:extLst>
          </p:cNvPr>
          <p:cNvSpPr/>
          <p:nvPr/>
        </p:nvSpPr>
        <p:spPr>
          <a:xfrm>
            <a:off x="1820031" y="3432115"/>
            <a:ext cx="432000" cy="432000"/>
          </a:xfrm>
          <a:prstGeom prst="mathPlus">
            <a:avLst/>
          </a:prstGeom>
          <a:solidFill>
            <a:srgbClr val="F08A0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EYInterstate Light"/>
            </a:endParaRPr>
          </a:p>
        </p:txBody>
      </p:sp>
      <p:sp>
        <p:nvSpPr>
          <p:cNvPr id="79" name="Rectangle 78">
            <a:extLst>
              <a:ext uri="{FF2B5EF4-FFF2-40B4-BE49-F238E27FC236}">
                <a16:creationId xmlns:a16="http://schemas.microsoft.com/office/drawing/2014/main" id="{90562459-673F-4888-B360-8DAD377B2F14}"/>
              </a:ext>
            </a:extLst>
          </p:cNvPr>
          <p:cNvSpPr/>
          <p:nvPr/>
        </p:nvSpPr>
        <p:spPr>
          <a:xfrm>
            <a:off x="4407873" y="4080275"/>
            <a:ext cx="1769261" cy="384152"/>
          </a:xfrm>
          <a:prstGeom prst="rect">
            <a:avLst/>
          </a:prstGeom>
          <a:noFill/>
          <a:ln w="9525" cap="flat" cmpd="sng" algn="ctr">
            <a:noFill/>
            <a:prstDash val="solid"/>
          </a:ln>
          <a:effectLst/>
        </p:spPr>
        <p:txBody>
          <a:bodyPr rtlCol="0" anchor="t" anchorCtr="0"/>
          <a:lstStyle/>
          <a:p>
            <a:pPr>
              <a:defRPr/>
            </a:pPr>
            <a:r>
              <a:rPr lang="en-GB" b="1" kern="0" dirty="0">
                <a:solidFill>
                  <a:srgbClr val="2E2E38"/>
                </a:solidFill>
                <a:latin typeface="EYInterstate Light" panose="02000506000000020004" pitchFamily="2" charset="0"/>
                <a:cs typeface="Arial" panose="020B0604020202020204" pitchFamily="34" charset="0"/>
              </a:rPr>
              <a:t>Produced</a:t>
            </a:r>
          </a:p>
        </p:txBody>
      </p:sp>
      <p:sp>
        <p:nvSpPr>
          <p:cNvPr id="80" name="Rectangle 79">
            <a:extLst>
              <a:ext uri="{FF2B5EF4-FFF2-40B4-BE49-F238E27FC236}">
                <a16:creationId xmlns:a16="http://schemas.microsoft.com/office/drawing/2014/main" id="{F09A07D1-B326-49F6-9B39-D3A3E114A790}"/>
              </a:ext>
            </a:extLst>
          </p:cNvPr>
          <p:cNvSpPr/>
          <p:nvPr/>
        </p:nvSpPr>
        <p:spPr>
          <a:xfrm>
            <a:off x="4409936" y="4366991"/>
            <a:ext cx="1366534"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0" b="1" kern="0" dirty="0">
                <a:solidFill>
                  <a:srgbClr val="016BAC"/>
                </a:solidFill>
                <a:latin typeface="Arial" panose="020B0604020202020204" pitchFamily="34" charset="0"/>
                <a:cs typeface="Arial" panose="020B0604020202020204" pitchFamily="34" charset="0"/>
              </a:rPr>
              <a:t>61</a:t>
            </a:r>
            <a:endParaRPr kumimoji="0" lang="en-GB" sz="8000" b="1" i="0" u="none" strike="noStrike" kern="0" cap="none" spc="0" normalizeH="0" baseline="0" noProof="0" dirty="0">
              <a:ln>
                <a:noFill/>
              </a:ln>
              <a:solidFill>
                <a:srgbClr val="016BAC"/>
              </a:solidFill>
              <a:effectLst/>
              <a:uLnTx/>
              <a:uFillTx/>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1D0AB22F-1C75-434C-9FC1-451EBE1311AD}"/>
              </a:ext>
            </a:extLst>
          </p:cNvPr>
          <p:cNvSpPr/>
          <p:nvPr/>
        </p:nvSpPr>
        <p:spPr>
          <a:xfrm>
            <a:off x="4344506" y="5556238"/>
            <a:ext cx="3413920" cy="5078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b="1" kern="0" dirty="0">
                <a:solidFill>
                  <a:srgbClr val="2E2E38"/>
                </a:solidFill>
                <a:latin typeface="EYInterstate Light" panose="02000506000000020004" pitchFamily="2" charset="0"/>
                <a:cs typeface="Arial" panose="020B0604020202020204" pitchFamily="34" charset="0"/>
              </a:rPr>
              <a:t>Recommendations </a:t>
            </a:r>
            <a:br>
              <a:rPr kumimoji="0" lang="en-GB" sz="18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br>
            <a:r>
              <a:rPr lang="en-GB" sz="900" kern="0" dirty="0">
                <a:solidFill>
                  <a:srgbClr val="2E2E38"/>
                </a:solidFill>
                <a:latin typeface="EYInterstate Light" panose="02000506000000020004" pitchFamily="2" charset="0"/>
                <a:cs typeface="Arial" panose="020B0604020202020204" pitchFamily="34" charset="0"/>
              </a:rPr>
              <a:t>with different levels of priority and ease of implementation  </a:t>
            </a:r>
          </a:p>
        </p:txBody>
      </p:sp>
      <p:sp>
        <p:nvSpPr>
          <p:cNvPr id="82" name="Rectangle 81">
            <a:extLst>
              <a:ext uri="{FF2B5EF4-FFF2-40B4-BE49-F238E27FC236}">
                <a16:creationId xmlns:a16="http://schemas.microsoft.com/office/drawing/2014/main" id="{E4EEA84B-685D-4EEB-BD4B-AE678D7BABC6}"/>
              </a:ext>
            </a:extLst>
          </p:cNvPr>
          <p:cNvSpPr/>
          <p:nvPr/>
        </p:nvSpPr>
        <p:spPr>
          <a:xfrm>
            <a:off x="4405836" y="1078893"/>
            <a:ext cx="1769261" cy="384152"/>
          </a:xfrm>
          <a:prstGeom prst="rect">
            <a:avLst/>
          </a:prstGeom>
          <a:noFill/>
          <a:ln w="9525" cap="flat" cmpd="sng" algn="ctr">
            <a:noFill/>
            <a:prstDash val="solid"/>
          </a:ln>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kern="0" dirty="0">
                <a:solidFill>
                  <a:srgbClr val="2E2E38"/>
                </a:solidFill>
                <a:latin typeface="EYInterstate Light" panose="02000506000000020004" pitchFamily="2" charset="0"/>
                <a:cs typeface="Arial" panose="020B0604020202020204" pitchFamily="34" charset="0"/>
              </a:rPr>
              <a:t>Identified</a:t>
            </a:r>
            <a:r>
              <a:rPr kumimoji="0" lang="en-GB" sz="18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 </a:t>
            </a:r>
          </a:p>
        </p:txBody>
      </p:sp>
      <p:sp>
        <p:nvSpPr>
          <p:cNvPr id="83" name="Rectangle 82">
            <a:extLst>
              <a:ext uri="{FF2B5EF4-FFF2-40B4-BE49-F238E27FC236}">
                <a16:creationId xmlns:a16="http://schemas.microsoft.com/office/drawing/2014/main" id="{9488BC82-8755-4164-914A-5288D558DB6C}"/>
              </a:ext>
            </a:extLst>
          </p:cNvPr>
          <p:cNvSpPr/>
          <p:nvPr/>
        </p:nvSpPr>
        <p:spPr>
          <a:xfrm>
            <a:off x="4408470" y="1358946"/>
            <a:ext cx="1368000"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0" b="1" dirty="0">
                <a:solidFill>
                  <a:srgbClr val="016BAC"/>
                </a:solidFill>
                <a:latin typeface="Arial" panose="020B0604020202020204" pitchFamily="34" charset="0"/>
                <a:cs typeface="Arial" panose="020B0604020202020204" pitchFamily="34" charset="0"/>
              </a:rPr>
              <a:t>96</a:t>
            </a:r>
            <a:endParaRPr kumimoji="0" lang="en-GB" sz="8000" b="0" i="0" u="none" strike="noStrike" kern="1200" cap="none" spc="0" normalizeH="0" baseline="0" noProof="0" dirty="0">
              <a:ln>
                <a:noFill/>
              </a:ln>
              <a:solidFill>
                <a:srgbClr val="FFFFFF"/>
              </a:solidFill>
              <a:effectLst/>
              <a:uLnTx/>
              <a:uFillTx/>
              <a:latin typeface="EYInterstate Light"/>
            </a:endParaRPr>
          </a:p>
        </p:txBody>
      </p:sp>
      <p:sp>
        <p:nvSpPr>
          <p:cNvPr id="84" name="Rectangle 83">
            <a:extLst>
              <a:ext uri="{FF2B5EF4-FFF2-40B4-BE49-F238E27FC236}">
                <a16:creationId xmlns:a16="http://schemas.microsoft.com/office/drawing/2014/main" id="{E32E9F44-6FD7-42F4-B92E-41081720AD26}"/>
              </a:ext>
            </a:extLst>
          </p:cNvPr>
          <p:cNvSpPr/>
          <p:nvPr/>
        </p:nvSpPr>
        <p:spPr>
          <a:xfrm>
            <a:off x="4396785" y="2535226"/>
            <a:ext cx="3413920"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b="1" kern="0" dirty="0">
                <a:solidFill>
                  <a:srgbClr val="2E2E38"/>
                </a:solidFill>
                <a:latin typeface="EYInterstate Light" panose="02000506000000020004" pitchFamily="2" charset="0"/>
                <a:cs typeface="Arial" panose="020B0604020202020204" pitchFamily="34" charset="0"/>
              </a:rPr>
              <a:t>Pain points</a:t>
            </a:r>
          </a:p>
          <a:p>
            <a:pPr>
              <a:defRPr/>
            </a:pPr>
            <a:r>
              <a:rPr lang="en-US" sz="900" kern="0" dirty="0">
                <a:solidFill>
                  <a:srgbClr val="2E2E38"/>
                </a:solidFill>
                <a:latin typeface="EYInterstate Light" panose="02000506000000020004" pitchFamily="2" charset="0"/>
                <a:cs typeface="Arial" panose="020B0604020202020204" pitchFamily="34" charset="0"/>
              </a:rPr>
              <a:t>and related root causes along the the value chain</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1200" cap="none" spc="0" normalizeH="0" baseline="0" noProof="0" dirty="0">
              <a:ln>
                <a:noFill/>
              </a:ln>
              <a:solidFill>
                <a:srgbClr val="2E2E38"/>
              </a:solidFill>
              <a:effectLst/>
              <a:uLnTx/>
              <a:uFillTx/>
              <a:latin typeface="Arial" panose="020B0604020202020204" pitchFamily="34" charset="0"/>
              <a:cs typeface="Arial" panose="020B0604020202020204" pitchFamily="34" charset="0"/>
            </a:endParaRPr>
          </a:p>
        </p:txBody>
      </p:sp>
      <p:sp>
        <p:nvSpPr>
          <p:cNvPr id="85" name="Plus Sign 84">
            <a:extLst>
              <a:ext uri="{FF2B5EF4-FFF2-40B4-BE49-F238E27FC236}">
                <a16:creationId xmlns:a16="http://schemas.microsoft.com/office/drawing/2014/main" id="{F8A6AA17-17F0-45B7-AAE3-E4249CA6BF88}"/>
              </a:ext>
            </a:extLst>
          </p:cNvPr>
          <p:cNvSpPr/>
          <p:nvPr/>
        </p:nvSpPr>
        <p:spPr>
          <a:xfrm>
            <a:off x="5879492" y="3432115"/>
            <a:ext cx="432000" cy="432000"/>
          </a:xfrm>
          <a:prstGeom prst="mathPlus">
            <a:avLst/>
          </a:prstGeom>
          <a:solidFill>
            <a:srgbClr val="F08A0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EYInterstate Light"/>
            </a:endParaRPr>
          </a:p>
        </p:txBody>
      </p:sp>
      <p:sp>
        <p:nvSpPr>
          <p:cNvPr id="86" name="Plus Sign 85">
            <a:extLst>
              <a:ext uri="{FF2B5EF4-FFF2-40B4-BE49-F238E27FC236}">
                <a16:creationId xmlns:a16="http://schemas.microsoft.com/office/drawing/2014/main" id="{C6D7DF6D-CF1E-47B8-A015-EDE9C46B58E1}"/>
              </a:ext>
            </a:extLst>
          </p:cNvPr>
          <p:cNvSpPr/>
          <p:nvPr/>
        </p:nvSpPr>
        <p:spPr>
          <a:xfrm>
            <a:off x="9938955" y="3432115"/>
            <a:ext cx="432000" cy="432000"/>
          </a:xfrm>
          <a:prstGeom prst="mathPlus">
            <a:avLst/>
          </a:prstGeom>
          <a:solidFill>
            <a:srgbClr val="F08A01"/>
          </a:solidFill>
          <a:ln w="9525" cap="flat" cmpd="sng" algn="ctr">
            <a:no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EYInterstate Light"/>
            </a:endParaRPr>
          </a:p>
        </p:txBody>
      </p:sp>
      <p:sp>
        <p:nvSpPr>
          <p:cNvPr id="89" name="Rectangle 88">
            <a:extLst>
              <a:ext uri="{FF2B5EF4-FFF2-40B4-BE49-F238E27FC236}">
                <a16:creationId xmlns:a16="http://schemas.microsoft.com/office/drawing/2014/main" id="{AC6D59AC-B074-42DA-9892-C7782097F79C}"/>
              </a:ext>
            </a:extLst>
          </p:cNvPr>
          <p:cNvSpPr/>
          <p:nvPr/>
        </p:nvSpPr>
        <p:spPr>
          <a:xfrm>
            <a:off x="8441958" y="5556238"/>
            <a:ext cx="3388613" cy="507831"/>
          </a:xfrm>
          <a:prstGeom prst="rect">
            <a:avLst/>
          </a:prstGeom>
        </p:spPr>
        <p:txBody>
          <a:bodyPr wrap="square">
            <a:spAutoFit/>
          </a:bodyPr>
          <a:lstStyle/>
          <a:p>
            <a:pPr>
              <a:defRPr/>
            </a:pPr>
            <a:r>
              <a:rPr lang="en-GB" b="1" kern="0" dirty="0">
                <a:solidFill>
                  <a:srgbClr val="2E2E38"/>
                </a:solidFill>
                <a:latin typeface="EYInterstate Light" panose="02000506000000020004" pitchFamily="2" charset="0"/>
                <a:cs typeface="Arial" panose="020B0604020202020204" pitchFamily="34" charset="0"/>
              </a:rPr>
              <a:t>Proposed Roadmap</a:t>
            </a:r>
            <a:br>
              <a:rPr lang="en-GB" b="1" kern="0" dirty="0">
                <a:solidFill>
                  <a:srgbClr val="2E2E38"/>
                </a:solidFill>
                <a:latin typeface="EYInterstate Light" panose="02000506000000020004" pitchFamily="2" charset="0"/>
                <a:cs typeface="Arial" panose="020B0604020202020204" pitchFamily="34" charset="0"/>
              </a:rPr>
            </a:br>
            <a:r>
              <a:rPr lang="en-GB" sz="900" kern="0" dirty="0">
                <a:solidFill>
                  <a:srgbClr val="2E2E38"/>
                </a:solidFill>
                <a:latin typeface="EYInterstate Light" panose="02000506000000020004" pitchFamily="2" charset="0"/>
                <a:cs typeface="Arial" panose="020B0604020202020204" pitchFamily="34" charset="0"/>
              </a:rPr>
              <a:t>focusing on how to bring live the key ones</a:t>
            </a:r>
          </a:p>
        </p:txBody>
      </p:sp>
      <p:sp>
        <p:nvSpPr>
          <p:cNvPr id="90" name="Rectangle 89">
            <a:extLst>
              <a:ext uri="{FF2B5EF4-FFF2-40B4-BE49-F238E27FC236}">
                <a16:creationId xmlns:a16="http://schemas.microsoft.com/office/drawing/2014/main" id="{426A969F-1A52-4250-A257-1C32134394F1}"/>
              </a:ext>
            </a:extLst>
          </p:cNvPr>
          <p:cNvSpPr/>
          <p:nvPr/>
        </p:nvSpPr>
        <p:spPr>
          <a:xfrm>
            <a:off x="8490344" y="1078893"/>
            <a:ext cx="1769261" cy="384152"/>
          </a:xfrm>
          <a:prstGeom prst="rect">
            <a:avLst/>
          </a:prstGeom>
          <a:noFill/>
          <a:ln w="9525" cap="flat" cmpd="sng" algn="ctr">
            <a:noFill/>
            <a:prstDash val="solid"/>
          </a:ln>
          <a:effectLst/>
        </p:spPr>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kern="0" dirty="0">
                <a:solidFill>
                  <a:srgbClr val="2E2E38"/>
                </a:solidFill>
                <a:latin typeface="EYInterstate Light" panose="02000506000000020004" pitchFamily="2" charset="0"/>
                <a:cs typeface="Arial" panose="020B0604020202020204" pitchFamily="34" charset="0"/>
              </a:rPr>
              <a:t>Resulting in</a:t>
            </a:r>
          </a:p>
        </p:txBody>
      </p:sp>
      <p:sp>
        <p:nvSpPr>
          <p:cNvPr id="91" name="Rectangle 90">
            <a:extLst>
              <a:ext uri="{FF2B5EF4-FFF2-40B4-BE49-F238E27FC236}">
                <a16:creationId xmlns:a16="http://schemas.microsoft.com/office/drawing/2014/main" id="{5E6AFD2C-77F3-4D3E-8136-2E855C836703}"/>
              </a:ext>
            </a:extLst>
          </p:cNvPr>
          <p:cNvSpPr/>
          <p:nvPr/>
        </p:nvSpPr>
        <p:spPr>
          <a:xfrm>
            <a:off x="8465544" y="1398925"/>
            <a:ext cx="1377209"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0" normalizeH="0" baseline="0" noProof="0" dirty="0">
                <a:ln>
                  <a:noFill/>
                </a:ln>
                <a:solidFill>
                  <a:srgbClr val="016BAC"/>
                </a:solidFill>
                <a:effectLst/>
                <a:uLnTx/>
                <a:uFillTx/>
                <a:latin typeface="Arial" panose="020B0604020202020204" pitchFamily="34" charset="0"/>
                <a:cs typeface="Arial" panose="020B0604020202020204" pitchFamily="34" charset="0"/>
              </a:rPr>
              <a:t>12</a:t>
            </a:r>
          </a:p>
        </p:txBody>
      </p:sp>
      <p:sp>
        <p:nvSpPr>
          <p:cNvPr id="92" name="Rectangle 91">
            <a:extLst>
              <a:ext uri="{FF2B5EF4-FFF2-40B4-BE49-F238E27FC236}">
                <a16:creationId xmlns:a16="http://schemas.microsoft.com/office/drawing/2014/main" id="{86984A53-710E-4911-8B21-A4BE29AC5BE3}"/>
              </a:ext>
            </a:extLst>
          </p:cNvPr>
          <p:cNvSpPr/>
          <p:nvPr/>
        </p:nvSpPr>
        <p:spPr>
          <a:xfrm>
            <a:off x="8465937" y="2535226"/>
            <a:ext cx="3366635" cy="507831"/>
          </a:xfrm>
          <a:prstGeom prst="rect">
            <a:avLst/>
          </a:prstGeom>
        </p:spPr>
        <p:txBody>
          <a:bodyPr wrap="square">
            <a:spAutoFit/>
          </a:bodyPr>
          <a:lstStyle/>
          <a:p>
            <a:pPr>
              <a:defRPr/>
            </a:pPr>
            <a:r>
              <a:rPr lang="en-GB" b="1" kern="0" dirty="0">
                <a:solidFill>
                  <a:srgbClr val="2E2E38"/>
                </a:solidFill>
                <a:latin typeface="EYInterstate Light" panose="02000506000000020004" pitchFamily="2" charset="0"/>
                <a:cs typeface="Arial" panose="020B0604020202020204" pitchFamily="34" charset="0"/>
              </a:rPr>
              <a:t>Key Recommendations</a:t>
            </a:r>
            <a:br>
              <a:rPr lang="en-GB" b="1" kern="0" dirty="0">
                <a:solidFill>
                  <a:srgbClr val="2E2E38"/>
                </a:solidFill>
                <a:latin typeface="EYInterstate Light" panose="02000506000000020004" pitchFamily="2" charset="0"/>
                <a:cs typeface="Arial" panose="020B0604020202020204" pitchFamily="34" charset="0"/>
              </a:rPr>
            </a:br>
            <a:r>
              <a:rPr lang="en-GB" sz="900" kern="0" dirty="0">
                <a:solidFill>
                  <a:srgbClr val="2E2E38"/>
                </a:solidFill>
                <a:latin typeface="EYInterstate Light" panose="02000506000000020004" pitchFamily="2" charset="0"/>
                <a:cs typeface="Arial" panose="020B0604020202020204" pitchFamily="34" charset="0"/>
              </a:rPr>
              <a:t>and actions to take to make them actionable</a:t>
            </a:r>
          </a:p>
        </p:txBody>
      </p:sp>
      <p:cxnSp>
        <p:nvCxnSpPr>
          <p:cNvPr id="97" name="Straight Connector 96">
            <a:extLst>
              <a:ext uri="{FF2B5EF4-FFF2-40B4-BE49-F238E27FC236}">
                <a16:creationId xmlns:a16="http://schemas.microsoft.com/office/drawing/2014/main" id="{1AFC56FE-0BB2-4998-8817-720BD7745B91}"/>
              </a:ext>
            </a:extLst>
          </p:cNvPr>
          <p:cNvCxnSpPr/>
          <p:nvPr/>
        </p:nvCxnSpPr>
        <p:spPr>
          <a:xfrm>
            <a:off x="4067175" y="1075337"/>
            <a:ext cx="0" cy="2196000"/>
          </a:xfrm>
          <a:prstGeom prst="line">
            <a:avLst/>
          </a:prstGeom>
          <a:noFill/>
          <a:ln w="3175" cap="flat" cmpd="sng" algn="ctr">
            <a:solidFill>
              <a:srgbClr val="F08A01"/>
            </a:solidFill>
            <a:prstDash val="solid"/>
            <a:tailEnd type="none"/>
          </a:ln>
          <a:effectLst/>
        </p:spPr>
      </p:cxnSp>
      <p:cxnSp>
        <p:nvCxnSpPr>
          <p:cNvPr id="98" name="Straight Connector 97">
            <a:extLst>
              <a:ext uri="{FF2B5EF4-FFF2-40B4-BE49-F238E27FC236}">
                <a16:creationId xmlns:a16="http://schemas.microsoft.com/office/drawing/2014/main" id="{37B8834C-7814-4298-9B20-95CC41ABDB3B}"/>
              </a:ext>
            </a:extLst>
          </p:cNvPr>
          <p:cNvCxnSpPr/>
          <p:nvPr/>
        </p:nvCxnSpPr>
        <p:spPr>
          <a:xfrm>
            <a:off x="4067175" y="4072402"/>
            <a:ext cx="0" cy="2196000"/>
          </a:xfrm>
          <a:prstGeom prst="line">
            <a:avLst/>
          </a:prstGeom>
          <a:noFill/>
          <a:ln w="3175" cap="flat" cmpd="sng" algn="ctr">
            <a:solidFill>
              <a:srgbClr val="F08A01"/>
            </a:solidFill>
            <a:prstDash val="solid"/>
            <a:tailEnd type="none"/>
          </a:ln>
          <a:effectLst/>
        </p:spPr>
      </p:cxnSp>
      <p:cxnSp>
        <p:nvCxnSpPr>
          <p:cNvPr id="99" name="Straight Connector 98">
            <a:extLst>
              <a:ext uri="{FF2B5EF4-FFF2-40B4-BE49-F238E27FC236}">
                <a16:creationId xmlns:a16="http://schemas.microsoft.com/office/drawing/2014/main" id="{DC913AB4-0F4A-4F45-A43F-BF5933354497}"/>
              </a:ext>
            </a:extLst>
          </p:cNvPr>
          <p:cNvCxnSpPr/>
          <p:nvPr/>
        </p:nvCxnSpPr>
        <p:spPr>
          <a:xfrm>
            <a:off x="8134350" y="4084642"/>
            <a:ext cx="0" cy="2196000"/>
          </a:xfrm>
          <a:prstGeom prst="line">
            <a:avLst/>
          </a:prstGeom>
          <a:noFill/>
          <a:ln w="3175" cap="flat" cmpd="sng" algn="ctr">
            <a:solidFill>
              <a:srgbClr val="F08A01"/>
            </a:solidFill>
            <a:prstDash val="solid"/>
            <a:tailEnd type="none"/>
          </a:ln>
          <a:effectLst/>
        </p:spPr>
      </p:cxnSp>
      <p:cxnSp>
        <p:nvCxnSpPr>
          <p:cNvPr id="100" name="Straight Connector 99">
            <a:extLst>
              <a:ext uri="{FF2B5EF4-FFF2-40B4-BE49-F238E27FC236}">
                <a16:creationId xmlns:a16="http://schemas.microsoft.com/office/drawing/2014/main" id="{45EC14B9-7409-4727-9D81-C0E130E84B9B}"/>
              </a:ext>
            </a:extLst>
          </p:cNvPr>
          <p:cNvCxnSpPr/>
          <p:nvPr/>
        </p:nvCxnSpPr>
        <p:spPr>
          <a:xfrm>
            <a:off x="8105775" y="1053305"/>
            <a:ext cx="0" cy="2196000"/>
          </a:xfrm>
          <a:prstGeom prst="line">
            <a:avLst/>
          </a:prstGeom>
          <a:noFill/>
          <a:ln w="3175" cap="flat" cmpd="sng" algn="ctr">
            <a:solidFill>
              <a:srgbClr val="F08A01"/>
            </a:solidFill>
            <a:prstDash val="solid"/>
            <a:tailEnd type="none"/>
          </a:ln>
          <a:effectLst/>
        </p:spPr>
      </p:cxnSp>
      <p:pic>
        <p:nvPicPr>
          <p:cNvPr id="101" name="Picture 100">
            <a:extLst>
              <a:ext uri="{FF2B5EF4-FFF2-40B4-BE49-F238E27FC236}">
                <a16:creationId xmlns:a16="http://schemas.microsoft.com/office/drawing/2014/main" id="{F825631B-EC35-42AE-AD66-788D5477FBE9}"/>
              </a:ext>
            </a:extLst>
          </p:cNvPr>
          <p:cNvPicPr>
            <a:picLocks noChangeAspect="1"/>
          </p:cNvPicPr>
          <p:nvPr/>
        </p:nvPicPr>
        <p:blipFill rotWithShape="1">
          <a:blip r:embed="rId3"/>
          <a:srcRect l="9006" t="31824" r="1486" b="28565"/>
          <a:stretch/>
        </p:blipFill>
        <p:spPr>
          <a:xfrm>
            <a:off x="2418887" y="4222717"/>
            <a:ext cx="1260000" cy="1260000"/>
          </a:xfrm>
          <a:prstGeom prst="ellipse">
            <a:avLst/>
          </a:prstGeom>
          <a:ln w="28575">
            <a:solidFill>
              <a:srgbClr val="016BAC"/>
            </a:solidFill>
          </a:ln>
        </p:spPr>
      </p:pic>
      <p:sp>
        <p:nvSpPr>
          <p:cNvPr id="102" name="Rectangle 101">
            <a:extLst>
              <a:ext uri="{FF2B5EF4-FFF2-40B4-BE49-F238E27FC236}">
                <a16:creationId xmlns:a16="http://schemas.microsoft.com/office/drawing/2014/main" id="{2FD6AECB-40BB-4749-BC61-B95D4B1F0BE2}"/>
              </a:ext>
            </a:extLst>
          </p:cNvPr>
          <p:cNvSpPr/>
          <p:nvPr/>
        </p:nvSpPr>
        <p:spPr>
          <a:xfrm>
            <a:off x="8465544" y="4080275"/>
            <a:ext cx="1769261" cy="384152"/>
          </a:xfrm>
          <a:prstGeom prst="rect">
            <a:avLst/>
          </a:prstGeom>
          <a:noFill/>
          <a:ln w="9525" cap="flat" cmpd="sng" algn="ctr">
            <a:noFill/>
            <a:prstDash val="solid"/>
          </a:ln>
          <a:effectLst/>
        </p:spPr>
        <p:txBody>
          <a:bodyPr rtlCol="0" anchor="t" anchorCtr="0"/>
          <a:lstStyle/>
          <a:p>
            <a:pPr marR="0" lvl="0" indent="0" fontAlgn="auto">
              <a:lnSpc>
                <a:spcPct val="100000"/>
              </a:lnSpc>
              <a:spcBef>
                <a:spcPts val="0"/>
              </a:spcBef>
              <a:spcAft>
                <a:spcPts val="0"/>
              </a:spcAft>
              <a:buClrTx/>
              <a:buSzTx/>
              <a:buFontTx/>
              <a:buNone/>
              <a:tabLst/>
              <a:defRPr/>
            </a:pPr>
            <a:r>
              <a:rPr lang="en-GB" b="1" kern="0" dirty="0">
                <a:solidFill>
                  <a:srgbClr val="2E2E38"/>
                </a:solidFill>
                <a:latin typeface="EYInterstate Light" panose="02000506000000020004" pitchFamily="2" charset="0"/>
                <a:cs typeface="Arial" panose="020B0604020202020204" pitchFamily="34" charset="0"/>
              </a:rPr>
              <a:t>And</a:t>
            </a:r>
          </a:p>
        </p:txBody>
      </p:sp>
      <p:sp>
        <p:nvSpPr>
          <p:cNvPr id="49" name="Rectangle 48">
            <a:extLst>
              <a:ext uri="{FF2B5EF4-FFF2-40B4-BE49-F238E27FC236}">
                <a16:creationId xmlns:a16="http://schemas.microsoft.com/office/drawing/2014/main" id="{E71CAF69-6D69-4EED-8219-A4596677395F}"/>
              </a:ext>
            </a:extLst>
          </p:cNvPr>
          <p:cNvSpPr/>
          <p:nvPr/>
        </p:nvSpPr>
        <p:spPr>
          <a:xfrm>
            <a:off x="8427564" y="4355158"/>
            <a:ext cx="1368000"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0" b="1" dirty="0">
                <a:solidFill>
                  <a:srgbClr val="016BAC"/>
                </a:solidFill>
                <a:latin typeface="Arial" panose="020B0604020202020204" pitchFamily="34" charset="0"/>
                <a:cs typeface="Arial" panose="020B0604020202020204" pitchFamily="34" charset="0"/>
              </a:rPr>
              <a:t>1</a:t>
            </a:r>
            <a:endParaRPr kumimoji="0" lang="en-GB" sz="8000" b="0" i="0" u="none" strike="noStrike" kern="1200" cap="none" spc="0" normalizeH="0" baseline="0" noProof="0" dirty="0">
              <a:ln>
                <a:noFill/>
              </a:ln>
              <a:solidFill>
                <a:srgbClr val="FFFFFF"/>
              </a:solidFill>
              <a:effectLst/>
              <a:uLnTx/>
              <a:uFillTx/>
              <a:latin typeface="EYInterstate Light"/>
            </a:endParaRPr>
          </a:p>
        </p:txBody>
      </p:sp>
      <p:pic>
        <p:nvPicPr>
          <p:cNvPr id="11" name="Picture 10">
            <a:extLst>
              <a:ext uri="{FF2B5EF4-FFF2-40B4-BE49-F238E27FC236}">
                <a16:creationId xmlns:a16="http://schemas.microsoft.com/office/drawing/2014/main" id="{61FBF58C-013E-481C-91DE-E785CD2972FF}"/>
              </a:ext>
            </a:extLst>
          </p:cNvPr>
          <p:cNvPicPr>
            <a:picLocks noChangeAspect="1"/>
          </p:cNvPicPr>
          <p:nvPr/>
        </p:nvPicPr>
        <p:blipFill>
          <a:blip r:embed="rId4"/>
          <a:stretch>
            <a:fillRect/>
          </a:stretch>
        </p:blipFill>
        <p:spPr>
          <a:xfrm>
            <a:off x="5963733" y="1429597"/>
            <a:ext cx="1614055" cy="718436"/>
          </a:xfrm>
          <a:prstGeom prst="rect">
            <a:avLst/>
          </a:prstGeom>
        </p:spPr>
      </p:pic>
      <p:pic>
        <p:nvPicPr>
          <p:cNvPr id="5" name="Picture 4">
            <a:extLst>
              <a:ext uri="{FF2B5EF4-FFF2-40B4-BE49-F238E27FC236}">
                <a16:creationId xmlns:a16="http://schemas.microsoft.com/office/drawing/2014/main" id="{34895675-1294-48B4-96EA-17715E0F3A32}"/>
              </a:ext>
            </a:extLst>
          </p:cNvPr>
          <p:cNvPicPr>
            <a:picLocks noChangeAspect="1"/>
          </p:cNvPicPr>
          <p:nvPr/>
        </p:nvPicPr>
        <p:blipFill>
          <a:blip r:embed="rId5"/>
          <a:stretch>
            <a:fillRect/>
          </a:stretch>
        </p:blipFill>
        <p:spPr>
          <a:xfrm>
            <a:off x="6105480" y="1755843"/>
            <a:ext cx="1611446" cy="692361"/>
          </a:xfrm>
          <a:prstGeom prst="rect">
            <a:avLst/>
          </a:prstGeom>
        </p:spPr>
      </p:pic>
      <p:grpSp>
        <p:nvGrpSpPr>
          <p:cNvPr id="29" name="Group 28">
            <a:extLst>
              <a:ext uri="{FF2B5EF4-FFF2-40B4-BE49-F238E27FC236}">
                <a16:creationId xmlns:a16="http://schemas.microsoft.com/office/drawing/2014/main" id="{40F4FBE2-F1EB-4E05-A7C7-C726CE592718}"/>
              </a:ext>
            </a:extLst>
          </p:cNvPr>
          <p:cNvGrpSpPr/>
          <p:nvPr/>
        </p:nvGrpSpPr>
        <p:grpSpPr>
          <a:xfrm>
            <a:off x="5957513" y="4397781"/>
            <a:ext cx="1783145" cy="1094162"/>
            <a:chOff x="9938955" y="1340654"/>
            <a:chExt cx="1783145" cy="1094162"/>
          </a:xfrm>
        </p:grpSpPr>
        <p:pic>
          <p:nvPicPr>
            <p:cNvPr id="26" name="Picture 25">
              <a:extLst>
                <a:ext uri="{FF2B5EF4-FFF2-40B4-BE49-F238E27FC236}">
                  <a16:creationId xmlns:a16="http://schemas.microsoft.com/office/drawing/2014/main" id="{4E8D180C-E960-4C8D-B088-A880F4138538}"/>
                </a:ext>
              </a:extLst>
            </p:cNvPr>
            <p:cNvPicPr>
              <a:picLocks noChangeAspect="1"/>
            </p:cNvPicPr>
            <p:nvPr/>
          </p:nvPicPr>
          <p:blipFill>
            <a:blip r:embed="rId6"/>
            <a:stretch>
              <a:fillRect/>
            </a:stretch>
          </p:blipFill>
          <p:spPr>
            <a:xfrm>
              <a:off x="9938955" y="1340654"/>
              <a:ext cx="1596653" cy="759679"/>
            </a:xfrm>
            <a:prstGeom prst="rect">
              <a:avLst/>
            </a:prstGeom>
          </p:spPr>
        </p:pic>
        <p:pic>
          <p:nvPicPr>
            <p:cNvPr id="28" name="Picture 27">
              <a:extLst>
                <a:ext uri="{FF2B5EF4-FFF2-40B4-BE49-F238E27FC236}">
                  <a16:creationId xmlns:a16="http://schemas.microsoft.com/office/drawing/2014/main" id="{392CE8E1-3AE9-4E90-9CBA-CBA61F5AE538}"/>
                </a:ext>
              </a:extLst>
            </p:cNvPr>
            <p:cNvPicPr>
              <a:picLocks noChangeAspect="1"/>
            </p:cNvPicPr>
            <p:nvPr/>
          </p:nvPicPr>
          <p:blipFill>
            <a:blip r:embed="rId7"/>
            <a:stretch>
              <a:fillRect/>
            </a:stretch>
          </p:blipFill>
          <p:spPr>
            <a:xfrm>
              <a:off x="10045933" y="1718558"/>
              <a:ext cx="1676167" cy="716258"/>
            </a:xfrm>
            <a:prstGeom prst="rect">
              <a:avLst/>
            </a:prstGeom>
          </p:spPr>
        </p:pic>
      </p:grpSp>
      <p:grpSp>
        <p:nvGrpSpPr>
          <p:cNvPr id="4" name="Group 3">
            <a:extLst>
              <a:ext uri="{FF2B5EF4-FFF2-40B4-BE49-F238E27FC236}">
                <a16:creationId xmlns:a16="http://schemas.microsoft.com/office/drawing/2014/main" id="{1DB08889-0362-4218-841D-C4EC1A169D9A}"/>
              </a:ext>
            </a:extLst>
          </p:cNvPr>
          <p:cNvGrpSpPr/>
          <p:nvPr/>
        </p:nvGrpSpPr>
        <p:grpSpPr>
          <a:xfrm>
            <a:off x="9938955" y="1429383"/>
            <a:ext cx="1757639" cy="1063906"/>
            <a:chOff x="9938955" y="1359933"/>
            <a:chExt cx="1757639" cy="1063906"/>
          </a:xfrm>
        </p:grpSpPr>
        <p:pic>
          <p:nvPicPr>
            <p:cNvPr id="21" name="Picture 20">
              <a:extLst>
                <a:ext uri="{FF2B5EF4-FFF2-40B4-BE49-F238E27FC236}">
                  <a16:creationId xmlns:a16="http://schemas.microsoft.com/office/drawing/2014/main" id="{82DB6476-5E9E-465D-BE2A-DDEF91C6DE21}"/>
                </a:ext>
              </a:extLst>
            </p:cNvPr>
            <p:cNvPicPr>
              <a:picLocks noChangeAspect="1"/>
            </p:cNvPicPr>
            <p:nvPr/>
          </p:nvPicPr>
          <p:blipFill>
            <a:blip r:embed="rId8"/>
            <a:stretch>
              <a:fillRect/>
            </a:stretch>
          </p:blipFill>
          <p:spPr>
            <a:xfrm>
              <a:off x="9938955" y="1359933"/>
              <a:ext cx="1614055" cy="732199"/>
            </a:xfrm>
            <a:prstGeom prst="rect">
              <a:avLst/>
            </a:prstGeom>
          </p:spPr>
        </p:pic>
        <p:pic>
          <p:nvPicPr>
            <p:cNvPr id="52" name="Picture 51">
              <a:extLst>
                <a:ext uri="{FF2B5EF4-FFF2-40B4-BE49-F238E27FC236}">
                  <a16:creationId xmlns:a16="http://schemas.microsoft.com/office/drawing/2014/main" id="{A3A2ECD5-E237-45D0-9992-94D166790883}"/>
                </a:ext>
              </a:extLst>
            </p:cNvPr>
            <p:cNvPicPr>
              <a:picLocks noChangeAspect="1"/>
            </p:cNvPicPr>
            <p:nvPr/>
          </p:nvPicPr>
          <p:blipFill>
            <a:blip r:embed="rId9"/>
            <a:stretch>
              <a:fillRect/>
            </a:stretch>
          </p:blipFill>
          <p:spPr>
            <a:xfrm>
              <a:off x="10069559" y="1718558"/>
              <a:ext cx="1627035" cy="705281"/>
            </a:xfrm>
            <a:prstGeom prst="rect">
              <a:avLst/>
            </a:prstGeom>
          </p:spPr>
        </p:pic>
      </p:grpSp>
      <p:grpSp>
        <p:nvGrpSpPr>
          <p:cNvPr id="10" name="Group 9">
            <a:extLst>
              <a:ext uri="{FF2B5EF4-FFF2-40B4-BE49-F238E27FC236}">
                <a16:creationId xmlns:a16="http://schemas.microsoft.com/office/drawing/2014/main" id="{C59D4D1E-FD55-4935-8F18-E91BBB126652}"/>
              </a:ext>
            </a:extLst>
          </p:cNvPr>
          <p:cNvGrpSpPr/>
          <p:nvPr/>
        </p:nvGrpSpPr>
        <p:grpSpPr>
          <a:xfrm>
            <a:off x="9758678" y="4403826"/>
            <a:ext cx="1959863" cy="1055130"/>
            <a:chOff x="9758678" y="4403826"/>
            <a:chExt cx="1959863" cy="1055130"/>
          </a:xfrm>
        </p:grpSpPr>
        <p:pic>
          <p:nvPicPr>
            <p:cNvPr id="56" name="Picture 55">
              <a:extLst>
                <a:ext uri="{FF2B5EF4-FFF2-40B4-BE49-F238E27FC236}">
                  <a16:creationId xmlns:a16="http://schemas.microsoft.com/office/drawing/2014/main" id="{36EE232A-BF88-4841-97B2-BED10A52E242}"/>
                </a:ext>
              </a:extLst>
            </p:cNvPr>
            <p:cNvPicPr>
              <a:picLocks noChangeAspect="1"/>
            </p:cNvPicPr>
            <p:nvPr/>
          </p:nvPicPr>
          <p:blipFill>
            <a:blip r:embed="rId10"/>
            <a:stretch>
              <a:fillRect/>
            </a:stretch>
          </p:blipFill>
          <p:spPr>
            <a:xfrm>
              <a:off x="9758678" y="4403826"/>
              <a:ext cx="1607643" cy="680869"/>
            </a:xfrm>
            <a:prstGeom prst="rect">
              <a:avLst/>
            </a:prstGeom>
          </p:spPr>
        </p:pic>
        <p:pic>
          <p:nvPicPr>
            <p:cNvPr id="61" name="Picture 60">
              <a:extLst>
                <a:ext uri="{FF2B5EF4-FFF2-40B4-BE49-F238E27FC236}">
                  <a16:creationId xmlns:a16="http://schemas.microsoft.com/office/drawing/2014/main" id="{B1B30BE8-5C18-41BF-9C36-837B712A9EBB}"/>
                </a:ext>
              </a:extLst>
            </p:cNvPr>
            <p:cNvPicPr>
              <a:picLocks noChangeAspect="1"/>
            </p:cNvPicPr>
            <p:nvPr/>
          </p:nvPicPr>
          <p:blipFill>
            <a:blip r:embed="rId11"/>
            <a:stretch>
              <a:fillRect/>
            </a:stretch>
          </p:blipFill>
          <p:spPr>
            <a:xfrm>
              <a:off x="9919370" y="4539058"/>
              <a:ext cx="1644190" cy="706856"/>
            </a:xfrm>
            <a:prstGeom prst="rect">
              <a:avLst/>
            </a:prstGeom>
          </p:spPr>
        </p:pic>
        <p:pic>
          <p:nvPicPr>
            <p:cNvPr id="14" name="Picture 13">
              <a:extLst>
                <a:ext uri="{FF2B5EF4-FFF2-40B4-BE49-F238E27FC236}">
                  <a16:creationId xmlns:a16="http://schemas.microsoft.com/office/drawing/2014/main" id="{9AB6ACE9-16E5-467F-BA60-05114D36F5A0}"/>
                </a:ext>
              </a:extLst>
            </p:cNvPr>
            <p:cNvPicPr>
              <a:picLocks noChangeAspect="1"/>
            </p:cNvPicPr>
            <p:nvPr/>
          </p:nvPicPr>
          <p:blipFill>
            <a:blip r:embed="rId12"/>
            <a:stretch>
              <a:fillRect/>
            </a:stretch>
          </p:blipFill>
          <p:spPr>
            <a:xfrm>
              <a:off x="10032344" y="4752895"/>
              <a:ext cx="1686197" cy="706061"/>
            </a:xfrm>
            <a:prstGeom prst="rect">
              <a:avLst/>
            </a:prstGeom>
          </p:spPr>
        </p:pic>
      </p:grpSp>
    </p:spTree>
    <p:extLst>
      <p:ext uri="{BB962C8B-B14F-4D97-AF65-F5344CB8AC3E}">
        <p14:creationId xmlns:p14="http://schemas.microsoft.com/office/powerpoint/2010/main" val="1806832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50AC72-3AF5-49D3-85BB-9D9DBAF240F4}"/>
              </a:ext>
            </a:extLst>
          </p:cNvPr>
          <p:cNvSpPr>
            <a:spLocks noGrp="1"/>
          </p:cNvSpPr>
          <p:nvPr>
            <p:ph type="body" sz="quarter" idx="13"/>
          </p:nvPr>
        </p:nvSpPr>
        <p:spPr>
          <a:xfrm>
            <a:off x="601003" y="3314700"/>
            <a:ext cx="10181297" cy="455613"/>
          </a:xfrm>
        </p:spPr>
        <p:txBody>
          <a:bodyPr/>
          <a:lstStyle/>
          <a:p>
            <a:r>
              <a:rPr lang="en-US" dirty="0"/>
              <a:t>4 - Clarify roles &amp; responsibilities</a:t>
            </a:r>
          </a:p>
        </p:txBody>
      </p:sp>
    </p:spTree>
    <p:extLst>
      <p:ext uri="{BB962C8B-B14F-4D97-AF65-F5344CB8AC3E}">
        <p14:creationId xmlns:p14="http://schemas.microsoft.com/office/powerpoint/2010/main" val="2459087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1071137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rgbClr val="000000"/>
                </a:solidFill>
                <a:latin typeface="EYInterstate" charset="0"/>
              </a:rPr>
              <a:t>Unclear roles and responsibilities result in comments like these …</a:t>
            </a:r>
          </a:p>
        </p:txBody>
      </p:sp>
      <p:sp>
        <p:nvSpPr>
          <p:cNvPr id="62" name="AutoShape 3">
            <a:extLst>
              <a:ext uri="{FF2B5EF4-FFF2-40B4-BE49-F238E27FC236}">
                <a16:creationId xmlns:a16="http://schemas.microsoft.com/office/drawing/2014/main" id="{D0E987E1-4D68-4541-8B05-BFA625364939}"/>
              </a:ext>
            </a:extLst>
          </p:cNvPr>
          <p:cNvSpPr>
            <a:spLocks noChangeAspect="1" noChangeArrowheads="1"/>
          </p:cNvSpPr>
          <p:nvPr/>
        </p:nvSpPr>
        <p:spPr bwMode="auto">
          <a:xfrm>
            <a:off x="1882775" y="1257300"/>
            <a:ext cx="1824038" cy="1308100"/>
          </a:xfrm>
          <a:prstGeom prst="wedgeEllipseCallout">
            <a:avLst>
              <a:gd name="adj1" fmla="val 78444"/>
              <a:gd name="adj2" fmla="val -29977"/>
            </a:avLst>
          </a:prstGeom>
          <a:solidFill>
            <a:srgbClr val="DAE3F3"/>
          </a:solidFill>
          <a:ln w="9525" algn="ctr">
            <a:solidFill>
              <a:srgbClr val="B4C7E7"/>
            </a:solidFill>
            <a:miter lim="800000"/>
            <a:headEnd/>
            <a:tailEnd/>
          </a:ln>
        </p:spPr>
        <p:txBody>
          <a:bodyPr anchor="ctr"/>
          <a:lstStyle>
            <a:lvl1pPr marL="12700" indent="-12700"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50000"/>
              </a:spcBef>
              <a:spcAft>
                <a:spcPct val="0"/>
              </a:spcAft>
            </a:pPr>
            <a:r>
              <a:rPr lang="en-GB" altLang="it-IT" sz="1400" dirty="0">
                <a:solidFill>
                  <a:schemeClr val="tx1"/>
                </a:solidFill>
                <a:latin typeface="EY interstate light"/>
              </a:rPr>
              <a:t>“I don’t know what to do here.”</a:t>
            </a:r>
            <a:endParaRPr lang="en-US" altLang="it-IT" sz="1400" dirty="0">
              <a:solidFill>
                <a:schemeClr val="tx1"/>
              </a:solidFill>
              <a:latin typeface="EY interstate light"/>
            </a:endParaRPr>
          </a:p>
        </p:txBody>
      </p:sp>
      <p:sp>
        <p:nvSpPr>
          <p:cNvPr id="71" name="AutoShape 4">
            <a:extLst>
              <a:ext uri="{FF2B5EF4-FFF2-40B4-BE49-F238E27FC236}">
                <a16:creationId xmlns:a16="http://schemas.microsoft.com/office/drawing/2014/main" id="{3C083A7B-0E19-4455-8C6D-796709CE5F47}"/>
              </a:ext>
            </a:extLst>
          </p:cNvPr>
          <p:cNvSpPr>
            <a:spLocks noChangeAspect="1" noChangeArrowheads="1"/>
          </p:cNvSpPr>
          <p:nvPr/>
        </p:nvSpPr>
        <p:spPr bwMode="auto">
          <a:xfrm>
            <a:off x="6000750" y="1166813"/>
            <a:ext cx="1824038" cy="1308100"/>
          </a:xfrm>
          <a:prstGeom prst="wedgeEllipseCallout">
            <a:avLst>
              <a:gd name="adj1" fmla="val 76222"/>
              <a:gd name="adj2" fmla="val 38477"/>
            </a:avLst>
          </a:prstGeom>
          <a:solidFill>
            <a:schemeClr val="bg2"/>
          </a:solidFill>
          <a:ln w="9525" algn="ctr">
            <a:solidFill>
              <a:schemeClr val="bg2">
                <a:lumMod val="90000"/>
              </a:schemeClr>
            </a:solidFill>
            <a:miter lim="800000"/>
            <a:headEnd/>
            <a:tailEnd/>
          </a:ln>
        </p:spPr>
        <p:txBody>
          <a:bodyPr anchor="ctr"/>
          <a:lstStyle>
            <a:lvl1pPr marL="12700" indent="-12700"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50000"/>
              </a:spcBef>
              <a:spcAft>
                <a:spcPct val="0"/>
              </a:spcAft>
            </a:pPr>
            <a:r>
              <a:rPr lang="en-GB" altLang="it-IT" sz="1400">
                <a:solidFill>
                  <a:schemeClr val="tx1"/>
                </a:solidFill>
                <a:latin typeface="EY interstate light"/>
              </a:rPr>
              <a:t>“I don’t know who to go to for approval.”</a:t>
            </a:r>
          </a:p>
        </p:txBody>
      </p:sp>
      <p:sp>
        <p:nvSpPr>
          <p:cNvPr id="72" name="AutoShape 5">
            <a:extLst>
              <a:ext uri="{FF2B5EF4-FFF2-40B4-BE49-F238E27FC236}">
                <a16:creationId xmlns:a16="http://schemas.microsoft.com/office/drawing/2014/main" id="{6D74BB5A-E176-48CF-A708-896D8AB4370F}"/>
              </a:ext>
            </a:extLst>
          </p:cNvPr>
          <p:cNvSpPr>
            <a:spLocks noChangeAspect="1" noChangeArrowheads="1"/>
          </p:cNvSpPr>
          <p:nvPr/>
        </p:nvSpPr>
        <p:spPr bwMode="auto">
          <a:xfrm>
            <a:off x="2782889" y="3057525"/>
            <a:ext cx="1824037" cy="1308100"/>
          </a:xfrm>
          <a:prstGeom prst="wedgeEllipseCallout">
            <a:avLst>
              <a:gd name="adj1" fmla="val -74889"/>
              <a:gd name="adj2" fmla="val 58611"/>
            </a:avLst>
          </a:prstGeom>
          <a:solidFill>
            <a:schemeClr val="bg2"/>
          </a:solidFill>
          <a:ln w="9525" algn="ctr">
            <a:solidFill>
              <a:schemeClr val="bg2">
                <a:lumMod val="90000"/>
              </a:schemeClr>
            </a:solidFill>
            <a:miter lim="800000"/>
            <a:headEnd/>
            <a:tailEnd/>
          </a:ln>
        </p:spPr>
        <p:txBody>
          <a:bodyPr anchor="ctr"/>
          <a:lstStyle>
            <a:lvl1pPr marL="12700" indent="-12700"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50000"/>
              </a:spcBef>
              <a:spcAft>
                <a:spcPct val="0"/>
              </a:spcAft>
            </a:pPr>
            <a:r>
              <a:rPr lang="en-GB" altLang="it-IT" sz="1400" dirty="0">
                <a:solidFill>
                  <a:schemeClr val="tx1"/>
                </a:solidFill>
                <a:latin typeface="EY interstate light"/>
              </a:rPr>
              <a:t>“I could help but no one asks me.”</a:t>
            </a:r>
          </a:p>
        </p:txBody>
      </p:sp>
      <p:sp>
        <p:nvSpPr>
          <p:cNvPr id="73" name="AutoShape 6">
            <a:extLst>
              <a:ext uri="{FF2B5EF4-FFF2-40B4-BE49-F238E27FC236}">
                <a16:creationId xmlns:a16="http://schemas.microsoft.com/office/drawing/2014/main" id="{D8E113DD-681F-42B8-BE59-96FF25CFB453}"/>
              </a:ext>
            </a:extLst>
          </p:cNvPr>
          <p:cNvSpPr>
            <a:spLocks noChangeAspect="1" noChangeArrowheads="1"/>
          </p:cNvSpPr>
          <p:nvPr/>
        </p:nvSpPr>
        <p:spPr bwMode="auto">
          <a:xfrm>
            <a:off x="8413750" y="1495425"/>
            <a:ext cx="1824038" cy="1308100"/>
          </a:xfrm>
          <a:prstGeom prst="wedgeEllipseCallout">
            <a:avLst>
              <a:gd name="adj1" fmla="val 51333"/>
              <a:gd name="adj2" fmla="val 55931"/>
            </a:avLst>
          </a:prstGeom>
          <a:solidFill>
            <a:srgbClr val="B4C7E7"/>
          </a:solidFill>
          <a:ln w="9525" algn="ctr">
            <a:solidFill>
              <a:srgbClr val="8FAADC"/>
            </a:solidFill>
            <a:miter lim="800000"/>
            <a:headEnd/>
            <a:tailEnd/>
          </a:ln>
        </p:spPr>
        <p:txBody>
          <a:bodyPr anchor="ctr"/>
          <a:lstStyle>
            <a:lvl1pPr marL="12700" indent="-12700"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50000"/>
              </a:spcBef>
              <a:spcAft>
                <a:spcPct val="0"/>
              </a:spcAft>
            </a:pPr>
            <a:r>
              <a:rPr lang="en-GB" altLang="it-IT" sz="1400">
                <a:solidFill>
                  <a:schemeClr val="tx1"/>
                </a:solidFill>
                <a:latin typeface="EY interstate light"/>
              </a:rPr>
              <a:t>“I only find out after it’s too late.”</a:t>
            </a:r>
          </a:p>
        </p:txBody>
      </p:sp>
      <p:sp>
        <p:nvSpPr>
          <p:cNvPr id="74" name="AutoShape 7">
            <a:extLst>
              <a:ext uri="{FF2B5EF4-FFF2-40B4-BE49-F238E27FC236}">
                <a16:creationId xmlns:a16="http://schemas.microsoft.com/office/drawing/2014/main" id="{286B2992-6798-41F0-88EF-4240FBB470EB}"/>
              </a:ext>
            </a:extLst>
          </p:cNvPr>
          <p:cNvSpPr>
            <a:spLocks noChangeAspect="1" noChangeArrowheads="1"/>
          </p:cNvSpPr>
          <p:nvPr/>
        </p:nvSpPr>
        <p:spPr bwMode="auto">
          <a:xfrm>
            <a:off x="5280025" y="3560763"/>
            <a:ext cx="1824038" cy="1308100"/>
          </a:xfrm>
          <a:prstGeom prst="wedgeEllipseCallout">
            <a:avLst>
              <a:gd name="adj1" fmla="val 63333"/>
              <a:gd name="adj2" fmla="val 56602"/>
            </a:avLst>
          </a:prstGeom>
          <a:solidFill>
            <a:schemeClr val="bg2"/>
          </a:solidFill>
          <a:ln w="9525" algn="ctr">
            <a:solidFill>
              <a:schemeClr val="bg2">
                <a:lumMod val="90000"/>
              </a:schemeClr>
            </a:solidFill>
            <a:miter lim="800000"/>
            <a:headEnd/>
            <a:tailEnd/>
          </a:ln>
        </p:spPr>
        <p:txBody>
          <a:bodyPr anchor="ctr"/>
          <a:lstStyle>
            <a:lvl1pPr marL="12700" indent="-12700"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50000"/>
              </a:spcBef>
              <a:spcAft>
                <a:spcPct val="0"/>
              </a:spcAft>
            </a:pPr>
            <a:r>
              <a:rPr lang="en-GB" altLang="it-IT" sz="1400">
                <a:solidFill>
                  <a:schemeClr val="tx1"/>
                </a:solidFill>
                <a:latin typeface="EY interstate light"/>
              </a:rPr>
              <a:t>“I can do the job, but don’t have the authority.”</a:t>
            </a:r>
          </a:p>
        </p:txBody>
      </p:sp>
      <p:sp>
        <p:nvSpPr>
          <p:cNvPr id="75" name="AutoShape 8">
            <a:extLst>
              <a:ext uri="{FF2B5EF4-FFF2-40B4-BE49-F238E27FC236}">
                <a16:creationId xmlns:a16="http://schemas.microsoft.com/office/drawing/2014/main" id="{BFC2F376-0A55-409A-8406-17681783F2F4}"/>
              </a:ext>
            </a:extLst>
          </p:cNvPr>
          <p:cNvSpPr>
            <a:spLocks noChangeAspect="1" noChangeArrowheads="1"/>
          </p:cNvSpPr>
          <p:nvPr/>
        </p:nvSpPr>
        <p:spPr bwMode="auto">
          <a:xfrm>
            <a:off x="7248525" y="2781300"/>
            <a:ext cx="1824038" cy="1308100"/>
          </a:xfrm>
          <a:prstGeom prst="wedgeEllipseCallout">
            <a:avLst>
              <a:gd name="adj1" fmla="val 77111"/>
              <a:gd name="adj2" fmla="val -29977"/>
            </a:avLst>
          </a:prstGeom>
          <a:solidFill>
            <a:srgbClr val="DAE3F3"/>
          </a:solidFill>
          <a:ln w="9525" algn="ctr">
            <a:solidFill>
              <a:srgbClr val="B4C7E7"/>
            </a:solidFill>
            <a:miter lim="800000"/>
            <a:headEnd/>
            <a:tailEnd/>
          </a:ln>
        </p:spPr>
        <p:txBody>
          <a:bodyPr anchor="ctr"/>
          <a:lstStyle>
            <a:lvl1pPr marL="12700" indent="-12700"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400" dirty="0">
                <a:solidFill>
                  <a:schemeClr val="tx1"/>
                </a:solidFill>
                <a:latin typeface="EY interstate light"/>
              </a:rPr>
              <a:t>“No one is willing to make a decision.”</a:t>
            </a:r>
          </a:p>
        </p:txBody>
      </p:sp>
      <p:sp>
        <p:nvSpPr>
          <p:cNvPr id="76" name="AutoShape 9">
            <a:extLst>
              <a:ext uri="{FF2B5EF4-FFF2-40B4-BE49-F238E27FC236}">
                <a16:creationId xmlns:a16="http://schemas.microsoft.com/office/drawing/2014/main" id="{447A06E7-B4B9-4A1F-A57C-F763E924DF45}"/>
              </a:ext>
            </a:extLst>
          </p:cNvPr>
          <p:cNvSpPr>
            <a:spLocks noChangeAspect="1" noChangeArrowheads="1"/>
          </p:cNvSpPr>
          <p:nvPr/>
        </p:nvSpPr>
        <p:spPr bwMode="auto">
          <a:xfrm>
            <a:off x="3617914" y="4478338"/>
            <a:ext cx="1824037" cy="1308100"/>
          </a:xfrm>
          <a:prstGeom prst="wedgeEllipseCallout">
            <a:avLst>
              <a:gd name="adj1" fmla="val 70889"/>
              <a:gd name="adj2" fmla="val 53245"/>
            </a:avLst>
          </a:prstGeom>
          <a:solidFill>
            <a:srgbClr val="DAE3F3"/>
          </a:solidFill>
          <a:ln w="9525" algn="ctr">
            <a:solidFill>
              <a:srgbClr val="B4C7E7"/>
            </a:solidFill>
            <a:miter lim="800000"/>
            <a:headEnd/>
            <a:tailEnd/>
          </a:ln>
        </p:spPr>
        <p:txBody>
          <a:bodyPr anchor="ctr"/>
          <a:lstStyle>
            <a:lvl1pPr marL="12700" indent="-12700"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400" dirty="0">
                <a:solidFill>
                  <a:schemeClr val="tx1"/>
                </a:solidFill>
                <a:latin typeface="EY interstate light"/>
              </a:rPr>
              <a:t>“Things are slipping through the cracks.”</a:t>
            </a:r>
          </a:p>
        </p:txBody>
      </p:sp>
      <p:sp>
        <p:nvSpPr>
          <p:cNvPr id="77" name="AutoShape 10">
            <a:extLst>
              <a:ext uri="{FF2B5EF4-FFF2-40B4-BE49-F238E27FC236}">
                <a16:creationId xmlns:a16="http://schemas.microsoft.com/office/drawing/2014/main" id="{C5535F2B-4518-4877-B06F-426B1D463D3A}"/>
              </a:ext>
            </a:extLst>
          </p:cNvPr>
          <p:cNvSpPr>
            <a:spLocks noChangeAspect="1" noChangeArrowheads="1"/>
          </p:cNvSpPr>
          <p:nvPr/>
        </p:nvSpPr>
        <p:spPr bwMode="auto">
          <a:xfrm>
            <a:off x="7567614" y="4476750"/>
            <a:ext cx="1824037" cy="1308100"/>
          </a:xfrm>
          <a:prstGeom prst="wedgeEllipseCallout">
            <a:avLst>
              <a:gd name="adj1" fmla="val -67778"/>
              <a:gd name="adj2" fmla="val 55259"/>
            </a:avLst>
          </a:prstGeom>
          <a:solidFill>
            <a:srgbClr val="B4C7E7"/>
          </a:solidFill>
          <a:ln w="9525" algn="ctr">
            <a:solidFill>
              <a:srgbClr val="8FAADC"/>
            </a:solidFill>
            <a:miter lim="800000"/>
            <a:headEnd/>
            <a:tailEnd/>
          </a:ln>
        </p:spPr>
        <p:txBody>
          <a:bodyPr anchor="ctr"/>
          <a:lstStyle>
            <a:lvl1pPr marL="12700" indent="-12700"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50000"/>
              </a:spcBef>
              <a:spcAft>
                <a:spcPct val="0"/>
              </a:spcAft>
            </a:pPr>
            <a:r>
              <a:rPr lang="en-GB" altLang="it-IT" sz="1400">
                <a:solidFill>
                  <a:schemeClr val="tx1"/>
                </a:solidFill>
                <a:latin typeface="EY interstate light"/>
              </a:rPr>
              <a:t>“I am doing work that is part of someone else’s job.”</a:t>
            </a:r>
          </a:p>
        </p:txBody>
      </p:sp>
      <p:sp>
        <p:nvSpPr>
          <p:cNvPr id="78" name="AutoShape 11">
            <a:extLst>
              <a:ext uri="{FF2B5EF4-FFF2-40B4-BE49-F238E27FC236}">
                <a16:creationId xmlns:a16="http://schemas.microsoft.com/office/drawing/2014/main" id="{B0E8149F-EFE2-4F6E-9FC6-961E97C5104B}"/>
              </a:ext>
            </a:extLst>
          </p:cNvPr>
          <p:cNvSpPr>
            <a:spLocks noChangeAspect="1" noChangeArrowheads="1"/>
          </p:cNvSpPr>
          <p:nvPr/>
        </p:nvSpPr>
        <p:spPr bwMode="auto">
          <a:xfrm>
            <a:off x="4079875" y="1773238"/>
            <a:ext cx="1824038" cy="1308100"/>
          </a:xfrm>
          <a:prstGeom prst="wedgeEllipseCallout">
            <a:avLst>
              <a:gd name="adj1" fmla="val 19713"/>
              <a:gd name="adj2" fmla="val 81917"/>
            </a:avLst>
          </a:prstGeom>
          <a:solidFill>
            <a:srgbClr val="B4C7E7"/>
          </a:solidFill>
          <a:ln w="9525" algn="ctr">
            <a:solidFill>
              <a:srgbClr val="8FAADC"/>
            </a:solidFill>
            <a:miter lim="800000"/>
            <a:headEnd/>
            <a:tailEnd/>
          </a:ln>
        </p:spPr>
        <p:txBody>
          <a:bodyPr anchor="ctr"/>
          <a:lstStyle>
            <a:lvl1pPr marL="12700" indent="-12700"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50000"/>
              </a:spcBef>
              <a:spcAft>
                <a:spcPct val="0"/>
              </a:spcAft>
            </a:pPr>
            <a:r>
              <a:rPr lang="en-GB" altLang="it-IT" sz="1400" dirty="0">
                <a:solidFill>
                  <a:schemeClr val="tx1"/>
                </a:solidFill>
                <a:latin typeface="EY interstate light"/>
              </a:rPr>
              <a:t>“I thought he was meant to do that.”</a:t>
            </a:r>
          </a:p>
        </p:txBody>
      </p:sp>
    </p:spTree>
    <p:extLst>
      <p:ext uri="{BB962C8B-B14F-4D97-AF65-F5344CB8AC3E}">
        <p14:creationId xmlns:p14="http://schemas.microsoft.com/office/powerpoint/2010/main" val="2259553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1071137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rgbClr val="000000"/>
                </a:solidFill>
                <a:latin typeface="EYInterstate" charset="0"/>
              </a:rPr>
              <a:t>Overview of RACI</a:t>
            </a:r>
          </a:p>
        </p:txBody>
      </p:sp>
      <p:sp>
        <p:nvSpPr>
          <p:cNvPr id="28" name="Rectangle 27">
            <a:extLst>
              <a:ext uri="{FF2B5EF4-FFF2-40B4-BE49-F238E27FC236}">
                <a16:creationId xmlns:a16="http://schemas.microsoft.com/office/drawing/2014/main" id="{93C4D86A-1049-4848-A934-D916C2CB6936}"/>
              </a:ext>
            </a:extLst>
          </p:cNvPr>
          <p:cNvSpPr/>
          <p:nvPr/>
        </p:nvSpPr>
        <p:spPr>
          <a:xfrm>
            <a:off x="637344" y="3700937"/>
            <a:ext cx="2380025" cy="62235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4109" eaLnBrk="0" hangingPunct="0">
              <a:spcBef>
                <a:spcPts val="256"/>
              </a:spcBef>
              <a:defRPr/>
            </a:pPr>
            <a:r>
              <a:rPr lang="en-US" kern="0" dirty="0">
                <a:solidFill>
                  <a:prstClr val="white"/>
                </a:solidFill>
                <a:latin typeface="EY interstate light"/>
                <a:cs typeface="Calibri" panose="020F0502020204030204" pitchFamily="34" charset="0"/>
              </a:rPr>
              <a:t>RESPONSIBLE</a:t>
            </a:r>
          </a:p>
        </p:txBody>
      </p:sp>
      <p:sp>
        <p:nvSpPr>
          <p:cNvPr id="17" name="Rectangle 16">
            <a:extLst>
              <a:ext uri="{FF2B5EF4-FFF2-40B4-BE49-F238E27FC236}">
                <a16:creationId xmlns:a16="http://schemas.microsoft.com/office/drawing/2014/main" id="{18FD3824-AB5D-4FDE-9F0B-30303676CA8F}"/>
              </a:ext>
            </a:extLst>
          </p:cNvPr>
          <p:cNvSpPr/>
          <p:nvPr/>
        </p:nvSpPr>
        <p:spPr>
          <a:xfrm>
            <a:off x="648919" y="1519091"/>
            <a:ext cx="10933799" cy="272285"/>
          </a:xfrm>
          <a:prstGeom prst="rect">
            <a:avLst/>
          </a:prstGeom>
        </p:spPr>
        <p:txBody>
          <a:bodyPr wrap="square" lIns="0" tIns="0" rIns="0" bIns="0">
            <a:noAutofit/>
          </a:bodyPr>
          <a:lstStyle/>
          <a:p>
            <a:pPr defTabSz="913943">
              <a:spcAft>
                <a:spcPts val="600"/>
              </a:spcAft>
              <a:buClr>
                <a:srgbClr val="27ACAA"/>
              </a:buClr>
              <a:buSzPct val="70000"/>
              <a:defRPr/>
            </a:pPr>
            <a:r>
              <a:rPr lang="en-US" sz="1600" dirty="0">
                <a:latin typeface="EY interstate light"/>
                <a:cs typeface="Arial" panose="020B0604020202020204" pitchFamily="34" charset="0"/>
              </a:rPr>
              <a:t>The RACI is used to understand, establish and communicate roles and responsibilities</a:t>
            </a:r>
          </a:p>
        </p:txBody>
      </p:sp>
      <p:sp>
        <p:nvSpPr>
          <p:cNvPr id="18" name="Rectangle 4">
            <a:extLst>
              <a:ext uri="{FF2B5EF4-FFF2-40B4-BE49-F238E27FC236}">
                <a16:creationId xmlns:a16="http://schemas.microsoft.com/office/drawing/2014/main" id="{6ED25E2E-A7F5-402F-9EBA-9CB942CEE3F4}"/>
              </a:ext>
            </a:extLst>
          </p:cNvPr>
          <p:cNvSpPr>
            <a:spLocks noChangeArrowheads="1"/>
          </p:cNvSpPr>
          <p:nvPr/>
        </p:nvSpPr>
        <p:spPr bwMode="auto">
          <a:xfrm>
            <a:off x="1556948" y="2046021"/>
            <a:ext cx="9693644" cy="586063"/>
          </a:xfrm>
          <a:prstGeom prst="rect">
            <a:avLst/>
          </a:prstGeom>
          <a:solidFill>
            <a:srgbClr val="DAE3F3"/>
          </a:solidFill>
          <a:ln>
            <a:solidFill>
              <a:srgbClr val="DAE3F3"/>
            </a:solid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defTabSz="913486">
              <a:spcAft>
                <a:spcPct val="35000"/>
              </a:spcAft>
            </a:pPr>
            <a:r>
              <a:rPr lang="en-GB" altLang="it-IT" sz="1400" b="1" dirty="0">
                <a:solidFill>
                  <a:prstClr val="black">
                    <a:lumMod val="75000"/>
                    <a:lumOff val="25000"/>
                  </a:prstClr>
                </a:solidFill>
                <a:latin typeface="EY interstate light"/>
              </a:rPr>
              <a:t>It is used to understand who does what in a process   </a:t>
            </a:r>
            <a:endParaRPr lang="en-US" altLang="it-IT" sz="1400" b="1" dirty="0">
              <a:solidFill>
                <a:prstClr val="black">
                  <a:lumMod val="75000"/>
                  <a:lumOff val="25000"/>
                </a:prstClr>
              </a:solidFill>
              <a:latin typeface="EY interstate light"/>
            </a:endParaRPr>
          </a:p>
        </p:txBody>
      </p:sp>
      <p:sp>
        <p:nvSpPr>
          <p:cNvPr id="19" name="Rectangle 5">
            <a:extLst>
              <a:ext uri="{FF2B5EF4-FFF2-40B4-BE49-F238E27FC236}">
                <a16:creationId xmlns:a16="http://schemas.microsoft.com/office/drawing/2014/main" id="{3E89951A-A760-453F-8F98-C0FDF716AF75}"/>
              </a:ext>
            </a:extLst>
          </p:cNvPr>
          <p:cNvSpPr>
            <a:spLocks noChangeArrowheads="1"/>
          </p:cNvSpPr>
          <p:nvPr/>
        </p:nvSpPr>
        <p:spPr bwMode="auto">
          <a:xfrm>
            <a:off x="1556948" y="2683387"/>
            <a:ext cx="9693643" cy="710543"/>
          </a:xfrm>
          <a:prstGeom prst="rect">
            <a:avLst/>
          </a:prstGeom>
          <a:solidFill>
            <a:srgbClr val="8FAADC"/>
          </a:solidFill>
          <a:ln>
            <a:solidFill>
              <a:srgbClr val="8FAADC"/>
            </a:solid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defTabSz="913486">
              <a:spcAft>
                <a:spcPct val="35000"/>
              </a:spcAft>
            </a:pPr>
            <a:r>
              <a:rPr lang="en-GB" altLang="it-IT" sz="1400" b="1" dirty="0">
                <a:solidFill>
                  <a:prstClr val="black">
                    <a:lumMod val="75000"/>
                    <a:lumOff val="25000"/>
                  </a:prstClr>
                </a:solidFill>
                <a:latin typeface="EY interstate light"/>
              </a:rPr>
              <a:t>It is used to agree and communicate who should do what in a process</a:t>
            </a:r>
            <a:endParaRPr lang="en-US" altLang="it-IT" sz="1400" b="1" dirty="0">
              <a:solidFill>
                <a:prstClr val="black">
                  <a:lumMod val="75000"/>
                  <a:lumOff val="25000"/>
                </a:prstClr>
              </a:solidFill>
              <a:latin typeface="EY interstate light"/>
            </a:endParaRPr>
          </a:p>
        </p:txBody>
      </p:sp>
      <p:sp>
        <p:nvSpPr>
          <p:cNvPr id="26" name="Arrow: Pentagon 25">
            <a:extLst>
              <a:ext uri="{FF2B5EF4-FFF2-40B4-BE49-F238E27FC236}">
                <a16:creationId xmlns:a16="http://schemas.microsoft.com/office/drawing/2014/main" id="{D2B89A3A-CD10-43E9-8A92-E850D27ABD9A}"/>
              </a:ext>
            </a:extLst>
          </p:cNvPr>
          <p:cNvSpPr/>
          <p:nvPr/>
        </p:nvSpPr>
        <p:spPr>
          <a:xfrm rot="5400000">
            <a:off x="655443" y="2043567"/>
            <a:ext cx="821389" cy="834444"/>
          </a:xfrm>
          <a:custGeom>
            <a:avLst/>
            <a:gdLst>
              <a:gd name="connsiteX0" fmla="*/ 0 w 1152525"/>
              <a:gd name="connsiteY0" fmla="*/ 0 h 976683"/>
              <a:gd name="connsiteX1" fmla="*/ 798643 w 1152525"/>
              <a:gd name="connsiteY1" fmla="*/ 0 h 976683"/>
              <a:gd name="connsiteX2" fmla="*/ 1152525 w 1152525"/>
              <a:gd name="connsiteY2" fmla="*/ 488342 h 976683"/>
              <a:gd name="connsiteX3" fmla="*/ 798643 w 1152525"/>
              <a:gd name="connsiteY3" fmla="*/ 976683 h 976683"/>
              <a:gd name="connsiteX4" fmla="*/ 0 w 1152525"/>
              <a:gd name="connsiteY4" fmla="*/ 976683 h 976683"/>
              <a:gd name="connsiteX5" fmla="*/ 0 w 1152525"/>
              <a:gd name="connsiteY5" fmla="*/ 0 h 976683"/>
              <a:gd name="connsiteX0" fmla="*/ 0 w 1122045"/>
              <a:gd name="connsiteY0" fmla="*/ 0 h 976683"/>
              <a:gd name="connsiteX1" fmla="*/ 798643 w 1122045"/>
              <a:gd name="connsiteY1" fmla="*/ 0 h 976683"/>
              <a:gd name="connsiteX2" fmla="*/ 1122045 w 1122045"/>
              <a:gd name="connsiteY2" fmla="*/ 488342 h 976683"/>
              <a:gd name="connsiteX3" fmla="*/ 798643 w 1122045"/>
              <a:gd name="connsiteY3" fmla="*/ 976683 h 976683"/>
              <a:gd name="connsiteX4" fmla="*/ 0 w 1122045"/>
              <a:gd name="connsiteY4" fmla="*/ 976683 h 976683"/>
              <a:gd name="connsiteX5" fmla="*/ 0 w 1122045"/>
              <a:gd name="connsiteY5" fmla="*/ 0 h 97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2045" h="976683">
                <a:moveTo>
                  <a:pt x="0" y="0"/>
                </a:moveTo>
                <a:lnTo>
                  <a:pt x="798643" y="0"/>
                </a:lnTo>
                <a:lnTo>
                  <a:pt x="1122045" y="488342"/>
                </a:lnTo>
                <a:lnTo>
                  <a:pt x="798643" y="976683"/>
                </a:lnTo>
                <a:lnTo>
                  <a:pt x="0" y="976683"/>
                </a:lnTo>
                <a:lnTo>
                  <a:pt x="0" y="0"/>
                </a:lnTo>
                <a:close/>
              </a:path>
            </a:pathLst>
          </a:custGeom>
          <a:solidFill>
            <a:srgbClr val="DAE3F3"/>
          </a:solidFill>
          <a:ln>
            <a:solidFill>
              <a:srgbClr val="DAE3F3"/>
            </a:solidFill>
          </a:ln>
        </p:spPr>
        <p:txBody>
          <a:bodyPr vert="vert270" wrap="square" lIns="88900" tIns="0" rIns="88900" bIns="38100" rtlCol="0" anchor="t" anchorCtr="0">
            <a:noAutofit/>
          </a:bodyPr>
          <a:lstStyle/>
          <a:p>
            <a:pPr algn="ctr" defTabSz="913486">
              <a:spcAft>
                <a:spcPct val="35000"/>
              </a:spcAft>
            </a:pPr>
            <a:endParaRPr lang="it-IT" sz="400" b="1" dirty="0">
              <a:solidFill>
                <a:prstClr val="black">
                  <a:lumMod val="75000"/>
                  <a:lumOff val="25000"/>
                </a:prstClr>
              </a:solidFill>
              <a:latin typeface="EY interstate light"/>
            </a:endParaRPr>
          </a:p>
          <a:p>
            <a:pPr algn="ctr" defTabSz="913486">
              <a:spcAft>
                <a:spcPct val="35000"/>
              </a:spcAft>
            </a:pPr>
            <a:r>
              <a:rPr lang="it-IT" sz="1400" b="1" dirty="0">
                <a:solidFill>
                  <a:prstClr val="black">
                    <a:lumMod val="75000"/>
                    <a:lumOff val="25000"/>
                  </a:prstClr>
                </a:solidFill>
                <a:latin typeface="EY interstate light"/>
              </a:rPr>
              <a:t>CURRENT</a:t>
            </a:r>
          </a:p>
        </p:txBody>
      </p:sp>
      <p:sp>
        <p:nvSpPr>
          <p:cNvPr id="27" name="Arrow: Chevron 2">
            <a:extLst>
              <a:ext uri="{FF2B5EF4-FFF2-40B4-BE49-F238E27FC236}">
                <a16:creationId xmlns:a16="http://schemas.microsoft.com/office/drawing/2014/main" id="{5BE501E7-0ADA-4448-89EB-34EC07FF951C}"/>
              </a:ext>
            </a:extLst>
          </p:cNvPr>
          <p:cNvSpPr/>
          <p:nvPr/>
        </p:nvSpPr>
        <p:spPr>
          <a:xfrm rot="5400000">
            <a:off x="710873" y="2621437"/>
            <a:ext cx="710543" cy="834442"/>
          </a:xfrm>
          <a:custGeom>
            <a:avLst/>
            <a:gdLst>
              <a:gd name="connsiteX0" fmla="*/ 0 w 1396678"/>
              <a:gd name="connsiteY0" fmla="*/ 0 h 1015999"/>
              <a:gd name="connsiteX1" fmla="*/ 888679 w 1396678"/>
              <a:gd name="connsiteY1" fmla="*/ 0 h 1015999"/>
              <a:gd name="connsiteX2" fmla="*/ 1396678 w 1396678"/>
              <a:gd name="connsiteY2" fmla="*/ 508000 h 1015999"/>
              <a:gd name="connsiteX3" fmla="*/ 888679 w 1396678"/>
              <a:gd name="connsiteY3" fmla="*/ 1015999 h 1015999"/>
              <a:gd name="connsiteX4" fmla="*/ 0 w 1396678"/>
              <a:gd name="connsiteY4" fmla="*/ 1015999 h 1015999"/>
              <a:gd name="connsiteX5" fmla="*/ 508000 w 1396678"/>
              <a:gd name="connsiteY5" fmla="*/ 508000 h 1015999"/>
              <a:gd name="connsiteX6" fmla="*/ 0 w 1396678"/>
              <a:gd name="connsiteY6" fmla="*/ 0 h 1015999"/>
              <a:gd name="connsiteX0" fmla="*/ 0 w 1396678"/>
              <a:gd name="connsiteY0" fmla="*/ 0 h 1026159"/>
              <a:gd name="connsiteX1" fmla="*/ 888679 w 1396678"/>
              <a:gd name="connsiteY1" fmla="*/ 0 h 1026159"/>
              <a:gd name="connsiteX2" fmla="*/ 1396678 w 1396678"/>
              <a:gd name="connsiteY2" fmla="*/ 508000 h 1026159"/>
              <a:gd name="connsiteX3" fmla="*/ 1386522 w 1396678"/>
              <a:gd name="connsiteY3" fmla="*/ 1026159 h 1026159"/>
              <a:gd name="connsiteX4" fmla="*/ 0 w 1396678"/>
              <a:gd name="connsiteY4" fmla="*/ 1015999 h 1026159"/>
              <a:gd name="connsiteX5" fmla="*/ 508000 w 1396678"/>
              <a:gd name="connsiteY5" fmla="*/ 508000 h 1026159"/>
              <a:gd name="connsiteX6" fmla="*/ 0 w 1396678"/>
              <a:gd name="connsiteY6" fmla="*/ 0 h 1026159"/>
              <a:gd name="connsiteX0" fmla="*/ 0 w 1406842"/>
              <a:gd name="connsiteY0" fmla="*/ 1 h 1026160"/>
              <a:gd name="connsiteX1" fmla="*/ 1406842 w 1406842"/>
              <a:gd name="connsiteY1" fmla="*/ 0 h 1026160"/>
              <a:gd name="connsiteX2" fmla="*/ 1396678 w 1406842"/>
              <a:gd name="connsiteY2" fmla="*/ 508001 h 1026160"/>
              <a:gd name="connsiteX3" fmla="*/ 1386522 w 1406842"/>
              <a:gd name="connsiteY3" fmla="*/ 1026160 h 1026160"/>
              <a:gd name="connsiteX4" fmla="*/ 0 w 1406842"/>
              <a:gd name="connsiteY4" fmla="*/ 1016000 h 1026160"/>
              <a:gd name="connsiteX5" fmla="*/ 508000 w 1406842"/>
              <a:gd name="connsiteY5" fmla="*/ 508001 h 1026160"/>
              <a:gd name="connsiteX6" fmla="*/ 0 w 1406842"/>
              <a:gd name="connsiteY6" fmla="*/ 1 h 1026160"/>
              <a:gd name="connsiteX0" fmla="*/ 0 w 1406842"/>
              <a:gd name="connsiteY0" fmla="*/ 1 h 1016000"/>
              <a:gd name="connsiteX1" fmla="*/ 1406842 w 1406842"/>
              <a:gd name="connsiteY1" fmla="*/ 0 h 1016000"/>
              <a:gd name="connsiteX2" fmla="*/ 1396678 w 1406842"/>
              <a:gd name="connsiteY2" fmla="*/ 508001 h 1016000"/>
              <a:gd name="connsiteX3" fmla="*/ 1376362 w 1406842"/>
              <a:gd name="connsiteY3" fmla="*/ 1005840 h 1016000"/>
              <a:gd name="connsiteX4" fmla="*/ 0 w 1406842"/>
              <a:gd name="connsiteY4" fmla="*/ 1016000 h 1016000"/>
              <a:gd name="connsiteX5" fmla="*/ 508000 w 1406842"/>
              <a:gd name="connsiteY5" fmla="*/ 508001 h 1016000"/>
              <a:gd name="connsiteX6" fmla="*/ 0 w 1406842"/>
              <a:gd name="connsiteY6" fmla="*/ 1 h 1016000"/>
              <a:gd name="connsiteX0" fmla="*/ 0 w 1406842"/>
              <a:gd name="connsiteY0" fmla="*/ 1 h 1016000"/>
              <a:gd name="connsiteX1" fmla="*/ 1406842 w 1406842"/>
              <a:gd name="connsiteY1" fmla="*/ 0 h 1016000"/>
              <a:gd name="connsiteX2" fmla="*/ 1396678 w 1406842"/>
              <a:gd name="connsiteY2" fmla="*/ 508001 h 1016000"/>
              <a:gd name="connsiteX3" fmla="*/ 1386522 w 1406842"/>
              <a:gd name="connsiteY3" fmla="*/ 1016000 h 1016000"/>
              <a:gd name="connsiteX4" fmla="*/ 0 w 1406842"/>
              <a:gd name="connsiteY4" fmla="*/ 1016000 h 1016000"/>
              <a:gd name="connsiteX5" fmla="*/ 508000 w 1406842"/>
              <a:gd name="connsiteY5" fmla="*/ 508001 h 1016000"/>
              <a:gd name="connsiteX6" fmla="*/ 0 w 1406842"/>
              <a:gd name="connsiteY6" fmla="*/ 1 h 1016000"/>
              <a:gd name="connsiteX0" fmla="*/ 0 w 1403032"/>
              <a:gd name="connsiteY0" fmla="*/ 5716 h 1021715"/>
              <a:gd name="connsiteX1" fmla="*/ 1403032 w 1403032"/>
              <a:gd name="connsiteY1" fmla="*/ 0 h 1021715"/>
              <a:gd name="connsiteX2" fmla="*/ 1396678 w 1403032"/>
              <a:gd name="connsiteY2" fmla="*/ 513716 h 1021715"/>
              <a:gd name="connsiteX3" fmla="*/ 1386522 w 1403032"/>
              <a:gd name="connsiteY3" fmla="*/ 1021715 h 1021715"/>
              <a:gd name="connsiteX4" fmla="*/ 0 w 1403032"/>
              <a:gd name="connsiteY4" fmla="*/ 1021715 h 1021715"/>
              <a:gd name="connsiteX5" fmla="*/ 508000 w 1403032"/>
              <a:gd name="connsiteY5" fmla="*/ 513716 h 1021715"/>
              <a:gd name="connsiteX6" fmla="*/ 0 w 1403032"/>
              <a:gd name="connsiteY6" fmla="*/ 5716 h 1021715"/>
              <a:gd name="connsiteX0" fmla="*/ 0 w 1403032"/>
              <a:gd name="connsiteY0" fmla="*/ 5716 h 1021715"/>
              <a:gd name="connsiteX1" fmla="*/ 1403032 w 1403032"/>
              <a:gd name="connsiteY1" fmla="*/ 0 h 1021715"/>
              <a:gd name="connsiteX2" fmla="*/ 1396678 w 1403032"/>
              <a:gd name="connsiteY2" fmla="*/ 513716 h 1021715"/>
              <a:gd name="connsiteX3" fmla="*/ 1394145 w 1403032"/>
              <a:gd name="connsiteY3" fmla="*/ 1021715 h 1021715"/>
              <a:gd name="connsiteX4" fmla="*/ 0 w 1403032"/>
              <a:gd name="connsiteY4" fmla="*/ 1021715 h 1021715"/>
              <a:gd name="connsiteX5" fmla="*/ 508000 w 1403032"/>
              <a:gd name="connsiteY5" fmla="*/ 513716 h 1021715"/>
              <a:gd name="connsiteX6" fmla="*/ 0 w 1403032"/>
              <a:gd name="connsiteY6" fmla="*/ 5716 h 1021715"/>
              <a:gd name="connsiteX0" fmla="*/ 0 w 1403032"/>
              <a:gd name="connsiteY0" fmla="*/ 5716 h 1021715"/>
              <a:gd name="connsiteX1" fmla="*/ 1403032 w 1403032"/>
              <a:gd name="connsiteY1" fmla="*/ 0 h 1021715"/>
              <a:gd name="connsiteX2" fmla="*/ 1396678 w 1403032"/>
              <a:gd name="connsiteY2" fmla="*/ 513716 h 1021715"/>
              <a:gd name="connsiteX3" fmla="*/ 1394145 w 1403032"/>
              <a:gd name="connsiteY3" fmla="*/ 1021715 h 1021715"/>
              <a:gd name="connsiteX4" fmla="*/ 0 w 1403032"/>
              <a:gd name="connsiteY4" fmla="*/ 1021715 h 1021715"/>
              <a:gd name="connsiteX5" fmla="*/ 480464 w 1403032"/>
              <a:gd name="connsiteY5" fmla="*/ 507852 h 1021715"/>
              <a:gd name="connsiteX6" fmla="*/ 0 w 1403032"/>
              <a:gd name="connsiteY6" fmla="*/ 5716 h 1021715"/>
              <a:gd name="connsiteX0" fmla="*/ 0 w 1403032"/>
              <a:gd name="connsiteY0" fmla="*/ 5716 h 1021715"/>
              <a:gd name="connsiteX1" fmla="*/ 1403032 w 1403032"/>
              <a:gd name="connsiteY1" fmla="*/ 0 h 1021715"/>
              <a:gd name="connsiteX2" fmla="*/ 1396678 w 1403032"/>
              <a:gd name="connsiteY2" fmla="*/ 513716 h 1021715"/>
              <a:gd name="connsiteX3" fmla="*/ 1394145 w 1403032"/>
              <a:gd name="connsiteY3" fmla="*/ 1021715 h 1021715"/>
              <a:gd name="connsiteX4" fmla="*/ 0 w 1403032"/>
              <a:gd name="connsiteY4" fmla="*/ 1021715 h 1021715"/>
              <a:gd name="connsiteX5" fmla="*/ 480464 w 1403032"/>
              <a:gd name="connsiteY5" fmla="*/ 512543 h 1021715"/>
              <a:gd name="connsiteX6" fmla="*/ 0 w 1403032"/>
              <a:gd name="connsiteY6" fmla="*/ 5716 h 102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032" h="1021715">
                <a:moveTo>
                  <a:pt x="0" y="5716"/>
                </a:moveTo>
                <a:lnTo>
                  <a:pt x="1403032" y="0"/>
                </a:lnTo>
                <a:lnTo>
                  <a:pt x="1396678" y="513716"/>
                </a:lnTo>
                <a:cubicBezTo>
                  <a:pt x="1395834" y="683049"/>
                  <a:pt x="1394989" y="852382"/>
                  <a:pt x="1394145" y="1021715"/>
                </a:cubicBezTo>
                <a:lnTo>
                  <a:pt x="0" y="1021715"/>
                </a:lnTo>
                <a:lnTo>
                  <a:pt x="480464" y="512543"/>
                </a:lnTo>
                <a:lnTo>
                  <a:pt x="0" y="5716"/>
                </a:lnTo>
                <a:close/>
              </a:path>
            </a:pathLst>
          </a:custGeom>
          <a:solidFill>
            <a:srgbClr val="8FAADC"/>
          </a:solidFill>
          <a:ln>
            <a:solidFill>
              <a:srgbClr val="8FAADC"/>
            </a:solidFill>
          </a:ln>
        </p:spPr>
        <p:txBody>
          <a:bodyPr vert="vert270" wrap="square" lIns="88900" tIns="38100" rIns="88900" bIns="38100" rtlCol="0" anchor="ctr" anchorCtr="0">
            <a:noAutofit/>
          </a:bodyPr>
          <a:lstStyle/>
          <a:p>
            <a:pPr algn="ctr" defTabSz="913486">
              <a:spcAft>
                <a:spcPct val="35000"/>
              </a:spcAft>
            </a:pPr>
            <a:endParaRPr lang="it-IT" sz="100" b="1" dirty="0">
              <a:solidFill>
                <a:prstClr val="black">
                  <a:lumMod val="75000"/>
                  <a:lumOff val="25000"/>
                </a:prstClr>
              </a:solidFill>
              <a:latin typeface="EY interstate light"/>
            </a:endParaRPr>
          </a:p>
          <a:p>
            <a:pPr algn="ctr" defTabSz="913486">
              <a:spcAft>
                <a:spcPct val="35000"/>
              </a:spcAft>
            </a:pPr>
            <a:r>
              <a:rPr lang="it-IT" sz="1400" b="1" dirty="0">
                <a:solidFill>
                  <a:prstClr val="black">
                    <a:lumMod val="75000"/>
                    <a:lumOff val="25000"/>
                  </a:prstClr>
                </a:solidFill>
                <a:latin typeface="EY interstate light"/>
              </a:rPr>
              <a:t>FUTURE</a:t>
            </a:r>
          </a:p>
        </p:txBody>
      </p:sp>
      <p:sp>
        <p:nvSpPr>
          <p:cNvPr id="40" name="Rectangle 39">
            <a:extLst>
              <a:ext uri="{FF2B5EF4-FFF2-40B4-BE49-F238E27FC236}">
                <a16:creationId xmlns:a16="http://schemas.microsoft.com/office/drawing/2014/main" id="{9D222000-AAA0-4171-B6B5-2602EA18BE16}"/>
              </a:ext>
            </a:extLst>
          </p:cNvPr>
          <p:cNvSpPr/>
          <p:nvPr/>
        </p:nvSpPr>
        <p:spPr>
          <a:xfrm>
            <a:off x="637352" y="4359687"/>
            <a:ext cx="2380025" cy="1481997"/>
          </a:xfrm>
          <a:prstGeom prst="rect">
            <a:avLst/>
          </a:prstGeom>
          <a:solidFill>
            <a:schemeClr val="bg2"/>
          </a:solidFill>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454109" eaLnBrk="0" hangingPunct="0">
              <a:spcBef>
                <a:spcPts val="256"/>
              </a:spcBef>
              <a:defRPr/>
            </a:pPr>
            <a:r>
              <a:rPr lang="en-US" sz="1400" kern="0" dirty="0">
                <a:solidFill>
                  <a:schemeClr val="tx1"/>
                </a:solidFill>
                <a:latin typeface="EY interstate light"/>
                <a:cs typeface="Calibri" panose="020F0502020204030204" pitchFamily="34" charset="0"/>
              </a:rPr>
              <a:t>“The person who has to make something happen or actually do it.” - The Doer!</a:t>
            </a:r>
          </a:p>
        </p:txBody>
      </p:sp>
      <p:sp>
        <p:nvSpPr>
          <p:cNvPr id="41" name="Rectangle 40">
            <a:extLst>
              <a:ext uri="{FF2B5EF4-FFF2-40B4-BE49-F238E27FC236}">
                <a16:creationId xmlns:a16="http://schemas.microsoft.com/office/drawing/2014/main" id="{A6F532E1-0B4C-4658-ABB6-0570A6D20707}"/>
              </a:ext>
            </a:extLst>
          </p:cNvPr>
          <p:cNvSpPr/>
          <p:nvPr/>
        </p:nvSpPr>
        <p:spPr>
          <a:xfrm>
            <a:off x="3381749" y="3709513"/>
            <a:ext cx="2380025" cy="62235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4109" eaLnBrk="0" hangingPunct="0">
              <a:spcBef>
                <a:spcPts val="256"/>
              </a:spcBef>
              <a:defRPr/>
            </a:pPr>
            <a:r>
              <a:rPr lang="en-US" kern="0" dirty="0">
                <a:solidFill>
                  <a:prstClr val="white"/>
                </a:solidFill>
                <a:latin typeface="EY interstate light"/>
                <a:cs typeface="Calibri" panose="020F0502020204030204" pitchFamily="34" charset="0"/>
              </a:rPr>
              <a:t>CONSULTED</a:t>
            </a:r>
          </a:p>
        </p:txBody>
      </p:sp>
      <p:sp>
        <p:nvSpPr>
          <p:cNvPr id="42" name="Rectangle 41">
            <a:extLst>
              <a:ext uri="{FF2B5EF4-FFF2-40B4-BE49-F238E27FC236}">
                <a16:creationId xmlns:a16="http://schemas.microsoft.com/office/drawing/2014/main" id="{172EC55A-E63F-41EE-A7EE-4549F2289844}"/>
              </a:ext>
            </a:extLst>
          </p:cNvPr>
          <p:cNvSpPr/>
          <p:nvPr/>
        </p:nvSpPr>
        <p:spPr>
          <a:xfrm>
            <a:off x="3381757" y="4359687"/>
            <a:ext cx="2380025" cy="1481997"/>
          </a:xfrm>
          <a:prstGeom prst="rect">
            <a:avLst/>
          </a:prstGeom>
          <a:solidFill>
            <a:schemeClr val="bg2"/>
          </a:solidFill>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454109" eaLnBrk="0" hangingPunct="0">
              <a:spcBef>
                <a:spcPts val="256"/>
              </a:spcBef>
              <a:defRPr/>
            </a:pPr>
            <a:r>
              <a:rPr lang="en-US" sz="1400" kern="0" dirty="0">
                <a:solidFill>
                  <a:schemeClr val="tx1"/>
                </a:solidFill>
                <a:latin typeface="EY interstate light"/>
                <a:cs typeface="Calibri" panose="020F0502020204030204" pitchFamily="34" charset="0"/>
              </a:rPr>
              <a:t>“Must always be consulted before a decision or action is taken - a two-way process.”</a:t>
            </a:r>
          </a:p>
        </p:txBody>
      </p:sp>
      <p:sp>
        <p:nvSpPr>
          <p:cNvPr id="43" name="Rectangle 42">
            <a:extLst>
              <a:ext uri="{FF2B5EF4-FFF2-40B4-BE49-F238E27FC236}">
                <a16:creationId xmlns:a16="http://schemas.microsoft.com/office/drawing/2014/main" id="{E9ED2CA7-E23D-4104-A960-EE033E20A725}"/>
              </a:ext>
            </a:extLst>
          </p:cNvPr>
          <p:cNvSpPr/>
          <p:nvPr/>
        </p:nvSpPr>
        <p:spPr>
          <a:xfrm>
            <a:off x="6126154" y="3709513"/>
            <a:ext cx="2380025" cy="62235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4109" eaLnBrk="0" hangingPunct="0">
              <a:spcBef>
                <a:spcPts val="256"/>
              </a:spcBef>
              <a:defRPr/>
            </a:pPr>
            <a:r>
              <a:rPr lang="en-US" kern="0" dirty="0">
                <a:solidFill>
                  <a:prstClr val="white"/>
                </a:solidFill>
                <a:latin typeface="EY interstate light"/>
                <a:cs typeface="Calibri" panose="020F0502020204030204" pitchFamily="34" charset="0"/>
              </a:rPr>
              <a:t>ACCOUNTABLE</a:t>
            </a:r>
          </a:p>
        </p:txBody>
      </p:sp>
      <p:sp>
        <p:nvSpPr>
          <p:cNvPr id="46" name="Rectangle 45">
            <a:extLst>
              <a:ext uri="{FF2B5EF4-FFF2-40B4-BE49-F238E27FC236}">
                <a16:creationId xmlns:a16="http://schemas.microsoft.com/office/drawing/2014/main" id="{5ABF965B-6A7A-4E0E-8D42-6CD142BA38F5}"/>
              </a:ext>
            </a:extLst>
          </p:cNvPr>
          <p:cNvSpPr/>
          <p:nvPr/>
        </p:nvSpPr>
        <p:spPr>
          <a:xfrm>
            <a:off x="8870558" y="3709513"/>
            <a:ext cx="2380025" cy="62235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4109" eaLnBrk="0" hangingPunct="0">
              <a:spcBef>
                <a:spcPts val="256"/>
              </a:spcBef>
              <a:defRPr/>
            </a:pPr>
            <a:r>
              <a:rPr lang="en-US" kern="0" dirty="0">
                <a:solidFill>
                  <a:prstClr val="white"/>
                </a:solidFill>
                <a:latin typeface="EY interstate light"/>
                <a:cs typeface="Calibri" panose="020F0502020204030204" pitchFamily="34" charset="0"/>
              </a:rPr>
              <a:t>RESPONSIBLE</a:t>
            </a:r>
          </a:p>
        </p:txBody>
      </p:sp>
      <p:sp>
        <p:nvSpPr>
          <p:cNvPr id="47" name="Rectangle 46">
            <a:extLst>
              <a:ext uri="{FF2B5EF4-FFF2-40B4-BE49-F238E27FC236}">
                <a16:creationId xmlns:a16="http://schemas.microsoft.com/office/drawing/2014/main" id="{31328105-2AA6-4608-8392-28AF582B70FD}"/>
              </a:ext>
            </a:extLst>
          </p:cNvPr>
          <p:cNvSpPr/>
          <p:nvPr/>
        </p:nvSpPr>
        <p:spPr>
          <a:xfrm>
            <a:off x="8870566" y="4359687"/>
            <a:ext cx="2380025" cy="1481997"/>
          </a:xfrm>
          <a:prstGeom prst="rect">
            <a:avLst/>
          </a:prstGeom>
          <a:solidFill>
            <a:schemeClr val="bg2"/>
          </a:solidFill>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454109" eaLnBrk="0" hangingPunct="0">
              <a:spcBef>
                <a:spcPts val="256"/>
              </a:spcBef>
              <a:defRPr/>
            </a:pPr>
            <a:r>
              <a:rPr lang="en-US" sz="1400" kern="0" dirty="0">
                <a:solidFill>
                  <a:schemeClr val="tx1"/>
                </a:solidFill>
                <a:latin typeface="EY interstate light"/>
                <a:cs typeface="Calibri" panose="020F0502020204030204" pitchFamily="34" charset="0"/>
              </a:rPr>
              <a:t>“Must always be informed after a decision or action has been taken.”</a:t>
            </a:r>
          </a:p>
        </p:txBody>
      </p:sp>
      <p:sp>
        <p:nvSpPr>
          <p:cNvPr id="48" name="Rectangle 47">
            <a:extLst>
              <a:ext uri="{FF2B5EF4-FFF2-40B4-BE49-F238E27FC236}">
                <a16:creationId xmlns:a16="http://schemas.microsoft.com/office/drawing/2014/main" id="{30E29261-7D5D-4F74-83AC-FA6C3AD6F1E7}"/>
              </a:ext>
            </a:extLst>
          </p:cNvPr>
          <p:cNvSpPr/>
          <p:nvPr/>
        </p:nvSpPr>
        <p:spPr>
          <a:xfrm>
            <a:off x="6126162" y="4359687"/>
            <a:ext cx="2380025" cy="1481997"/>
          </a:xfrm>
          <a:prstGeom prst="rect">
            <a:avLst/>
          </a:prstGeom>
          <a:solidFill>
            <a:schemeClr val="bg2"/>
          </a:solidFill>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454109" eaLnBrk="0" hangingPunct="0">
              <a:spcBef>
                <a:spcPts val="256"/>
              </a:spcBef>
              <a:defRPr/>
            </a:pPr>
            <a:r>
              <a:rPr lang="en-US" sz="1400" kern="0" dirty="0">
                <a:solidFill>
                  <a:schemeClr val="tx1"/>
                </a:solidFill>
                <a:latin typeface="EY interstate light"/>
                <a:cs typeface="Calibri" panose="020F0502020204030204" pitchFamily="34" charset="0"/>
              </a:rPr>
              <a:t>“The person who makes the final decision and has ultimate ownership. (the one who carries the can if all goes wrong).”  The Buck Stops Here!</a:t>
            </a:r>
          </a:p>
        </p:txBody>
      </p:sp>
    </p:spTree>
    <p:extLst>
      <p:ext uri="{BB962C8B-B14F-4D97-AF65-F5344CB8AC3E}">
        <p14:creationId xmlns:p14="http://schemas.microsoft.com/office/powerpoint/2010/main" val="4156352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10711376"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rgbClr val="000000"/>
                </a:solidFill>
                <a:latin typeface="EYInterstate" charset="0"/>
              </a:rPr>
              <a:t>Building a RACI chart with the team can help to identify issues and create buy-in to the improvements</a:t>
            </a:r>
          </a:p>
        </p:txBody>
      </p:sp>
      <p:grpSp>
        <p:nvGrpSpPr>
          <p:cNvPr id="3" name="Group 2">
            <a:extLst>
              <a:ext uri="{FF2B5EF4-FFF2-40B4-BE49-F238E27FC236}">
                <a16:creationId xmlns:a16="http://schemas.microsoft.com/office/drawing/2014/main" id="{7105626B-FDC3-48F6-A42B-E2EC3EA3348C}"/>
              </a:ext>
            </a:extLst>
          </p:cNvPr>
          <p:cNvGrpSpPr/>
          <p:nvPr/>
        </p:nvGrpSpPr>
        <p:grpSpPr>
          <a:xfrm>
            <a:off x="394779" y="1302894"/>
            <a:ext cx="6656262" cy="4676758"/>
            <a:chOff x="1261640" y="1380443"/>
            <a:chExt cx="8273163" cy="4332634"/>
          </a:xfrm>
        </p:grpSpPr>
        <p:sp>
          <p:nvSpPr>
            <p:cNvPr id="21" name="Rectangle 5">
              <a:extLst>
                <a:ext uri="{FF2B5EF4-FFF2-40B4-BE49-F238E27FC236}">
                  <a16:creationId xmlns:a16="http://schemas.microsoft.com/office/drawing/2014/main" id="{DD7F43FE-A607-4EB2-9D4B-69E8D76B9C97}"/>
                </a:ext>
              </a:extLst>
            </p:cNvPr>
            <p:cNvSpPr>
              <a:spLocks noChangeArrowheads="1"/>
            </p:cNvSpPr>
            <p:nvPr/>
          </p:nvSpPr>
          <p:spPr bwMode="gray">
            <a:xfrm>
              <a:off x="4219041" y="2094048"/>
              <a:ext cx="1022400" cy="486000"/>
            </a:xfrm>
            <a:prstGeom prst="rect">
              <a:avLst/>
            </a:prstGeom>
            <a:solidFill>
              <a:srgbClr val="8FAADC"/>
            </a:solidFill>
            <a:ln>
              <a:no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defTabSz="913486">
                <a:spcAft>
                  <a:spcPct val="35000"/>
                </a:spcAft>
              </a:pPr>
              <a:r>
                <a:rPr lang="en-GB" altLang="it-IT" sz="1400" b="1">
                  <a:solidFill>
                    <a:prstClr val="black">
                      <a:lumMod val="75000"/>
                      <a:lumOff val="25000"/>
                    </a:prstClr>
                  </a:solidFill>
                  <a:latin typeface="EY interstate light"/>
                </a:rPr>
                <a:t>Role 1</a:t>
              </a:r>
            </a:p>
          </p:txBody>
        </p:sp>
        <p:sp>
          <p:nvSpPr>
            <p:cNvPr id="22" name="Rectangle 6">
              <a:extLst>
                <a:ext uri="{FF2B5EF4-FFF2-40B4-BE49-F238E27FC236}">
                  <a16:creationId xmlns:a16="http://schemas.microsoft.com/office/drawing/2014/main" id="{BEE223F0-81AA-4FE0-A449-D9ECB1F15623}"/>
                </a:ext>
              </a:extLst>
            </p:cNvPr>
            <p:cNvSpPr>
              <a:spLocks noChangeArrowheads="1"/>
            </p:cNvSpPr>
            <p:nvPr/>
          </p:nvSpPr>
          <p:spPr bwMode="gray">
            <a:xfrm>
              <a:off x="5292381" y="2094048"/>
              <a:ext cx="1022400" cy="486000"/>
            </a:xfrm>
            <a:prstGeom prst="rect">
              <a:avLst/>
            </a:prstGeom>
            <a:solidFill>
              <a:srgbClr val="8FAADC"/>
            </a:solidFill>
            <a:ln>
              <a:no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defTabSz="913486">
                <a:spcAft>
                  <a:spcPct val="35000"/>
                </a:spcAft>
              </a:pPr>
              <a:r>
                <a:rPr lang="en-GB" altLang="it-IT" sz="1400" b="1">
                  <a:solidFill>
                    <a:prstClr val="black">
                      <a:lumMod val="75000"/>
                      <a:lumOff val="25000"/>
                    </a:prstClr>
                  </a:solidFill>
                  <a:latin typeface="EY interstate light"/>
                </a:rPr>
                <a:t>Role 2</a:t>
              </a:r>
            </a:p>
          </p:txBody>
        </p:sp>
        <p:sp>
          <p:nvSpPr>
            <p:cNvPr id="23" name="Rectangle 7">
              <a:extLst>
                <a:ext uri="{FF2B5EF4-FFF2-40B4-BE49-F238E27FC236}">
                  <a16:creationId xmlns:a16="http://schemas.microsoft.com/office/drawing/2014/main" id="{E96F2EE2-8882-4D59-8995-D64A0F0C5375}"/>
                </a:ext>
              </a:extLst>
            </p:cNvPr>
            <p:cNvSpPr>
              <a:spLocks noChangeArrowheads="1"/>
            </p:cNvSpPr>
            <p:nvPr/>
          </p:nvSpPr>
          <p:spPr bwMode="gray">
            <a:xfrm>
              <a:off x="6365721" y="2094048"/>
              <a:ext cx="1022400" cy="486000"/>
            </a:xfrm>
            <a:prstGeom prst="rect">
              <a:avLst/>
            </a:prstGeom>
            <a:solidFill>
              <a:srgbClr val="8FAADC"/>
            </a:solidFill>
            <a:ln>
              <a:no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defTabSz="913486">
                <a:spcAft>
                  <a:spcPct val="35000"/>
                </a:spcAft>
              </a:pPr>
              <a:r>
                <a:rPr lang="en-GB" altLang="it-IT" sz="1400" b="1">
                  <a:solidFill>
                    <a:prstClr val="black">
                      <a:lumMod val="75000"/>
                      <a:lumOff val="25000"/>
                    </a:prstClr>
                  </a:solidFill>
                  <a:latin typeface="EY interstate light"/>
                </a:rPr>
                <a:t>Role 3</a:t>
              </a:r>
            </a:p>
          </p:txBody>
        </p:sp>
        <p:sp>
          <p:nvSpPr>
            <p:cNvPr id="24" name="Rectangle 8">
              <a:extLst>
                <a:ext uri="{FF2B5EF4-FFF2-40B4-BE49-F238E27FC236}">
                  <a16:creationId xmlns:a16="http://schemas.microsoft.com/office/drawing/2014/main" id="{A4C2AEE7-8503-486C-9A2F-C15C1A46C1BC}"/>
                </a:ext>
              </a:extLst>
            </p:cNvPr>
            <p:cNvSpPr>
              <a:spLocks noChangeArrowheads="1"/>
            </p:cNvSpPr>
            <p:nvPr/>
          </p:nvSpPr>
          <p:spPr bwMode="gray">
            <a:xfrm>
              <a:off x="7439061" y="2094048"/>
              <a:ext cx="1022400" cy="486000"/>
            </a:xfrm>
            <a:prstGeom prst="rect">
              <a:avLst/>
            </a:prstGeom>
            <a:solidFill>
              <a:srgbClr val="8FAADC"/>
            </a:solidFill>
            <a:ln>
              <a:no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defTabSz="913486">
                <a:spcAft>
                  <a:spcPct val="35000"/>
                </a:spcAft>
              </a:pPr>
              <a:r>
                <a:rPr lang="en-GB" altLang="it-IT" sz="1400" b="1">
                  <a:solidFill>
                    <a:prstClr val="black">
                      <a:lumMod val="75000"/>
                      <a:lumOff val="25000"/>
                    </a:prstClr>
                  </a:solidFill>
                  <a:latin typeface="EY interstate light"/>
                </a:rPr>
                <a:t>Role 4</a:t>
              </a:r>
            </a:p>
          </p:txBody>
        </p:sp>
        <p:sp>
          <p:nvSpPr>
            <p:cNvPr id="25" name="Rectangle 9">
              <a:extLst>
                <a:ext uri="{FF2B5EF4-FFF2-40B4-BE49-F238E27FC236}">
                  <a16:creationId xmlns:a16="http://schemas.microsoft.com/office/drawing/2014/main" id="{118EAF8B-243F-4567-9DCD-9B81E4B71850}"/>
                </a:ext>
              </a:extLst>
            </p:cNvPr>
            <p:cNvSpPr>
              <a:spLocks noChangeArrowheads="1"/>
            </p:cNvSpPr>
            <p:nvPr/>
          </p:nvSpPr>
          <p:spPr bwMode="gray">
            <a:xfrm>
              <a:off x="8512403" y="2094048"/>
              <a:ext cx="1022400" cy="486000"/>
            </a:xfrm>
            <a:prstGeom prst="rect">
              <a:avLst/>
            </a:prstGeom>
            <a:solidFill>
              <a:srgbClr val="8FAADC"/>
            </a:solidFill>
            <a:ln>
              <a:no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defTabSz="913486">
                <a:spcAft>
                  <a:spcPct val="35000"/>
                </a:spcAft>
              </a:pPr>
              <a:r>
                <a:rPr lang="en-GB" altLang="it-IT" sz="1400" b="1" dirty="0">
                  <a:solidFill>
                    <a:prstClr val="black">
                      <a:lumMod val="75000"/>
                      <a:lumOff val="25000"/>
                    </a:prstClr>
                  </a:solidFill>
                  <a:latin typeface="EY interstate light"/>
                </a:rPr>
                <a:t>Role 5</a:t>
              </a:r>
            </a:p>
          </p:txBody>
        </p:sp>
        <p:sp>
          <p:nvSpPr>
            <p:cNvPr id="30" name="Rectangle 11">
              <a:extLst>
                <a:ext uri="{FF2B5EF4-FFF2-40B4-BE49-F238E27FC236}">
                  <a16:creationId xmlns:a16="http://schemas.microsoft.com/office/drawing/2014/main" id="{2B8F1E1E-6221-41C3-AE2A-F6B15E6254B3}"/>
                </a:ext>
              </a:extLst>
            </p:cNvPr>
            <p:cNvSpPr>
              <a:spLocks noChangeArrowheads="1"/>
            </p:cNvSpPr>
            <p:nvPr/>
          </p:nvSpPr>
          <p:spPr bwMode="gray">
            <a:xfrm>
              <a:off x="2657199" y="2623839"/>
              <a:ext cx="1512721" cy="486000"/>
            </a:xfrm>
            <a:prstGeom prst="rect">
              <a:avLst/>
            </a:prstGeom>
            <a:solidFill>
              <a:srgbClr val="8FAADC"/>
            </a:solidFill>
            <a:ln>
              <a:no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defTabSz="913486">
                <a:spcAft>
                  <a:spcPct val="35000"/>
                </a:spcAft>
              </a:pPr>
              <a:r>
                <a:rPr lang="en-GB" altLang="it-IT" sz="1400" b="1" dirty="0">
                  <a:solidFill>
                    <a:prstClr val="black">
                      <a:lumMod val="75000"/>
                      <a:lumOff val="25000"/>
                    </a:prstClr>
                  </a:solidFill>
                  <a:latin typeface="EY interstate light"/>
                </a:rPr>
                <a:t>Activity A</a:t>
              </a:r>
            </a:p>
          </p:txBody>
        </p:sp>
        <p:sp>
          <p:nvSpPr>
            <p:cNvPr id="31" name="Rectangle 12">
              <a:extLst>
                <a:ext uri="{FF2B5EF4-FFF2-40B4-BE49-F238E27FC236}">
                  <a16:creationId xmlns:a16="http://schemas.microsoft.com/office/drawing/2014/main" id="{CFEBED9C-5EA5-4D6F-80D6-C6F6A6BF4D8F}"/>
                </a:ext>
              </a:extLst>
            </p:cNvPr>
            <p:cNvSpPr>
              <a:spLocks noChangeArrowheads="1"/>
            </p:cNvSpPr>
            <p:nvPr/>
          </p:nvSpPr>
          <p:spPr bwMode="gray">
            <a:xfrm>
              <a:off x="4222519" y="2626619"/>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A</a:t>
              </a:r>
            </a:p>
          </p:txBody>
        </p:sp>
        <p:sp>
          <p:nvSpPr>
            <p:cNvPr id="32" name="Rectangle 13">
              <a:extLst>
                <a:ext uri="{FF2B5EF4-FFF2-40B4-BE49-F238E27FC236}">
                  <a16:creationId xmlns:a16="http://schemas.microsoft.com/office/drawing/2014/main" id="{A69820EB-5453-4839-B46B-B991DD4F3F7E}"/>
                </a:ext>
              </a:extLst>
            </p:cNvPr>
            <p:cNvSpPr>
              <a:spLocks noChangeArrowheads="1"/>
            </p:cNvSpPr>
            <p:nvPr/>
          </p:nvSpPr>
          <p:spPr bwMode="gray">
            <a:xfrm>
              <a:off x="5295749" y="2626619"/>
              <a:ext cx="1019112"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C</a:t>
              </a:r>
            </a:p>
          </p:txBody>
        </p:sp>
        <p:sp>
          <p:nvSpPr>
            <p:cNvPr id="33" name="Rectangle 14">
              <a:extLst>
                <a:ext uri="{FF2B5EF4-FFF2-40B4-BE49-F238E27FC236}">
                  <a16:creationId xmlns:a16="http://schemas.microsoft.com/office/drawing/2014/main" id="{CC936C98-B911-48FB-A763-DD586743C772}"/>
                </a:ext>
              </a:extLst>
            </p:cNvPr>
            <p:cNvSpPr>
              <a:spLocks noChangeArrowheads="1"/>
            </p:cNvSpPr>
            <p:nvPr/>
          </p:nvSpPr>
          <p:spPr bwMode="gray">
            <a:xfrm>
              <a:off x="6367460" y="2626619"/>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R</a:t>
              </a:r>
            </a:p>
          </p:txBody>
        </p:sp>
        <p:sp>
          <p:nvSpPr>
            <p:cNvPr id="34" name="Rectangle 15">
              <a:extLst>
                <a:ext uri="{FF2B5EF4-FFF2-40B4-BE49-F238E27FC236}">
                  <a16:creationId xmlns:a16="http://schemas.microsoft.com/office/drawing/2014/main" id="{29FABAC2-5829-4B72-AFC1-ECE8878C632A}"/>
                </a:ext>
              </a:extLst>
            </p:cNvPr>
            <p:cNvSpPr>
              <a:spLocks noChangeArrowheads="1"/>
            </p:cNvSpPr>
            <p:nvPr/>
          </p:nvSpPr>
          <p:spPr bwMode="gray">
            <a:xfrm>
              <a:off x="7440690" y="2626619"/>
              <a:ext cx="1019112" cy="486000"/>
            </a:xfrm>
            <a:prstGeom prst="rect">
              <a:avLst/>
            </a:prstGeom>
            <a:solidFill>
              <a:srgbClr val="DAE3F3">
                <a:alpha val="74901"/>
              </a:srgbClr>
            </a:solidFill>
            <a:ln w="12700">
              <a:noFill/>
              <a:miter lim="800000"/>
              <a:headEnd/>
              <a:tailEnd/>
            </a:ln>
          </p:spPr>
          <p:txBody>
            <a:bodyPr wrap="none" lIns="54000" tIns="54000" rIns="54000" bIns="54000" anchor="ctr"/>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defTabSz="762000" fontAlgn="base">
                <a:spcBef>
                  <a:spcPct val="50000"/>
                </a:spcBef>
                <a:spcAft>
                  <a:spcPct val="0"/>
                </a:spcAft>
              </a:pPr>
              <a:endParaRPr lang="it-IT" altLang="it-IT" sz="1300" b="1">
                <a:solidFill>
                  <a:srgbClr val="000000"/>
                </a:solidFill>
                <a:latin typeface="EY interstate light"/>
              </a:endParaRPr>
            </a:p>
          </p:txBody>
        </p:sp>
        <p:sp>
          <p:nvSpPr>
            <p:cNvPr id="35" name="Rectangle 16">
              <a:extLst>
                <a:ext uri="{FF2B5EF4-FFF2-40B4-BE49-F238E27FC236}">
                  <a16:creationId xmlns:a16="http://schemas.microsoft.com/office/drawing/2014/main" id="{87F3D2FB-8A77-4F50-AFE7-1C1C794AA3E7}"/>
                </a:ext>
              </a:extLst>
            </p:cNvPr>
            <p:cNvSpPr>
              <a:spLocks noChangeArrowheads="1"/>
            </p:cNvSpPr>
            <p:nvPr/>
          </p:nvSpPr>
          <p:spPr bwMode="gray">
            <a:xfrm>
              <a:off x="8512403" y="2625229"/>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R</a:t>
              </a:r>
            </a:p>
          </p:txBody>
        </p:sp>
        <p:sp>
          <p:nvSpPr>
            <p:cNvPr id="36" name="Rectangle 17">
              <a:extLst>
                <a:ext uri="{FF2B5EF4-FFF2-40B4-BE49-F238E27FC236}">
                  <a16:creationId xmlns:a16="http://schemas.microsoft.com/office/drawing/2014/main" id="{3EE10FB1-B593-4B63-B8F7-44595E183507}"/>
                </a:ext>
              </a:extLst>
            </p:cNvPr>
            <p:cNvSpPr>
              <a:spLocks noChangeArrowheads="1"/>
            </p:cNvSpPr>
            <p:nvPr/>
          </p:nvSpPr>
          <p:spPr bwMode="gray">
            <a:xfrm>
              <a:off x="2657199" y="3153630"/>
              <a:ext cx="1512721" cy="486000"/>
            </a:xfrm>
            <a:prstGeom prst="rect">
              <a:avLst/>
            </a:prstGeom>
            <a:solidFill>
              <a:srgbClr val="8FAADC"/>
            </a:solidFill>
            <a:ln>
              <a:no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defTabSz="913486">
                <a:spcAft>
                  <a:spcPct val="35000"/>
                </a:spcAft>
              </a:pPr>
              <a:r>
                <a:rPr lang="en-GB" altLang="it-IT" sz="1400" b="1">
                  <a:solidFill>
                    <a:prstClr val="black">
                      <a:lumMod val="75000"/>
                      <a:lumOff val="25000"/>
                    </a:prstClr>
                  </a:solidFill>
                  <a:latin typeface="EY interstate light"/>
                </a:rPr>
                <a:t>Activity B</a:t>
              </a:r>
              <a:endParaRPr lang="en-GB" altLang="it-IT" sz="1400" b="1" dirty="0">
                <a:solidFill>
                  <a:prstClr val="black">
                    <a:lumMod val="75000"/>
                    <a:lumOff val="25000"/>
                  </a:prstClr>
                </a:solidFill>
                <a:latin typeface="EY interstate light"/>
              </a:endParaRPr>
            </a:p>
          </p:txBody>
        </p:sp>
        <p:sp>
          <p:nvSpPr>
            <p:cNvPr id="37" name="Rectangle 18">
              <a:extLst>
                <a:ext uri="{FF2B5EF4-FFF2-40B4-BE49-F238E27FC236}">
                  <a16:creationId xmlns:a16="http://schemas.microsoft.com/office/drawing/2014/main" id="{753BDCC4-2297-4044-9B04-1344EBC36B05}"/>
                </a:ext>
              </a:extLst>
            </p:cNvPr>
            <p:cNvSpPr>
              <a:spLocks noChangeArrowheads="1"/>
            </p:cNvSpPr>
            <p:nvPr/>
          </p:nvSpPr>
          <p:spPr bwMode="gray">
            <a:xfrm>
              <a:off x="4222519" y="3159190"/>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C</a:t>
              </a:r>
            </a:p>
          </p:txBody>
        </p:sp>
        <p:sp>
          <p:nvSpPr>
            <p:cNvPr id="38" name="Rectangle 19">
              <a:extLst>
                <a:ext uri="{FF2B5EF4-FFF2-40B4-BE49-F238E27FC236}">
                  <a16:creationId xmlns:a16="http://schemas.microsoft.com/office/drawing/2014/main" id="{1C6FBDE5-0EA5-4DF8-9184-9764E037740F}"/>
                </a:ext>
              </a:extLst>
            </p:cNvPr>
            <p:cNvSpPr>
              <a:spLocks noChangeArrowheads="1"/>
            </p:cNvSpPr>
            <p:nvPr/>
          </p:nvSpPr>
          <p:spPr bwMode="gray">
            <a:xfrm>
              <a:off x="5295749" y="3159190"/>
              <a:ext cx="1019112"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R</a:t>
              </a:r>
            </a:p>
          </p:txBody>
        </p:sp>
        <p:sp>
          <p:nvSpPr>
            <p:cNvPr id="39" name="Rectangle 20">
              <a:extLst>
                <a:ext uri="{FF2B5EF4-FFF2-40B4-BE49-F238E27FC236}">
                  <a16:creationId xmlns:a16="http://schemas.microsoft.com/office/drawing/2014/main" id="{A7400BDD-5FB2-4854-94A7-42E550D893EB}"/>
                </a:ext>
              </a:extLst>
            </p:cNvPr>
            <p:cNvSpPr>
              <a:spLocks noChangeArrowheads="1"/>
            </p:cNvSpPr>
            <p:nvPr/>
          </p:nvSpPr>
          <p:spPr bwMode="gray">
            <a:xfrm>
              <a:off x="6367460" y="3159190"/>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0"/>
                </a:spcBef>
                <a:spcAft>
                  <a:spcPct val="0"/>
                </a:spcAft>
              </a:pPr>
              <a:endParaRPr lang="it-IT" altLang="it-IT">
                <a:solidFill>
                  <a:srgbClr val="FFFFFF"/>
                </a:solidFill>
                <a:latin typeface="EY interstate light"/>
              </a:endParaRPr>
            </a:p>
          </p:txBody>
        </p:sp>
        <p:sp>
          <p:nvSpPr>
            <p:cNvPr id="44" name="Rectangle 21">
              <a:extLst>
                <a:ext uri="{FF2B5EF4-FFF2-40B4-BE49-F238E27FC236}">
                  <a16:creationId xmlns:a16="http://schemas.microsoft.com/office/drawing/2014/main" id="{94704563-4F4E-4534-A42B-E21E64F5691A}"/>
                </a:ext>
              </a:extLst>
            </p:cNvPr>
            <p:cNvSpPr>
              <a:spLocks noChangeArrowheads="1"/>
            </p:cNvSpPr>
            <p:nvPr/>
          </p:nvSpPr>
          <p:spPr bwMode="gray">
            <a:xfrm>
              <a:off x="7440690" y="3159190"/>
              <a:ext cx="1019112"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dirty="0">
                  <a:solidFill>
                    <a:srgbClr val="000000"/>
                  </a:solidFill>
                  <a:latin typeface="EY interstate light"/>
                </a:rPr>
                <a:t>R</a:t>
              </a:r>
            </a:p>
          </p:txBody>
        </p:sp>
        <p:sp>
          <p:nvSpPr>
            <p:cNvPr id="45" name="Rectangle 22">
              <a:extLst>
                <a:ext uri="{FF2B5EF4-FFF2-40B4-BE49-F238E27FC236}">
                  <a16:creationId xmlns:a16="http://schemas.microsoft.com/office/drawing/2014/main" id="{98509A14-7AE9-479D-9D5A-19765311200D}"/>
                </a:ext>
              </a:extLst>
            </p:cNvPr>
            <p:cNvSpPr>
              <a:spLocks noChangeArrowheads="1"/>
            </p:cNvSpPr>
            <p:nvPr/>
          </p:nvSpPr>
          <p:spPr bwMode="gray">
            <a:xfrm>
              <a:off x="8512403" y="3156410"/>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I</a:t>
              </a:r>
              <a:endParaRPr lang="en-GB" altLang="it-IT" sz="1300" b="1" dirty="0">
                <a:solidFill>
                  <a:srgbClr val="000000"/>
                </a:solidFill>
                <a:latin typeface="EY interstate light"/>
              </a:endParaRPr>
            </a:p>
          </p:txBody>
        </p:sp>
        <p:sp>
          <p:nvSpPr>
            <p:cNvPr id="49" name="Rectangle 23">
              <a:extLst>
                <a:ext uri="{FF2B5EF4-FFF2-40B4-BE49-F238E27FC236}">
                  <a16:creationId xmlns:a16="http://schemas.microsoft.com/office/drawing/2014/main" id="{05C4D89F-ECD1-49C5-8316-7E1510F9912B}"/>
                </a:ext>
              </a:extLst>
            </p:cNvPr>
            <p:cNvSpPr>
              <a:spLocks noChangeArrowheads="1"/>
            </p:cNvSpPr>
            <p:nvPr/>
          </p:nvSpPr>
          <p:spPr bwMode="gray">
            <a:xfrm>
              <a:off x="2657199" y="3683421"/>
              <a:ext cx="1512721" cy="486000"/>
            </a:xfrm>
            <a:prstGeom prst="rect">
              <a:avLst/>
            </a:prstGeom>
            <a:solidFill>
              <a:srgbClr val="8FAADC"/>
            </a:solidFill>
            <a:ln>
              <a:no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defTabSz="913486">
                <a:spcAft>
                  <a:spcPct val="35000"/>
                </a:spcAft>
              </a:pPr>
              <a:r>
                <a:rPr lang="en-GB" altLang="it-IT" sz="1400" b="1">
                  <a:solidFill>
                    <a:prstClr val="black">
                      <a:lumMod val="75000"/>
                      <a:lumOff val="25000"/>
                    </a:prstClr>
                  </a:solidFill>
                  <a:latin typeface="EY interstate light"/>
                </a:rPr>
                <a:t>Activity C</a:t>
              </a:r>
            </a:p>
          </p:txBody>
        </p:sp>
        <p:sp>
          <p:nvSpPr>
            <p:cNvPr id="50" name="Rectangle 24">
              <a:extLst>
                <a:ext uri="{FF2B5EF4-FFF2-40B4-BE49-F238E27FC236}">
                  <a16:creationId xmlns:a16="http://schemas.microsoft.com/office/drawing/2014/main" id="{D1D33CFF-EA01-485C-956B-563F48B7DD0E}"/>
                </a:ext>
              </a:extLst>
            </p:cNvPr>
            <p:cNvSpPr>
              <a:spLocks noChangeArrowheads="1"/>
            </p:cNvSpPr>
            <p:nvPr/>
          </p:nvSpPr>
          <p:spPr bwMode="gray">
            <a:xfrm>
              <a:off x="4222519" y="3691761"/>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0"/>
                </a:spcBef>
                <a:spcAft>
                  <a:spcPct val="0"/>
                </a:spcAft>
              </a:pPr>
              <a:endParaRPr lang="it-IT" altLang="it-IT">
                <a:solidFill>
                  <a:srgbClr val="FFFFFF"/>
                </a:solidFill>
                <a:latin typeface="EY interstate light"/>
              </a:endParaRPr>
            </a:p>
          </p:txBody>
        </p:sp>
        <p:sp>
          <p:nvSpPr>
            <p:cNvPr id="51" name="Rectangle 25">
              <a:extLst>
                <a:ext uri="{FF2B5EF4-FFF2-40B4-BE49-F238E27FC236}">
                  <a16:creationId xmlns:a16="http://schemas.microsoft.com/office/drawing/2014/main" id="{BC7DF95A-44D8-423E-B3A2-2F0115407289}"/>
                </a:ext>
              </a:extLst>
            </p:cNvPr>
            <p:cNvSpPr>
              <a:spLocks noChangeArrowheads="1"/>
            </p:cNvSpPr>
            <p:nvPr/>
          </p:nvSpPr>
          <p:spPr bwMode="gray">
            <a:xfrm>
              <a:off x="5295749" y="3691761"/>
              <a:ext cx="1019112"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A</a:t>
              </a:r>
            </a:p>
          </p:txBody>
        </p:sp>
        <p:sp>
          <p:nvSpPr>
            <p:cNvPr id="52" name="Rectangle 26">
              <a:extLst>
                <a:ext uri="{FF2B5EF4-FFF2-40B4-BE49-F238E27FC236}">
                  <a16:creationId xmlns:a16="http://schemas.microsoft.com/office/drawing/2014/main" id="{0DE6E3C6-F9D4-43EA-97BF-E71A18C87E4F}"/>
                </a:ext>
              </a:extLst>
            </p:cNvPr>
            <p:cNvSpPr>
              <a:spLocks noChangeArrowheads="1"/>
            </p:cNvSpPr>
            <p:nvPr/>
          </p:nvSpPr>
          <p:spPr bwMode="gray">
            <a:xfrm>
              <a:off x="6367460" y="3691761"/>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0"/>
                </a:spcBef>
                <a:spcAft>
                  <a:spcPct val="0"/>
                </a:spcAft>
              </a:pPr>
              <a:endParaRPr lang="it-IT" altLang="it-IT">
                <a:solidFill>
                  <a:srgbClr val="FFFFFF"/>
                </a:solidFill>
                <a:latin typeface="EY interstate light"/>
              </a:endParaRPr>
            </a:p>
          </p:txBody>
        </p:sp>
        <p:sp>
          <p:nvSpPr>
            <p:cNvPr id="53" name="Rectangle 27">
              <a:extLst>
                <a:ext uri="{FF2B5EF4-FFF2-40B4-BE49-F238E27FC236}">
                  <a16:creationId xmlns:a16="http://schemas.microsoft.com/office/drawing/2014/main" id="{EE149A86-861C-49B1-8C75-70DB340A20A9}"/>
                </a:ext>
              </a:extLst>
            </p:cNvPr>
            <p:cNvSpPr>
              <a:spLocks noChangeArrowheads="1"/>
            </p:cNvSpPr>
            <p:nvPr/>
          </p:nvSpPr>
          <p:spPr bwMode="gray">
            <a:xfrm>
              <a:off x="7440690" y="3691761"/>
              <a:ext cx="1019112" cy="486000"/>
            </a:xfrm>
            <a:prstGeom prst="rect">
              <a:avLst/>
            </a:prstGeom>
            <a:solidFill>
              <a:srgbClr val="DAE3F3">
                <a:alpha val="74901"/>
              </a:srgbClr>
            </a:solidFill>
            <a:ln w="12700">
              <a:noFill/>
              <a:miter lim="800000"/>
              <a:headEnd/>
              <a:tailEnd/>
            </a:ln>
          </p:spPr>
          <p:txBody>
            <a:bodyPr wrap="none" lIns="54000" tIns="54000" rIns="54000" bIns="54000" anchor="ctr"/>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0"/>
                </a:spcBef>
                <a:spcAft>
                  <a:spcPct val="0"/>
                </a:spcAft>
              </a:pPr>
              <a:endParaRPr lang="it-IT" altLang="it-IT">
                <a:solidFill>
                  <a:srgbClr val="FFFFFF"/>
                </a:solidFill>
                <a:latin typeface="EY interstate light"/>
              </a:endParaRPr>
            </a:p>
          </p:txBody>
        </p:sp>
        <p:sp>
          <p:nvSpPr>
            <p:cNvPr id="54" name="Rectangle 28">
              <a:extLst>
                <a:ext uri="{FF2B5EF4-FFF2-40B4-BE49-F238E27FC236}">
                  <a16:creationId xmlns:a16="http://schemas.microsoft.com/office/drawing/2014/main" id="{D0B05524-91FF-485F-8948-39942067E45E}"/>
                </a:ext>
              </a:extLst>
            </p:cNvPr>
            <p:cNvSpPr>
              <a:spLocks noChangeArrowheads="1"/>
            </p:cNvSpPr>
            <p:nvPr/>
          </p:nvSpPr>
          <p:spPr bwMode="gray">
            <a:xfrm>
              <a:off x="8512403" y="3687591"/>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R</a:t>
              </a:r>
            </a:p>
          </p:txBody>
        </p:sp>
        <p:sp>
          <p:nvSpPr>
            <p:cNvPr id="55" name="Rectangle 29">
              <a:extLst>
                <a:ext uri="{FF2B5EF4-FFF2-40B4-BE49-F238E27FC236}">
                  <a16:creationId xmlns:a16="http://schemas.microsoft.com/office/drawing/2014/main" id="{7670FD48-EBE7-4165-8932-080DC4E70F8B}"/>
                </a:ext>
              </a:extLst>
            </p:cNvPr>
            <p:cNvSpPr>
              <a:spLocks noChangeArrowheads="1"/>
            </p:cNvSpPr>
            <p:nvPr/>
          </p:nvSpPr>
          <p:spPr bwMode="gray">
            <a:xfrm>
              <a:off x="2657199" y="4213212"/>
              <a:ext cx="1512721" cy="486000"/>
            </a:xfrm>
            <a:prstGeom prst="rect">
              <a:avLst/>
            </a:prstGeom>
            <a:solidFill>
              <a:srgbClr val="8FAADC"/>
            </a:solidFill>
            <a:ln>
              <a:no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defTabSz="913486">
                <a:spcAft>
                  <a:spcPct val="35000"/>
                </a:spcAft>
              </a:pPr>
              <a:r>
                <a:rPr lang="en-GB" altLang="it-IT" sz="1400" b="1">
                  <a:solidFill>
                    <a:prstClr val="black">
                      <a:lumMod val="75000"/>
                      <a:lumOff val="25000"/>
                    </a:prstClr>
                  </a:solidFill>
                  <a:latin typeface="EY interstate light"/>
                </a:rPr>
                <a:t>Activity D</a:t>
              </a:r>
            </a:p>
          </p:txBody>
        </p:sp>
        <p:sp>
          <p:nvSpPr>
            <p:cNvPr id="56" name="Rectangle 30">
              <a:extLst>
                <a:ext uri="{FF2B5EF4-FFF2-40B4-BE49-F238E27FC236}">
                  <a16:creationId xmlns:a16="http://schemas.microsoft.com/office/drawing/2014/main" id="{8469742E-A634-4134-92AE-56DFB744DC5D}"/>
                </a:ext>
              </a:extLst>
            </p:cNvPr>
            <p:cNvSpPr>
              <a:spLocks noChangeArrowheads="1"/>
            </p:cNvSpPr>
            <p:nvPr/>
          </p:nvSpPr>
          <p:spPr bwMode="gray">
            <a:xfrm>
              <a:off x="4222519" y="4224332"/>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0"/>
                </a:spcBef>
                <a:spcAft>
                  <a:spcPct val="0"/>
                </a:spcAft>
              </a:pPr>
              <a:endParaRPr lang="it-IT" altLang="it-IT">
                <a:solidFill>
                  <a:srgbClr val="FFFFFF"/>
                </a:solidFill>
                <a:latin typeface="EY interstate light"/>
              </a:endParaRPr>
            </a:p>
          </p:txBody>
        </p:sp>
        <p:sp>
          <p:nvSpPr>
            <p:cNvPr id="57" name="Rectangle 31">
              <a:extLst>
                <a:ext uri="{FF2B5EF4-FFF2-40B4-BE49-F238E27FC236}">
                  <a16:creationId xmlns:a16="http://schemas.microsoft.com/office/drawing/2014/main" id="{E9EEE5D2-3F47-4A15-BE30-F4722F35C9B6}"/>
                </a:ext>
              </a:extLst>
            </p:cNvPr>
            <p:cNvSpPr>
              <a:spLocks noChangeArrowheads="1"/>
            </p:cNvSpPr>
            <p:nvPr/>
          </p:nvSpPr>
          <p:spPr bwMode="gray">
            <a:xfrm>
              <a:off x="5295749" y="4224332"/>
              <a:ext cx="1019112"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C</a:t>
              </a:r>
            </a:p>
          </p:txBody>
        </p:sp>
        <p:sp>
          <p:nvSpPr>
            <p:cNvPr id="58" name="Rectangle 32">
              <a:extLst>
                <a:ext uri="{FF2B5EF4-FFF2-40B4-BE49-F238E27FC236}">
                  <a16:creationId xmlns:a16="http://schemas.microsoft.com/office/drawing/2014/main" id="{57E477D0-EA5C-4AB3-92FB-006992ED5E75}"/>
                </a:ext>
              </a:extLst>
            </p:cNvPr>
            <p:cNvSpPr>
              <a:spLocks noChangeArrowheads="1"/>
            </p:cNvSpPr>
            <p:nvPr/>
          </p:nvSpPr>
          <p:spPr bwMode="gray">
            <a:xfrm>
              <a:off x="6367460" y="4224332"/>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A</a:t>
              </a:r>
            </a:p>
          </p:txBody>
        </p:sp>
        <p:sp>
          <p:nvSpPr>
            <p:cNvPr id="59" name="Rectangle 33">
              <a:extLst>
                <a:ext uri="{FF2B5EF4-FFF2-40B4-BE49-F238E27FC236}">
                  <a16:creationId xmlns:a16="http://schemas.microsoft.com/office/drawing/2014/main" id="{7ADB51B8-BE40-45C1-B729-6711B79EFEB4}"/>
                </a:ext>
              </a:extLst>
            </p:cNvPr>
            <p:cNvSpPr>
              <a:spLocks noChangeArrowheads="1"/>
            </p:cNvSpPr>
            <p:nvPr/>
          </p:nvSpPr>
          <p:spPr bwMode="gray">
            <a:xfrm>
              <a:off x="7440690" y="4224332"/>
              <a:ext cx="1019112" cy="486000"/>
            </a:xfrm>
            <a:prstGeom prst="rect">
              <a:avLst/>
            </a:prstGeom>
            <a:solidFill>
              <a:srgbClr val="DAE3F3">
                <a:alpha val="74901"/>
              </a:srgbClr>
            </a:solidFill>
            <a:ln w="12700">
              <a:noFill/>
              <a:miter lim="800000"/>
              <a:headEnd/>
              <a:tailEnd/>
            </a:ln>
          </p:spPr>
          <p:txBody>
            <a:bodyPr wrap="none" lIns="54000" tIns="54000" rIns="54000" bIns="54000" anchor="ctr"/>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0"/>
                </a:spcBef>
                <a:spcAft>
                  <a:spcPct val="0"/>
                </a:spcAft>
              </a:pPr>
              <a:endParaRPr lang="it-IT" altLang="it-IT">
                <a:solidFill>
                  <a:srgbClr val="FFFFFF"/>
                </a:solidFill>
                <a:latin typeface="EY interstate light"/>
              </a:endParaRPr>
            </a:p>
          </p:txBody>
        </p:sp>
        <p:sp>
          <p:nvSpPr>
            <p:cNvPr id="60" name="Rectangle 34">
              <a:extLst>
                <a:ext uri="{FF2B5EF4-FFF2-40B4-BE49-F238E27FC236}">
                  <a16:creationId xmlns:a16="http://schemas.microsoft.com/office/drawing/2014/main" id="{2D5111EC-4C49-4589-95D3-5228D7265B58}"/>
                </a:ext>
              </a:extLst>
            </p:cNvPr>
            <p:cNvSpPr>
              <a:spLocks noChangeArrowheads="1"/>
            </p:cNvSpPr>
            <p:nvPr/>
          </p:nvSpPr>
          <p:spPr bwMode="gray">
            <a:xfrm>
              <a:off x="8512403" y="4218772"/>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I</a:t>
              </a:r>
            </a:p>
          </p:txBody>
        </p:sp>
        <p:sp>
          <p:nvSpPr>
            <p:cNvPr id="61" name="Rectangle 35">
              <a:extLst>
                <a:ext uri="{FF2B5EF4-FFF2-40B4-BE49-F238E27FC236}">
                  <a16:creationId xmlns:a16="http://schemas.microsoft.com/office/drawing/2014/main" id="{1B8F45A6-6D1C-4806-953C-5068EAD507DA}"/>
                </a:ext>
              </a:extLst>
            </p:cNvPr>
            <p:cNvSpPr>
              <a:spLocks noChangeArrowheads="1"/>
            </p:cNvSpPr>
            <p:nvPr/>
          </p:nvSpPr>
          <p:spPr bwMode="gray">
            <a:xfrm>
              <a:off x="2657199" y="4743002"/>
              <a:ext cx="1512721" cy="486000"/>
            </a:xfrm>
            <a:prstGeom prst="rect">
              <a:avLst/>
            </a:prstGeom>
            <a:solidFill>
              <a:srgbClr val="8FAADC"/>
            </a:solidFill>
            <a:ln>
              <a:noFill/>
            </a:ln>
          </p:spPr>
          <p:txBody>
            <a:bodyPr vert="horz" wrap="square" lIns="88900" tIns="38100" rIns="88900" bIns="381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defTabSz="913486">
                <a:spcAft>
                  <a:spcPct val="35000"/>
                </a:spcAft>
              </a:pPr>
              <a:r>
                <a:rPr lang="en-GB" altLang="it-IT" sz="1400" b="1">
                  <a:solidFill>
                    <a:prstClr val="black">
                      <a:lumMod val="75000"/>
                      <a:lumOff val="25000"/>
                    </a:prstClr>
                  </a:solidFill>
                  <a:latin typeface="EY interstate light"/>
                </a:rPr>
                <a:t>Activity E</a:t>
              </a:r>
            </a:p>
          </p:txBody>
        </p:sp>
        <p:sp>
          <p:nvSpPr>
            <p:cNvPr id="62" name="Rectangle 36">
              <a:extLst>
                <a:ext uri="{FF2B5EF4-FFF2-40B4-BE49-F238E27FC236}">
                  <a16:creationId xmlns:a16="http://schemas.microsoft.com/office/drawing/2014/main" id="{67D579C0-1726-4EC6-92B3-433D995F1203}"/>
                </a:ext>
              </a:extLst>
            </p:cNvPr>
            <p:cNvSpPr>
              <a:spLocks noChangeArrowheads="1"/>
            </p:cNvSpPr>
            <p:nvPr/>
          </p:nvSpPr>
          <p:spPr bwMode="gray">
            <a:xfrm>
              <a:off x="4222519" y="4756902"/>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R</a:t>
              </a:r>
            </a:p>
          </p:txBody>
        </p:sp>
        <p:sp>
          <p:nvSpPr>
            <p:cNvPr id="63" name="Rectangle 37">
              <a:extLst>
                <a:ext uri="{FF2B5EF4-FFF2-40B4-BE49-F238E27FC236}">
                  <a16:creationId xmlns:a16="http://schemas.microsoft.com/office/drawing/2014/main" id="{8F74162C-6167-4F46-99A8-D93C5123254F}"/>
                </a:ext>
              </a:extLst>
            </p:cNvPr>
            <p:cNvSpPr>
              <a:spLocks noChangeArrowheads="1"/>
            </p:cNvSpPr>
            <p:nvPr/>
          </p:nvSpPr>
          <p:spPr bwMode="gray">
            <a:xfrm>
              <a:off x="5295749" y="4756902"/>
              <a:ext cx="1019112" cy="486000"/>
            </a:xfrm>
            <a:prstGeom prst="rect">
              <a:avLst/>
            </a:prstGeom>
            <a:solidFill>
              <a:srgbClr val="DAE3F3">
                <a:alpha val="74901"/>
              </a:srgbClr>
            </a:solidFill>
            <a:ln w="12700">
              <a:noFill/>
              <a:miter lim="800000"/>
              <a:headEnd/>
              <a:tailEnd/>
            </a:ln>
          </p:spPr>
          <p:txBody>
            <a:bodyPr wrap="none" lIns="54000" tIns="54000" rIns="54000" bIns="54000" anchor="ctr"/>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0"/>
                </a:spcBef>
                <a:spcAft>
                  <a:spcPct val="0"/>
                </a:spcAft>
              </a:pPr>
              <a:endParaRPr lang="it-IT" altLang="it-IT">
                <a:solidFill>
                  <a:srgbClr val="FFFFFF"/>
                </a:solidFill>
                <a:latin typeface="EY interstate light"/>
              </a:endParaRPr>
            </a:p>
          </p:txBody>
        </p:sp>
        <p:sp>
          <p:nvSpPr>
            <p:cNvPr id="64" name="Rectangle 38">
              <a:extLst>
                <a:ext uri="{FF2B5EF4-FFF2-40B4-BE49-F238E27FC236}">
                  <a16:creationId xmlns:a16="http://schemas.microsoft.com/office/drawing/2014/main" id="{894ED12D-779A-4B26-8584-4788D96DE1DE}"/>
                </a:ext>
              </a:extLst>
            </p:cNvPr>
            <p:cNvSpPr>
              <a:spLocks noChangeArrowheads="1"/>
            </p:cNvSpPr>
            <p:nvPr/>
          </p:nvSpPr>
          <p:spPr bwMode="gray">
            <a:xfrm>
              <a:off x="6367460" y="4756902"/>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I</a:t>
              </a:r>
            </a:p>
          </p:txBody>
        </p:sp>
        <p:sp>
          <p:nvSpPr>
            <p:cNvPr id="65" name="Rectangle 39">
              <a:extLst>
                <a:ext uri="{FF2B5EF4-FFF2-40B4-BE49-F238E27FC236}">
                  <a16:creationId xmlns:a16="http://schemas.microsoft.com/office/drawing/2014/main" id="{4D3513B4-CC67-47AD-9186-22A61C166ED0}"/>
                </a:ext>
              </a:extLst>
            </p:cNvPr>
            <p:cNvSpPr>
              <a:spLocks noChangeArrowheads="1"/>
            </p:cNvSpPr>
            <p:nvPr/>
          </p:nvSpPr>
          <p:spPr bwMode="gray">
            <a:xfrm>
              <a:off x="7440690" y="4756902"/>
              <a:ext cx="1019112" cy="486000"/>
            </a:xfrm>
            <a:prstGeom prst="rect">
              <a:avLst/>
            </a:prstGeom>
            <a:solidFill>
              <a:srgbClr val="DAE3F3">
                <a:alpha val="74901"/>
              </a:srgbClr>
            </a:solidFill>
            <a:ln w="12700">
              <a:noFill/>
              <a:miter lim="800000"/>
              <a:headEnd/>
              <a:tailEnd/>
            </a:ln>
          </p:spPr>
          <p:txBody>
            <a:bodyPr wrap="none" lIns="54000" tIns="54000" rIns="54000" bIns="54000" anchor="ct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fontAlgn="base">
                <a:spcBef>
                  <a:spcPct val="50000"/>
                </a:spcBef>
                <a:spcAft>
                  <a:spcPct val="0"/>
                </a:spcAft>
              </a:pPr>
              <a:r>
                <a:rPr lang="en-GB" altLang="it-IT" sz="1300" b="1">
                  <a:solidFill>
                    <a:srgbClr val="000000"/>
                  </a:solidFill>
                  <a:latin typeface="EY interstate light"/>
                </a:rPr>
                <a:t>A</a:t>
              </a:r>
            </a:p>
          </p:txBody>
        </p:sp>
        <p:sp>
          <p:nvSpPr>
            <p:cNvPr id="66" name="Rectangle 40">
              <a:extLst>
                <a:ext uri="{FF2B5EF4-FFF2-40B4-BE49-F238E27FC236}">
                  <a16:creationId xmlns:a16="http://schemas.microsoft.com/office/drawing/2014/main" id="{59074E2D-904F-4813-8A1E-5232C48F3A50}"/>
                </a:ext>
              </a:extLst>
            </p:cNvPr>
            <p:cNvSpPr>
              <a:spLocks noChangeArrowheads="1"/>
            </p:cNvSpPr>
            <p:nvPr/>
          </p:nvSpPr>
          <p:spPr bwMode="gray">
            <a:xfrm>
              <a:off x="8512403" y="4749952"/>
              <a:ext cx="1020631" cy="486000"/>
            </a:xfrm>
            <a:prstGeom prst="rect">
              <a:avLst/>
            </a:prstGeom>
            <a:solidFill>
              <a:srgbClr val="DAE3F3">
                <a:alpha val="74901"/>
              </a:srgbClr>
            </a:solidFill>
            <a:ln w="12700">
              <a:noFill/>
              <a:miter lim="800000"/>
              <a:headEnd/>
              <a:tailEnd/>
            </a:ln>
          </p:spPr>
          <p:txBody>
            <a:bodyPr wrap="none" lIns="54000" tIns="54000" rIns="54000" bIns="54000" anchor="ctr"/>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eaLnBrk="1" fontAlgn="base" hangingPunct="1">
                <a:spcBef>
                  <a:spcPct val="0"/>
                </a:spcBef>
                <a:spcAft>
                  <a:spcPct val="0"/>
                </a:spcAft>
              </a:pPr>
              <a:endParaRPr lang="it-IT" altLang="it-IT" dirty="0">
                <a:solidFill>
                  <a:srgbClr val="FFFFFF"/>
                </a:solidFill>
                <a:latin typeface="EY interstate light"/>
              </a:endParaRPr>
            </a:p>
          </p:txBody>
        </p:sp>
        <p:sp>
          <p:nvSpPr>
            <p:cNvPr id="67" name="Text Box 41">
              <a:extLst>
                <a:ext uri="{FF2B5EF4-FFF2-40B4-BE49-F238E27FC236}">
                  <a16:creationId xmlns:a16="http://schemas.microsoft.com/office/drawing/2014/main" id="{62FAC053-D812-4203-9ABE-A656F6AE3447}"/>
                </a:ext>
              </a:extLst>
            </p:cNvPr>
            <p:cNvSpPr txBox="1">
              <a:spLocks noChangeArrowheads="1"/>
            </p:cNvSpPr>
            <p:nvPr/>
          </p:nvSpPr>
          <p:spPr bwMode="gray">
            <a:xfrm>
              <a:off x="1261641" y="5365414"/>
              <a:ext cx="8271393" cy="347663"/>
            </a:xfrm>
            <a:prstGeom prst="rect">
              <a:avLst/>
            </a:prstGeom>
            <a:solidFill>
              <a:srgbClr val="FFE700"/>
            </a:solidFill>
            <a:ln w="12700">
              <a:noFill/>
              <a:miter lim="800000"/>
              <a:headEnd/>
              <a:tailEnd/>
            </a:ln>
          </p:spPr>
          <p:txBody>
            <a:bodyPr wrap="square" lIns="136525" tIns="92075" rIns="136525" bIns="92075" anchor="ctr" anchorCtr="1">
              <a:spAutoFit/>
            </a:bodyPr>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algn="ctr" eaLnBrk="0" fontAlgn="base" hangingPunct="0">
                <a:spcBef>
                  <a:spcPct val="0"/>
                </a:spcBef>
                <a:spcAft>
                  <a:spcPct val="0"/>
                </a:spcAft>
                <a:defRPr>
                  <a:solidFill>
                    <a:schemeClr val="bg1"/>
                  </a:solidFill>
                  <a:latin typeface="Arial" panose="020B0604020202020204" pitchFamily="34" charset="0"/>
                </a:defRPr>
              </a:lvl6pPr>
              <a:lvl7pPr marL="2971800" indent="-228600" algn="ctr" eaLnBrk="0" fontAlgn="base" hangingPunct="0">
                <a:spcBef>
                  <a:spcPct val="0"/>
                </a:spcBef>
                <a:spcAft>
                  <a:spcPct val="0"/>
                </a:spcAft>
                <a:defRPr>
                  <a:solidFill>
                    <a:schemeClr val="bg1"/>
                  </a:solidFill>
                  <a:latin typeface="Arial" panose="020B0604020202020204" pitchFamily="34" charset="0"/>
                </a:defRPr>
              </a:lvl7pPr>
              <a:lvl8pPr marL="3429000" indent="-228600" algn="ctr" eaLnBrk="0" fontAlgn="base" hangingPunct="0">
                <a:spcBef>
                  <a:spcPct val="0"/>
                </a:spcBef>
                <a:spcAft>
                  <a:spcPct val="0"/>
                </a:spcAft>
                <a:defRPr>
                  <a:solidFill>
                    <a:schemeClr val="bg1"/>
                  </a:solidFill>
                  <a:latin typeface="Arial" panose="020B0604020202020204" pitchFamily="34" charset="0"/>
                </a:defRPr>
              </a:lvl8pPr>
              <a:lvl9pPr marL="3886200" indent="-228600" algn="ctr" eaLnBrk="0" fontAlgn="base" hangingPunct="0">
                <a:spcBef>
                  <a:spcPct val="0"/>
                </a:spcBef>
                <a:spcAft>
                  <a:spcPct val="0"/>
                </a:spcAft>
                <a:defRPr>
                  <a:solidFill>
                    <a:schemeClr val="bg1"/>
                  </a:solidFill>
                  <a:latin typeface="Arial" panose="020B0604020202020204" pitchFamily="34" charset="0"/>
                </a:defRPr>
              </a:lvl9pPr>
            </a:lstStyle>
            <a:p>
              <a:pPr algn="ctr" fontAlgn="base">
                <a:lnSpc>
                  <a:spcPct val="90000"/>
                </a:lnSpc>
                <a:spcBef>
                  <a:spcPct val="50000"/>
                </a:spcBef>
                <a:spcAft>
                  <a:spcPct val="0"/>
                </a:spcAft>
              </a:pPr>
              <a:r>
                <a:rPr lang="en-GB" altLang="it-IT" sz="1100" b="1" i="1">
                  <a:solidFill>
                    <a:srgbClr val="000000"/>
                  </a:solidFill>
                  <a:latin typeface="EY interstate light"/>
                </a:rPr>
                <a:t>A = Accountable     R = Responsible     I = Informed     C = Consulted</a:t>
              </a:r>
            </a:p>
          </p:txBody>
        </p:sp>
        <p:sp>
          <p:nvSpPr>
            <p:cNvPr id="73" name="Rectangle 4">
              <a:extLst>
                <a:ext uri="{FF2B5EF4-FFF2-40B4-BE49-F238E27FC236}">
                  <a16:creationId xmlns:a16="http://schemas.microsoft.com/office/drawing/2014/main" id="{96F161FC-4E39-4694-BBEE-2962673DC8D7}"/>
                </a:ext>
              </a:extLst>
            </p:cNvPr>
            <p:cNvSpPr>
              <a:spLocks noChangeArrowheads="1"/>
            </p:cNvSpPr>
            <p:nvPr/>
          </p:nvSpPr>
          <p:spPr bwMode="gray">
            <a:xfrm rot="5400000">
              <a:off x="632651" y="3255613"/>
              <a:ext cx="2602378" cy="1344399"/>
            </a:xfrm>
            <a:prstGeom prst="rect">
              <a:avLst/>
            </a:prstGeom>
            <a:solidFill>
              <a:schemeClr val="bg2"/>
            </a:solidFill>
            <a:ln>
              <a:noFill/>
            </a:ln>
          </p:spPr>
          <p:txBody>
            <a:bodyPr vert="vert270" wrap="square" lIns="88900" tIns="36000" rIns="88900" bIns="1080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defTabSz="913486">
                <a:spcAft>
                  <a:spcPct val="35000"/>
                </a:spcAft>
              </a:pPr>
              <a:r>
                <a:rPr lang="en-US" altLang="it-IT" sz="1600" b="1" dirty="0">
                  <a:solidFill>
                    <a:schemeClr val="tx1"/>
                  </a:solidFill>
                  <a:latin typeface="EY interstate light"/>
                </a:rPr>
                <a:t>Activities</a:t>
              </a:r>
            </a:p>
            <a:p>
              <a:pPr defTabSz="913486">
                <a:spcAft>
                  <a:spcPct val="35000"/>
                </a:spcAft>
              </a:pPr>
              <a:r>
                <a:rPr lang="en-US" altLang="it-IT" sz="1400" dirty="0">
                  <a:solidFill>
                    <a:schemeClr val="tx1"/>
                  </a:solidFill>
                  <a:latin typeface="EY interstate light"/>
                </a:rPr>
                <a:t>An action or decision that is one of several sequential steps in the completion of a process</a:t>
              </a:r>
            </a:p>
          </p:txBody>
        </p:sp>
        <p:sp>
          <p:nvSpPr>
            <p:cNvPr id="74" name="Rectangle 4">
              <a:extLst>
                <a:ext uri="{FF2B5EF4-FFF2-40B4-BE49-F238E27FC236}">
                  <a16:creationId xmlns:a16="http://schemas.microsoft.com/office/drawing/2014/main" id="{2555A70F-37D6-418C-80D9-E50037D649D1}"/>
                </a:ext>
              </a:extLst>
            </p:cNvPr>
            <p:cNvSpPr>
              <a:spLocks noChangeArrowheads="1"/>
            </p:cNvSpPr>
            <p:nvPr/>
          </p:nvSpPr>
          <p:spPr bwMode="gray">
            <a:xfrm rot="5400000">
              <a:off x="6544377" y="-941416"/>
              <a:ext cx="666800" cy="5310517"/>
            </a:xfrm>
            <a:prstGeom prst="rect">
              <a:avLst/>
            </a:prstGeom>
            <a:solidFill>
              <a:schemeClr val="bg2"/>
            </a:solidFill>
            <a:ln>
              <a:solidFill>
                <a:schemeClr val="bg2"/>
              </a:solidFill>
            </a:ln>
          </p:spPr>
          <p:txBody>
            <a:bodyPr vert="vert270" wrap="square" lIns="144000" tIns="72000" rIns="108000" bIns="720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defTabSz="913486">
                <a:spcAft>
                  <a:spcPct val="35000"/>
                </a:spcAft>
              </a:pPr>
              <a:r>
                <a:rPr lang="en-US" altLang="it-IT" sz="1600" b="1" dirty="0">
                  <a:solidFill>
                    <a:schemeClr val="tx1"/>
                  </a:solidFill>
                  <a:latin typeface="EY interstate light"/>
                </a:rPr>
                <a:t>Functional roles </a:t>
              </a:r>
            </a:p>
            <a:p>
              <a:pPr defTabSz="913486">
                <a:spcAft>
                  <a:spcPct val="35000"/>
                </a:spcAft>
              </a:pPr>
              <a:r>
                <a:rPr lang="en-US" altLang="it-IT" sz="1400" dirty="0">
                  <a:solidFill>
                    <a:schemeClr val="tx1"/>
                  </a:solidFill>
                  <a:latin typeface="EY interstate light"/>
                </a:rPr>
                <a:t>A position assigned or assumed to accomplish an activity</a:t>
              </a:r>
            </a:p>
          </p:txBody>
        </p:sp>
        <p:sp>
          <p:nvSpPr>
            <p:cNvPr id="75" name="Rectangle 4">
              <a:extLst>
                <a:ext uri="{FF2B5EF4-FFF2-40B4-BE49-F238E27FC236}">
                  <a16:creationId xmlns:a16="http://schemas.microsoft.com/office/drawing/2014/main" id="{E9F59762-F86C-441B-9481-3E81269107E2}"/>
                </a:ext>
              </a:extLst>
            </p:cNvPr>
            <p:cNvSpPr>
              <a:spLocks noChangeArrowheads="1"/>
            </p:cNvSpPr>
            <p:nvPr/>
          </p:nvSpPr>
          <p:spPr bwMode="gray">
            <a:xfrm rot="5400000">
              <a:off x="2116185" y="528134"/>
              <a:ext cx="1197370" cy="2906458"/>
            </a:xfrm>
            <a:prstGeom prst="rect">
              <a:avLst/>
            </a:prstGeom>
            <a:solidFill>
              <a:schemeClr val="bg2"/>
            </a:solidFill>
            <a:ln>
              <a:solidFill>
                <a:schemeClr val="bg2"/>
              </a:solidFill>
            </a:ln>
          </p:spPr>
          <p:txBody>
            <a:bodyPr vert="vert270" wrap="square" lIns="88900" tIns="36000" rIns="88900" bIns="108000" rtlCol="0" anchor="ctr" anchorCtr="0">
              <a:noAutofit/>
            </a:bodyPr>
            <a:lstStyle>
              <a:lvl1pPr defTabSz="762000" eaLnBrk="0" hangingPunct="0">
                <a:defRPr>
                  <a:solidFill>
                    <a:schemeClr val="bg1"/>
                  </a:solidFill>
                  <a:latin typeface="Arial" panose="020B0604020202020204" pitchFamily="34" charset="0"/>
                </a:defRPr>
              </a:lvl1pPr>
              <a:lvl2pPr marL="742950" indent="-285750" defTabSz="762000" eaLnBrk="0" hangingPunct="0">
                <a:defRPr>
                  <a:solidFill>
                    <a:schemeClr val="bg1"/>
                  </a:solidFill>
                  <a:latin typeface="Arial" panose="020B0604020202020204" pitchFamily="34" charset="0"/>
                </a:defRPr>
              </a:lvl2pPr>
              <a:lvl3pPr marL="1143000" indent="-228600" defTabSz="762000" eaLnBrk="0" hangingPunct="0">
                <a:defRPr>
                  <a:solidFill>
                    <a:schemeClr val="bg1"/>
                  </a:solidFill>
                  <a:latin typeface="Arial" panose="020B0604020202020204" pitchFamily="34" charset="0"/>
                </a:defRPr>
              </a:lvl3pPr>
              <a:lvl4pPr marL="1600200" indent="-228600" defTabSz="762000" eaLnBrk="0" hangingPunct="0">
                <a:defRPr>
                  <a:solidFill>
                    <a:schemeClr val="bg1"/>
                  </a:solidFill>
                  <a:latin typeface="Arial" panose="020B0604020202020204" pitchFamily="34" charset="0"/>
                </a:defRPr>
              </a:lvl4pPr>
              <a:lvl5pPr marL="2057400" indent="-228600" defTabSz="762000" eaLnBrk="0" hangingPunct="0">
                <a:defRPr>
                  <a:solidFill>
                    <a:schemeClr val="bg1"/>
                  </a:solidFill>
                  <a:latin typeface="Arial" panose="020B0604020202020204" pitchFamily="34" charset="0"/>
                </a:defRPr>
              </a:lvl5pPr>
              <a:lvl6pPr marL="2514600" indent="-228600" algn="ctr" defTabSz="762000" eaLnBrk="0" fontAlgn="base" hangingPunct="0">
                <a:spcBef>
                  <a:spcPct val="0"/>
                </a:spcBef>
                <a:spcAft>
                  <a:spcPct val="0"/>
                </a:spcAft>
                <a:defRPr>
                  <a:solidFill>
                    <a:schemeClr val="bg1"/>
                  </a:solidFill>
                  <a:latin typeface="Arial" panose="020B0604020202020204" pitchFamily="34" charset="0"/>
                </a:defRPr>
              </a:lvl6pPr>
              <a:lvl7pPr marL="2971800" indent="-228600" algn="ctr" defTabSz="762000" eaLnBrk="0" fontAlgn="base" hangingPunct="0">
                <a:spcBef>
                  <a:spcPct val="0"/>
                </a:spcBef>
                <a:spcAft>
                  <a:spcPct val="0"/>
                </a:spcAft>
                <a:defRPr>
                  <a:solidFill>
                    <a:schemeClr val="bg1"/>
                  </a:solidFill>
                  <a:latin typeface="Arial" panose="020B0604020202020204" pitchFamily="34" charset="0"/>
                </a:defRPr>
              </a:lvl7pPr>
              <a:lvl8pPr marL="3429000" indent="-228600" algn="ctr" defTabSz="762000" eaLnBrk="0" fontAlgn="base" hangingPunct="0">
                <a:spcBef>
                  <a:spcPct val="0"/>
                </a:spcBef>
                <a:spcAft>
                  <a:spcPct val="0"/>
                </a:spcAft>
                <a:defRPr>
                  <a:solidFill>
                    <a:schemeClr val="bg1"/>
                  </a:solidFill>
                  <a:latin typeface="Arial" panose="020B0604020202020204" pitchFamily="34" charset="0"/>
                </a:defRPr>
              </a:lvl8pPr>
              <a:lvl9pPr marL="3886200" indent="-228600" algn="ctr" defTabSz="762000" eaLnBrk="0" fontAlgn="base" hangingPunct="0">
                <a:spcBef>
                  <a:spcPct val="0"/>
                </a:spcBef>
                <a:spcAft>
                  <a:spcPct val="0"/>
                </a:spcAft>
                <a:defRPr>
                  <a:solidFill>
                    <a:schemeClr val="bg1"/>
                  </a:solidFill>
                  <a:latin typeface="Arial" panose="020B0604020202020204" pitchFamily="34" charset="0"/>
                </a:defRPr>
              </a:lvl9pPr>
            </a:lstStyle>
            <a:p>
              <a:pPr algn="ctr" defTabSz="913486">
                <a:spcAft>
                  <a:spcPct val="35000"/>
                </a:spcAft>
              </a:pPr>
              <a:r>
                <a:rPr lang="en-US" altLang="it-IT" sz="1600" b="1" dirty="0">
                  <a:solidFill>
                    <a:schemeClr val="tx1"/>
                  </a:solidFill>
                  <a:latin typeface="EY interstate light"/>
                </a:rPr>
                <a:t>BUSINESS </a:t>
              </a:r>
            </a:p>
            <a:p>
              <a:pPr algn="ctr" defTabSz="913486">
                <a:spcAft>
                  <a:spcPct val="35000"/>
                </a:spcAft>
              </a:pPr>
              <a:r>
                <a:rPr lang="en-US" altLang="it-IT" sz="1600" b="1" dirty="0">
                  <a:solidFill>
                    <a:schemeClr val="tx1"/>
                  </a:solidFill>
                  <a:latin typeface="EY interstate light"/>
                </a:rPr>
                <a:t>PROCESS</a:t>
              </a:r>
            </a:p>
          </p:txBody>
        </p:sp>
      </p:grpSp>
      <p:sp>
        <p:nvSpPr>
          <p:cNvPr id="76" name="Rechteck">
            <a:extLst>
              <a:ext uri="{FF2B5EF4-FFF2-40B4-BE49-F238E27FC236}">
                <a16:creationId xmlns:a16="http://schemas.microsoft.com/office/drawing/2014/main" id="{1F7A395B-D4DD-40EA-AA25-5344C28CCD85}"/>
              </a:ext>
            </a:extLst>
          </p:cNvPr>
          <p:cNvSpPr/>
          <p:nvPr/>
        </p:nvSpPr>
        <p:spPr>
          <a:xfrm>
            <a:off x="7527236" y="1302894"/>
            <a:ext cx="3821484" cy="4676756"/>
          </a:xfrm>
          <a:prstGeom prst="rect">
            <a:avLst/>
          </a:prstGeom>
          <a:solidFill>
            <a:srgbClr val="FFFFFF"/>
          </a:solidFill>
          <a:ln w="12700">
            <a:miter lim="400000"/>
          </a:ln>
          <a:effectLst>
            <a:outerShdw blurRad="279400" dist="352842" dir="3943570" rotWithShape="0">
              <a:srgbClr val="5E5E5E">
                <a:alpha val="18019"/>
              </a:srgbClr>
            </a:outerShdw>
          </a:effectLst>
        </p:spPr>
        <p:txBody>
          <a:bodyPr lIns="25400" tIns="25400" rIns="25400" bIns="25400" anchor="ctr"/>
          <a:lstStyle/>
          <a:p>
            <a:pPr marL="0" marR="0" lvl="0" indent="0" defTabSz="1219169" eaLnBrk="1" fontAlgn="auto" latinLnBrk="0" hangingPunct="0">
              <a:lnSpc>
                <a:spcPct val="120000"/>
              </a:lnSpc>
              <a:spcBef>
                <a:spcPts val="1000"/>
              </a:spcBef>
              <a:spcAft>
                <a:spcPts val="0"/>
              </a:spcAft>
              <a:buClrTx/>
              <a:buSzTx/>
              <a:buFontTx/>
              <a:buNone/>
              <a:tabLst/>
              <a:defRPr>
                <a:latin typeface="IBM Plex Sans Regular"/>
                <a:ea typeface="IBM Plex Sans Regular"/>
                <a:cs typeface="IBM Plex Sans Regular"/>
                <a:sym typeface="IBM Plex Sans Regular"/>
              </a:defRPr>
            </a:pPr>
            <a:endParaRPr kumimoji="0" sz="1200" b="0" i="0" u="none" strike="noStrike" kern="0" cap="none" spc="-12" normalizeH="0" baseline="0" noProof="0" dirty="0">
              <a:ln>
                <a:noFill/>
              </a:ln>
              <a:solidFill>
                <a:srgbClr val="B9B9C2"/>
              </a:solidFill>
              <a:effectLst/>
              <a:uLnTx/>
              <a:uFillTx/>
              <a:latin typeface="EY interstate light"/>
              <a:ea typeface="IBM Plex Sans Regular"/>
              <a:cs typeface="IBM Plex Sans Regular"/>
              <a:sym typeface="IBM Plex Sans Regular"/>
            </a:endParaRPr>
          </a:p>
        </p:txBody>
      </p:sp>
      <p:sp>
        <p:nvSpPr>
          <p:cNvPr id="77" name="object 3">
            <a:extLst>
              <a:ext uri="{FF2B5EF4-FFF2-40B4-BE49-F238E27FC236}">
                <a16:creationId xmlns:a16="http://schemas.microsoft.com/office/drawing/2014/main" id="{FE43A4ED-1B9B-4443-9EE3-C5D156D001C8}"/>
              </a:ext>
            </a:extLst>
          </p:cNvPr>
          <p:cNvSpPr txBox="1"/>
          <p:nvPr/>
        </p:nvSpPr>
        <p:spPr>
          <a:xfrm>
            <a:off x="7722406" y="1465315"/>
            <a:ext cx="3201339" cy="394916"/>
          </a:xfrm>
          <a:prstGeom prst="rect">
            <a:avLst/>
          </a:prstGeom>
        </p:spPr>
        <p:txBody>
          <a:bodyPr vert="horz" wrap="square" lIns="0" tIns="33020" rIns="0" bIns="0" rtlCol="0">
            <a:spAutoFit/>
          </a:bodyPr>
          <a:lstStyle/>
          <a:p>
            <a:pPr defTabSz="914446">
              <a:lnSpc>
                <a:spcPts val="1400"/>
              </a:lnSpc>
              <a:spcAft>
                <a:spcPts val="1200"/>
              </a:spcAft>
              <a:buClr>
                <a:srgbClr val="C0504D"/>
              </a:buClr>
              <a:buSzPct val="70000"/>
              <a:defRPr/>
            </a:pPr>
            <a:r>
              <a:rPr lang="en-US" sz="1400" b="1" kern="0" spc="125" dirty="0">
                <a:solidFill>
                  <a:srgbClr val="8FAADC"/>
                </a:solidFill>
                <a:latin typeface="EY interstate light"/>
                <a:sym typeface="IBM Plex Sans Light"/>
              </a:rPr>
              <a:t>Guidelines for developing a RACI chart</a:t>
            </a:r>
          </a:p>
        </p:txBody>
      </p:sp>
      <p:sp>
        <p:nvSpPr>
          <p:cNvPr id="78" name="TextBox 77">
            <a:extLst>
              <a:ext uri="{FF2B5EF4-FFF2-40B4-BE49-F238E27FC236}">
                <a16:creationId xmlns:a16="http://schemas.microsoft.com/office/drawing/2014/main" id="{C6CA7A76-0675-4B26-A3FD-80F0E5B40C6B}"/>
              </a:ext>
            </a:extLst>
          </p:cNvPr>
          <p:cNvSpPr txBox="1"/>
          <p:nvPr/>
        </p:nvSpPr>
        <p:spPr>
          <a:xfrm>
            <a:off x="7880473" y="1768589"/>
            <a:ext cx="3238441" cy="4136517"/>
          </a:xfrm>
          <a:prstGeom prst="rect">
            <a:avLst/>
          </a:prstGeom>
          <a:noFill/>
        </p:spPr>
        <p:txBody>
          <a:bodyPr wrap="square" rtlCol="0">
            <a:spAutoFit/>
          </a:bodyPr>
          <a:lstStyle/>
          <a:p>
            <a:pPr eaLnBrk="1" fontAlgn="base" hangingPunct="1">
              <a:lnSpc>
                <a:spcPct val="90000"/>
              </a:lnSpc>
              <a:spcBef>
                <a:spcPct val="10000"/>
              </a:spcBef>
              <a:spcAft>
                <a:spcPct val="0"/>
              </a:spcAft>
              <a:buClr>
                <a:srgbClr val="FFD200"/>
              </a:buClr>
              <a:buSzPct val="85000"/>
            </a:pPr>
            <a:endParaRPr lang="en-US" altLang="it-IT" sz="1200" dirty="0">
              <a:solidFill>
                <a:srgbClr val="646464"/>
              </a:solidFill>
              <a:latin typeface="EY interstate light"/>
            </a:endParaRPr>
          </a:p>
          <a:p>
            <a:pPr indent="-171450" fontAlgn="base">
              <a:lnSpc>
                <a:spcPct val="90000"/>
              </a:lnSpc>
              <a:spcBef>
                <a:spcPct val="10000"/>
              </a:spcBef>
              <a:spcAft>
                <a:spcPct val="0"/>
              </a:spcAft>
              <a:buClr>
                <a:srgbClr val="8FAADC"/>
              </a:buClr>
              <a:buSzPct val="85000"/>
              <a:buFont typeface="Arial Narrow" panose="020B0606020202030204" pitchFamily="34" charset="0"/>
              <a:buChar char="►"/>
            </a:pPr>
            <a:r>
              <a:rPr lang="en-US" altLang="it-IT" sz="1200" dirty="0">
                <a:latin typeface="EY interstate light"/>
              </a:rPr>
              <a:t>There can only be one person accountable for a task or activity</a:t>
            </a:r>
          </a:p>
          <a:p>
            <a:pPr indent="-171450" fontAlgn="base">
              <a:lnSpc>
                <a:spcPct val="90000"/>
              </a:lnSpc>
              <a:spcBef>
                <a:spcPct val="10000"/>
              </a:spcBef>
              <a:spcAft>
                <a:spcPct val="0"/>
              </a:spcAft>
              <a:buClr>
                <a:srgbClr val="8FAADC"/>
              </a:buClr>
              <a:buSzPct val="85000"/>
              <a:buFont typeface="Arial Narrow" panose="020B0606020202030204" pitchFamily="34" charset="0"/>
              <a:buChar char="►"/>
            </a:pPr>
            <a:endParaRPr lang="en-US" altLang="it-IT" sz="1200" dirty="0">
              <a:latin typeface="EY interstate light"/>
            </a:endParaRPr>
          </a:p>
          <a:p>
            <a:pPr indent="-171450" fontAlgn="base">
              <a:lnSpc>
                <a:spcPct val="90000"/>
              </a:lnSpc>
              <a:spcBef>
                <a:spcPct val="10000"/>
              </a:spcBef>
              <a:spcAft>
                <a:spcPct val="0"/>
              </a:spcAft>
              <a:buClr>
                <a:srgbClr val="8FAADC"/>
              </a:buClr>
              <a:buSzPct val="85000"/>
              <a:buFont typeface="Arial Narrow" panose="020B0606020202030204" pitchFamily="34" charset="0"/>
              <a:buChar char="►"/>
            </a:pPr>
            <a:r>
              <a:rPr lang="en-US" altLang="it-IT" sz="1200" dirty="0">
                <a:latin typeface="EY interstate light"/>
              </a:rPr>
              <a:t>Authority (over the process/activity) must accompany accountability – empower people to act</a:t>
            </a:r>
          </a:p>
          <a:p>
            <a:pPr indent="-171450" fontAlgn="base">
              <a:lnSpc>
                <a:spcPct val="90000"/>
              </a:lnSpc>
              <a:spcBef>
                <a:spcPct val="10000"/>
              </a:spcBef>
              <a:spcAft>
                <a:spcPct val="0"/>
              </a:spcAft>
              <a:buClr>
                <a:srgbClr val="8FAADC"/>
              </a:buClr>
              <a:buSzPct val="85000"/>
              <a:buFont typeface="Arial Narrow" panose="020B0606020202030204" pitchFamily="34" charset="0"/>
              <a:buChar char="►"/>
            </a:pPr>
            <a:endParaRPr lang="en-US" altLang="it-IT" sz="1200" dirty="0">
              <a:latin typeface="EY interstate light"/>
            </a:endParaRPr>
          </a:p>
          <a:p>
            <a:pPr indent="-171450" fontAlgn="base">
              <a:lnSpc>
                <a:spcPct val="90000"/>
              </a:lnSpc>
              <a:spcBef>
                <a:spcPct val="10000"/>
              </a:spcBef>
              <a:spcAft>
                <a:spcPct val="0"/>
              </a:spcAft>
              <a:buClr>
                <a:srgbClr val="8FAADC"/>
              </a:buClr>
              <a:buSzPct val="85000"/>
              <a:buFont typeface="Arial Narrow" panose="020B0606020202030204" pitchFamily="34" charset="0"/>
              <a:buChar char="►"/>
            </a:pPr>
            <a:r>
              <a:rPr lang="en-US" altLang="it-IT" sz="1200" dirty="0">
                <a:latin typeface="EY interstate light"/>
              </a:rPr>
              <a:t>Someone must be responsible to perform the task.</a:t>
            </a:r>
          </a:p>
          <a:p>
            <a:pPr indent="-171450" fontAlgn="base">
              <a:lnSpc>
                <a:spcPct val="90000"/>
              </a:lnSpc>
              <a:spcBef>
                <a:spcPct val="10000"/>
              </a:spcBef>
              <a:spcAft>
                <a:spcPct val="0"/>
              </a:spcAft>
              <a:buClr>
                <a:srgbClr val="8FAADC"/>
              </a:buClr>
              <a:buSzPct val="85000"/>
              <a:buFont typeface="Arial Narrow" panose="020B0606020202030204" pitchFamily="34" charset="0"/>
              <a:buChar char="►"/>
            </a:pPr>
            <a:endParaRPr lang="en-US" altLang="it-IT" sz="1200" dirty="0">
              <a:latin typeface="EY interstate light"/>
            </a:endParaRPr>
          </a:p>
          <a:p>
            <a:pPr indent="-171450" fontAlgn="base">
              <a:lnSpc>
                <a:spcPct val="90000"/>
              </a:lnSpc>
              <a:spcBef>
                <a:spcPct val="10000"/>
              </a:spcBef>
              <a:spcAft>
                <a:spcPct val="0"/>
              </a:spcAft>
              <a:buClr>
                <a:srgbClr val="8FAADC"/>
              </a:buClr>
              <a:buSzPct val="85000"/>
              <a:buFont typeface="Arial Narrow" panose="020B0606020202030204" pitchFamily="34" charset="0"/>
              <a:buChar char="►"/>
            </a:pPr>
            <a:r>
              <a:rPr lang="en-US" altLang="it-IT" sz="1200" dirty="0">
                <a:latin typeface="EY interstate light"/>
              </a:rPr>
              <a:t>Place accountability (A) and responsibility (R) at the lowest possible level. Otherwise, the analysis of who does what may be too vague (e.g., the CEO is accountable for everything!)</a:t>
            </a:r>
          </a:p>
          <a:p>
            <a:pPr indent="-171450" fontAlgn="base">
              <a:lnSpc>
                <a:spcPct val="90000"/>
              </a:lnSpc>
              <a:spcBef>
                <a:spcPct val="10000"/>
              </a:spcBef>
              <a:spcAft>
                <a:spcPct val="0"/>
              </a:spcAft>
              <a:buClr>
                <a:srgbClr val="8FAADC"/>
              </a:buClr>
              <a:buSzPct val="85000"/>
              <a:buFont typeface="Arial Narrow" panose="020B0606020202030204" pitchFamily="34" charset="0"/>
              <a:buChar char="►"/>
            </a:pPr>
            <a:endParaRPr lang="en-US" altLang="it-IT" sz="1200" dirty="0">
              <a:latin typeface="EY interstate light"/>
            </a:endParaRPr>
          </a:p>
          <a:p>
            <a:pPr indent="-171450" fontAlgn="base">
              <a:lnSpc>
                <a:spcPct val="90000"/>
              </a:lnSpc>
              <a:spcBef>
                <a:spcPct val="10000"/>
              </a:spcBef>
              <a:spcAft>
                <a:spcPct val="0"/>
              </a:spcAft>
              <a:buClr>
                <a:srgbClr val="8FAADC"/>
              </a:buClr>
              <a:buSzPct val="85000"/>
              <a:buFont typeface="Arial Narrow" panose="020B0606020202030204" pitchFamily="34" charset="0"/>
              <a:buChar char="►"/>
            </a:pPr>
            <a:r>
              <a:rPr lang="en-US" altLang="it-IT" sz="1200" dirty="0">
                <a:latin typeface="EY interstate light"/>
              </a:rPr>
              <a:t>Minimize the number of people consulted (C) and informed (I) to those who need to know and/or are impacted by the activity or change</a:t>
            </a:r>
          </a:p>
          <a:p>
            <a:pPr indent="-171450" fontAlgn="base">
              <a:lnSpc>
                <a:spcPct val="90000"/>
              </a:lnSpc>
              <a:spcBef>
                <a:spcPct val="10000"/>
              </a:spcBef>
              <a:spcAft>
                <a:spcPct val="0"/>
              </a:spcAft>
              <a:buClr>
                <a:srgbClr val="8FAADC"/>
              </a:buClr>
              <a:buSzPct val="85000"/>
              <a:buFont typeface="Arial Narrow" panose="020B0606020202030204" pitchFamily="34" charset="0"/>
              <a:buChar char="►"/>
            </a:pPr>
            <a:endParaRPr lang="en-US" altLang="it-IT" sz="1200" dirty="0">
              <a:latin typeface="EY interstate light"/>
            </a:endParaRPr>
          </a:p>
          <a:p>
            <a:pPr indent="-171450" fontAlgn="base">
              <a:lnSpc>
                <a:spcPct val="90000"/>
              </a:lnSpc>
              <a:spcBef>
                <a:spcPct val="10000"/>
              </a:spcBef>
              <a:spcAft>
                <a:spcPct val="0"/>
              </a:spcAft>
              <a:buClr>
                <a:srgbClr val="8FAADC"/>
              </a:buClr>
              <a:buSzPct val="85000"/>
              <a:buFont typeface="Arial Narrow" panose="020B0606020202030204" pitchFamily="34" charset="0"/>
              <a:buChar char="►"/>
            </a:pPr>
            <a:r>
              <a:rPr lang="en-US" altLang="it-IT" sz="1200" dirty="0">
                <a:latin typeface="EY interstate light"/>
              </a:rPr>
              <a:t>All roles and responsibilities must be documented and communicated</a:t>
            </a:r>
          </a:p>
          <a:p>
            <a:pPr eaLnBrk="1" fontAlgn="base" hangingPunct="1">
              <a:lnSpc>
                <a:spcPct val="90000"/>
              </a:lnSpc>
              <a:spcBef>
                <a:spcPct val="10000"/>
              </a:spcBef>
              <a:spcAft>
                <a:spcPct val="0"/>
              </a:spcAft>
            </a:pPr>
            <a:endParaRPr lang="fr-FR" altLang="it-IT" sz="1200" dirty="0">
              <a:solidFill>
                <a:srgbClr val="646464"/>
              </a:solidFill>
              <a:latin typeface="EY interstate light"/>
            </a:endParaRPr>
          </a:p>
        </p:txBody>
      </p:sp>
      <p:cxnSp>
        <p:nvCxnSpPr>
          <p:cNvPr id="81" name="Straight Connector 80">
            <a:extLst>
              <a:ext uri="{FF2B5EF4-FFF2-40B4-BE49-F238E27FC236}">
                <a16:creationId xmlns:a16="http://schemas.microsoft.com/office/drawing/2014/main" id="{93F3BE97-8DDA-4EA2-B793-83ECACF0D487}"/>
              </a:ext>
            </a:extLst>
          </p:cNvPr>
          <p:cNvCxnSpPr>
            <a:cxnSpLocks/>
          </p:cNvCxnSpPr>
          <p:nvPr/>
        </p:nvCxnSpPr>
        <p:spPr>
          <a:xfrm>
            <a:off x="7765572" y="1971577"/>
            <a:ext cx="0" cy="3718835"/>
          </a:xfrm>
          <a:prstGeom prst="line">
            <a:avLst/>
          </a:prstGeom>
          <a:ln w="19050">
            <a:solidFill>
              <a:srgbClr val="8FAAD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339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50AC72-3AF5-49D3-85BB-9D9DBAF240F4}"/>
              </a:ext>
            </a:extLst>
          </p:cNvPr>
          <p:cNvSpPr>
            <a:spLocks noGrp="1"/>
          </p:cNvSpPr>
          <p:nvPr>
            <p:ph type="body" sz="quarter" idx="13"/>
          </p:nvPr>
        </p:nvSpPr>
        <p:spPr>
          <a:xfrm>
            <a:off x="601003" y="3314700"/>
            <a:ext cx="10181297" cy="455613"/>
          </a:xfrm>
        </p:spPr>
        <p:txBody>
          <a:bodyPr/>
          <a:lstStyle/>
          <a:p>
            <a:r>
              <a:rPr lang="it-IT" dirty="0" err="1"/>
              <a:t>Annex</a:t>
            </a:r>
            <a:endParaRPr lang="en-US" dirty="0"/>
          </a:p>
        </p:txBody>
      </p:sp>
    </p:spTree>
    <p:extLst>
      <p:ext uri="{BB962C8B-B14F-4D97-AF65-F5344CB8AC3E}">
        <p14:creationId xmlns:p14="http://schemas.microsoft.com/office/powerpoint/2010/main" val="3727850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extLst>
              <p:ext uri="{D42A27DB-BD31-4B8C-83A1-F6EECF244321}">
                <p14:modId xmlns:p14="http://schemas.microsoft.com/office/powerpoint/2010/main" val="196133478"/>
              </p:ext>
            </p:extLst>
          </p:nvPr>
        </p:nvGraphicFramePr>
        <p:xfrm>
          <a:off x="373224" y="1056477"/>
          <a:ext cx="11348876" cy="5130000"/>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2260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01</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Set up a platform/central repository </a:t>
                      </a:r>
                      <a:endParaRPr lang="en-US" sz="900" kern="120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Set up and maintenance of a platform to collect all the needs emerging from different sources (e.g. UX, Complaints, Marketing, etc.) into a “single voice of the customers”. Elaborate all collected needs to convert them into a refined and precise “need of the customer” that reflects the actual necessities of the end users. Track the “need of the costumer” through comprehensive documentation to have an overall view of needs that emerge through the platform</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Utilize the repository/ dashboard of metrics and structured data to carry out post </a:t>
                      </a:r>
                      <a:r>
                        <a:rPr lang="en-US" sz="900" kern="1200" dirty="0" err="1">
                          <a:solidFill>
                            <a:schemeClr val="tx1"/>
                          </a:solidFill>
                          <a:latin typeface="EY interstate light"/>
                          <a:ea typeface="+mn-ea"/>
                          <a:cs typeface="Arial"/>
                        </a:rPr>
                        <a:t>backtestings</a:t>
                      </a:r>
                      <a:r>
                        <a:rPr lang="en-US" sz="900" kern="1200" dirty="0">
                          <a:solidFill>
                            <a:schemeClr val="tx1"/>
                          </a:solidFill>
                          <a:latin typeface="EY interstate light"/>
                          <a:ea typeface="+mn-ea"/>
                          <a:cs typeface="Arial"/>
                        </a:rPr>
                        <a:t> of Features (a sort of post-mortem analysis), in order to connect the needs identification &amp; prioritization process to the ROI evaluation step of the value chain</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Leverage a tool which works as a common repository to map all useful technologies available within the company. The repository should be shared across different Teams, Trains and even countries (e.g. Confluence, </a:t>
                      </a:r>
                      <a:r>
                        <a:rPr lang="en-US" sz="900" kern="1200" dirty="0" err="1">
                          <a:solidFill>
                            <a:schemeClr val="tx1"/>
                          </a:solidFill>
                          <a:latin typeface="EY interstate light"/>
                          <a:ea typeface="+mn-ea"/>
                          <a:cs typeface="Arial"/>
                        </a:rPr>
                        <a:t>BookStack</a:t>
                      </a:r>
                      <a:r>
                        <a:rPr lang="en-US" sz="900" kern="1200" dirty="0">
                          <a:solidFill>
                            <a:schemeClr val="tx1"/>
                          </a:solidFill>
                          <a:latin typeface="EY interstate light"/>
                          <a:ea typeface="+mn-ea"/>
                          <a:cs typeface="Arial"/>
                        </a:rPr>
                        <a:t> and also SPOCs for specific crucial technologies)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Develop a common repository (e.g. Confluence) for the sharing of technical knowledge and best practices about architectures available technologies and programming frameworks (e.g. procedures like roadmaps for technologies adoption). To do this, Confluence can be enriched with </a:t>
                      </a:r>
                      <a:r>
                        <a:rPr lang="en-US" sz="900" kern="1200" dirty="0" err="1">
                          <a:solidFill>
                            <a:schemeClr val="tx1"/>
                          </a:solidFill>
                          <a:latin typeface="EY interstate light"/>
                          <a:ea typeface="+mn-ea"/>
                          <a:cs typeface="Arial"/>
                        </a:rPr>
                        <a:t>Gliffy</a:t>
                      </a:r>
                      <a:r>
                        <a:rPr lang="en-US" sz="900" kern="1200" dirty="0">
                          <a:solidFill>
                            <a:schemeClr val="tx1"/>
                          </a:solidFill>
                          <a:latin typeface="EY interstate light"/>
                          <a:ea typeface="+mn-ea"/>
                          <a:cs typeface="Arial"/>
                        </a:rPr>
                        <a:t>/</a:t>
                      </a:r>
                      <a:r>
                        <a:rPr lang="en-US" sz="900" kern="1200" dirty="0" err="1">
                          <a:solidFill>
                            <a:schemeClr val="tx1"/>
                          </a:solidFill>
                          <a:latin typeface="EY interstate light"/>
                          <a:ea typeface="+mn-ea"/>
                          <a:cs typeface="Arial"/>
                        </a:rPr>
                        <a:t>LucidChart</a:t>
                      </a:r>
                      <a:r>
                        <a:rPr lang="en-US" sz="900" kern="1200" dirty="0">
                          <a:solidFill>
                            <a:schemeClr val="tx1"/>
                          </a:solidFill>
                          <a:latin typeface="EY interstate light"/>
                          <a:ea typeface="+mn-ea"/>
                          <a:cs typeface="Arial"/>
                        </a:rPr>
                        <a:t> or Enterprise Architect repository. The repository should be shared across different Teams, Trains and even countries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Create a log/ repository of documents for post-mortem and root-causes analysis to link to Jira in order to easily identify if the same disruption previously happened in production. This should allow local and EUIGS team to effectively investigate the issue root causes and help to stably solve the problem. The document production and consultation must become mandatory steps of the defects’ monitoring procedure</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Create an internal repository where all the tests (automatic and manual) can be stored, easily accessed and consulted by everyone involved in the process. This repository of tests should serve as benchmark for all future projects. Incentivize the use of the tool and plan the continuous update of the platform</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22572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02</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Translate qualitative needs into business requirements</a:t>
                      </a:r>
                      <a:endParaRPr lang="en-US" sz="900" kern="120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Set up a method to evaluate the potential economic benefit of the qualitative needs converted into a score for each need, involving specific subject experts. The score should be as standardizable as possible in order be applied to the various needs that are identified by different sources (e.g. UX, Complaints, Marketing, etc.)</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Centralization of benchmarking activities in a single dashboard to optimize the diffusion of standardize best practices and benchmarks. Establish periodic market analyses to benchmark </a:t>
                      </a:r>
                      <a:r>
                        <a:rPr lang="en-US" sz="900" kern="1200" dirty="0" err="1">
                          <a:solidFill>
                            <a:schemeClr val="tx1"/>
                          </a:solidFill>
                          <a:latin typeface="EY interstate light"/>
                          <a:ea typeface="+mn-ea"/>
                          <a:cs typeface="Arial"/>
                        </a:rPr>
                        <a:t>CompanyA’s</a:t>
                      </a:r>
                      <a:r>
                        <a:rPr lang="en-US" sz="900" kern="1200" dirty="0">
                          <a:solidFill>
                            <a:schemeClr val="tx1"/>
                          </a:solidFill>
                          <a:latin typeface="EY interstate light"/>
                          <a:ea typeface="+mn-ea"/>
                          <a:cs typeface="Arial"/>
                        </a:rPr>
                        <a:t> position against competitors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Adoption of software that, using technologies like AI or ML, allows for an easily collect and evaluate (quantitatively) client needs expressed through multiple informal channels </a:t>
                      </a:r>
                    </a:p>
                    <a:p>
                      <a:pPr marL="0" marR="0" lvl="0" indent="0" algn="l" defTabSz="822926" rtl="0" eaLnBrk="1" fontAlgn="auto" latinLnBrk="0" hangingPunct="1">
                        <a:lnSpc>
                          <a:spcPct val="100000"/>
                        </a:lnSpc>
                        <a:spcBef>
                          <a:spcPts val="0"/>
                        </a:spcBef>
                        <a:spcAft>
                          <a:spcPts val="0"/>
                        </a:spcAft>
                        <a:buClrTx/>
                        <a:buSzPct val="75000"/>
                        <a:buFont typeface="Arial" panose="020B0604020202020204" pitchFamily="34" charset="0"/>
                        <a:buNone/>
                        <a:tabLst/>
                        <a:defRPr/>
                      </a:pPr>
                      <a:endParaRPr lang="en-US" sz="900" kern="1200" noProof="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bl>
          </a:graphicData>
        </a:graphic>
      </p:graphicFrame>
      <p:sp>
        <p:nvSpPr>
          <p:cNvPr id="22" name="Flowchart: Connector 21">
            <a:extLst>
              <a:ext uri="{FF2B5EF4-FFF2-40B4-BE49-F238E27FC236}">
                <a16:creationId xmlns:a16="http://schemas.microsoft.com/office/drawing/2014/main" id="{66D87F25-01B5-40B2-A39F-FF2FBBBA2190}"/>
              </a:ext>
            </a:extLst>
          </p:cNvPr>
          <p:cNvSpPr/>
          <p:nvPr/>
        </p:nvSpPr>
        <p:spPr>
          <a:xfrm>
            <a:off x="298022" y="395350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23" name="Flowchart: Connector 22">
            <a:extLst>
              <a:ext uri="{FF2B5EF4-FFF2-40B4-BE49-F238E27FC236}">
                <a16:creationId xmlns:a16="http://schemas.microsoft.com/office/drawing/2014/main" id="{77A2981F-E209-49CC-8961-422173FDACF6}"/>
              </a:ext>
            </a:extLst>
          </p:cNvPr>
          <p:cNvSpPr/>
          <p:nvPr/>
        </p:nvSpPr>
        <p:spPr>
          <a:xfrm>
            <a:off x="298022" y="169036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Tree>
    <p:extLst>
      <p:ext uri="{BB962C8B-B14F-4D97-AF65-F5344CB8AC3E}">
        <p14:creationId xmlns:p14="http://schemas.microsoft.com/office/powerpoint/2010/main" val="3616843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extLst>
              <p:ext uri="{D42A27DB-BD31-4B8C-83A1-F6EECF244321}">
                <p14:modId xmlns:p14="http://schemas.microsoft.com/office/powerpoint/2010/main" val="2044794274"/>
              </p:ext>
            </p:extLst>
          </p:nvPr>
        </p:nvGraphicFramePr>
        <p:xfrm>
          <a:off x="373224" y="1056477"/>
          <a:ext cx="11348876" cy="5128898"/>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6151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03</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Validate/review RACI</a:t>
                      </a:r>
                      <a:endParaRPr lang="en-US" sz="900" kern="120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Organize a meeting in which all the involved roles would review and redesign the existing RACI matrix to clearly identify roles and accountabilities, reducing overlaps and addressing ownership issues. Schedule recurring occasions for sharing updated and modalities. Review in particular PM engagement, which may directly or indirectly discourage the role of the PO</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Define the role responsible to guarantee the adoption and actual effectiveness of the matrix (LPM with guidance from LACE over </a:t>
                      </a:r>
                      <a:r>
                        <a:rPr lang="en-US" sz="900" kern="1200" dirty="0" err="1">
                          <a:solidFill>
                            <a:schemeClr val="tx1"/>
                          </a:solidFill>
                          <a:latin typeface="EY interstate light"/>
                          <a:ea typeface="+mn-ea"/>
                          <a:cs typeface="Arial"/>
                        </a:rPr>
                        <a:t>SAFe</a:t>
                      </a:r>
                      <a:r>
                        <a:rPr lang="en-US" sz="900" kern="1200" dirty="0">
                          <a:solidFill>
                            <a:schemeClr val="tx1"/>
                          </a:solidFill>
                          <a:latin typeface="EY interstate light"/>
                          <a:ea typeface="+mn-ea"/>
                          <a:cs typeface="Arial"/>
                        </a:rPr>
                        <a:t> practices and roles)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Comprehensive evaluation of roles and related competences, to better understand the range of skills they should cover (e.g. the tasks of the Scrum Master role should be reviewed). The SFIA 8 framework is suggested as a reference for the digital skills competences. Identified competences should be tracked and shared in a competence matrix</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Once specific skill gaps have been identified, plan and execute gap-specific training, organized either internally, if specific competencies are available, or selecting external providers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New roles may be required in order to cover the whole range of skills identified in the competence matrix. Design specific roles (i.e. intermediate roles) to be dedicated to solutions scouting and assign capacity to accomplish that work</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Assure that critical roles are continuously covered with internal figures that have received specialized and cross training. Accelerated funnel for recruiting by hiring junior figures to cover less qualified roles. Review the “job description” to make sure that the same person will not cover more than two roles in the organization</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Invest on specialized training to develop internal skills and create occasions to apply them on the day-by-day; plan extensive </a:t>
                      </a:r>
                      <a:r>
                        <a:rPr lang="en-US" sz="900" kern="1200" dirty="0" err="1">
                          <a:solidFill>
                            <a:schemeClr val="tx1"/>
                          </a:solidFill>
                          <a:latin typeface="EY interstate light"/>
                          <a:ea typeface="+mn-ea"/>
                          <a:cs typeface="Arial"/>
                        </a:rPr>
                        <a:t>SAFe</a:t>
                      </a:r>
                      <a:r>
                        <a:rPr lang="en-US" sz="900" kern="1200" dirty="0">
                          <a:solidFill>
                            <a:schemeClr val="tx1"/>
                          </a:solidFill>
                          <a:latin typeface="EY interstate light"/>
                          <a:ea typeface="+mn-ea"/>
                          <a:cs typeface="Arial"/>
                        </a:rPr>
                        <a:t> training across the organization, involving all roles directly or indirectly part of </a:t>
                      </a:r>
                      <a:r>
                        <a:rPr lang="en-US" sz="900" kern="1200" dirty="0" err="1">
                          <a:solidFill>
                            <a:schemeClr val="tx1"/>
                          </a:solidFill>
                          <a:latin typeface="EY interstate light"/>
                          <a:ea typeface="+mn-ea"/>
                          <a:cs typeface="Arial"/>
                        </a:rPr>
                        <a:t>SAFe</a:t>
                      </a:r>
                      <a:r>
                        <a:rPr lang="en-US" sz="900" kern="1200" dirty="0">
                          <a:solidFill>
                            <a:schemeClr val="tx1"/>
                          </a:solidFill>
                          <a:latin typeface="EY interstate light"/>
                          <a:ea typeface="+mn-ea"/>
                          <a:cs typeface="Arial"/>
                        </a:rPr>
                        <a:t> processes with LPM and LACE supervision. Focus on PO roles and responsibilities. Train POs about their primary role in the team and in guaranteeing the product quality even after the release in production</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Improve the retrospective process reinforcing agile coaching across the organization. Conduct an assessment to deep dive on the level of Agile adoption by organization’s Agile Teams and provide specific Agile Coaching to team members showing lower results. Provide also specific coaching to Scrum Masters of Teams with a weak Agile implementation (e.g. they do not implement a good retrospective process). Conduct periodic confirmation assessment to verify progresses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Create an ad-hoc training program for all ARTs members to deep dive on current company technologies and architecture. Dedicate some capacity for experimenting existing technologies, fostering a learning-by-doing or trial-and-error approach</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Define roles and accountabilities regarding data/reports creation and their maintenance frequency, set up a process through which data owners provide and update data in the systems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12708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04</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Ensure the presence of a singular backlog</a:t>
                      </a:r>
                      <a:endParaRPr lang="en-US" sz="900" kern="120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Define clear rules and restrictions that limit or block the stakeholders from introducing new Features without considering the PI dynamics and timeframes. Ideally, a hard time box should be established before the beginning of each PI to define which Features will be included; Features introduced into the backlog after the give time span will be automatically shifted toward the following PI</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Introduce an Internal audit process to identify the presence of multiple backlogs, identify the reason and carry out remediations where possible. After they are addressed, create root cause/ postmortem analysis to document the issue and reduce the insurgence of new instances of the problem</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Inclusion of external stakeholders who do not adhere to Agile practices into </a:t>
                      </a:r>
                      <a:r>
                        <a:rPr lang="en-US" sz="900" kern="1200" dirty="0" err="1">
                          <a:solidFill>
                            <a:schemeClr val="tx1"/>
                          </a:solidFill>
                          <a:latin typeface="EY interstate light"/>
                          <a:ea typeface="+mn-ea"/>
                          <a:cs typeface="Arial"/>
                        </a:rPr>
                        <a:t>SAFe</a:t>
                      </a:r>
                      <a:r>
                        <a:rPr lang="en-US" sz="900" kern="1200" dirty="0">
                          <a:solidFill>
                            <a:schemeClr val="tx1"/>
                          </a:solidFill>
                          <a:latin typeface="EY interstate light"/>
                          <a:ea typeface="+mn-ea"/>
                          <a:cs typeface="Arial"/>
                        </a:rPr>
                        <a:t> ceremonies allows for easier communication that may help to reduce misalignment and creation of parallel backlogs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Align the long-term vision through guardrails and promote the Inspect and Adapt (I&amp;A) event to evaluate solutions and identify improvements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bl>
          </a:graphicData>
        </a:graphic>
      </p:graphicFrame>
      <p:sp>
        <p:nvSpPr>
          <p:cNvPr id="4" name="Flowchart: Connector 3">
            <a:extLst>
              <a:ext uri="{FF2B5EF4-FFF2-40B4-BE49-F238E27FC236}">
                <a16:creationId xmlns:a16="http://schemas.microsoft.com/office/drawing/2014/main" id="{6C49147F-9727-4A80-AA5A-BB2E7F087BA4}"/>
              </a:ext>
            </a:extLst>
          </p:cNvPr>
          <p:cNvSpPr/>
          <p:nvPr/>
        </p:nvSpPr>
        <p:spPr>
          <a:xfrm>
            <a:off x="298800" y="1692000"/>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5" name="Flowchart: Connector 4">
            <a:extLst>
              <a:ext uri="{FF2B5EF4-FFF2-40B4-BE49-F238E27FC236}">
                <a16:creationId xmlns:a16="http://schemas.microsoft.com/office/drawing/2014/main" id="{C7A65739-8928-4B67-A946-AF9257B78475}"/>
              </a:ext>
            </a:extLst>
          </p:cNvPr>
          <p:cNvSpPr/>
          <p:nvPr/>
        </p:nvSpPr>
        <p:spPr>
          <a:xfrm>
            <a:off x="298800" y="4938889"/>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Tree>
    <p:extLst>
      <p:ext uri="{BB962C8B-B14F-4D97-AF65-F5344CB8AC3E}">
        <p14:creationId xmlns:p14="http://schemas.microsoft.com/office/powerpoint/2010/main" val="1015391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extLst>
              <p:ext uri="{D42A27DB-BD31-4B8C-83A1-F6EECF244321}">
                <p14:modId xmlns:p14="http://schemas.microsoft.com/office/powerpoint/2010/main" val="1018544942"/>
              </p:ext>
            </p:extLst>
          </p:nvPr>
        </p:nvGraphicFramePr>
        <p:xfrm>
          <a:off x="373224" y="1056477"/>
          <a:ext cx="11348876" cy="5130000"/>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22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05</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Establish communication channels and Touchpoints between trains</a:t>
                      </a:r>
                      <a:endParaRPr lang="en-US" sz="900" kern="120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Establish ceremonies between trains and CoPs to create a bi-directional communication channel and share high level product vision in order to reduce frictions and remove as many dependencies as possible. The alignment must also impact the reduction of parallel backlogs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Establish periodic touchpoints involving all Agile Teams, at least one for every increment (e.g. during the inspect and adapt moment). The touchpoint owner should change at every event, rotating among the various Teams. Touchpoints should aim at increasing the relationship among Teams favoring Team building, showcasing increment programming highlights, discuss ways of working and identify common and shared improvement actions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Introduce dependency management ceremonies which should involve at least POs, BAs and SMs, should be carried out cross train and have a frequent cadence both pre- and during the PIs. Furthermore, a high level internal “audit” should be carried out (by the LPM) to control and address the presence of dependencies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The definition of a long-term vision should not be “delegated” to the single PO but should instead be defined at high level, with LPM defining the priorities. Introduce a meeting to discuss and motivate medium- and long-term decisions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Add contingency periods (especially for tech communities) allowing to reduce the workload and focus on scouting for new solutions, thus creating a technologic and strategic long-term vision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Plan ceremonies/ sessions of brainstorming and analysis within the team to identify bottom-up solutions regarding Epics/ Features that may emerge from the team itself (e.g. strengthen the retrospective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22608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06</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a:solidFill>
                            <a:schemeClr val="tx1"/>
                          </a:solidFill>
                          <a:latin typeface="EY interstate light"/>
                          <a:ea typeface="+mn-ea"/>
                          <a:cs typeface="Arial"/>
                        </a:rPr>
                        <a:t>Define procedures to design and develop architectural changes</a:t>
                      </a:r>
                      <a:endParaRPr lang="en-US" sz="900" kern="120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Develop clear procedures and routines for the design and the development of architectural changes, clarifying ownerships and interactions within the same Team as well as cross Teams and Trains (when required). The procedure should specify also how to manage urgent requests that may unexpectedly change priorities. Share these procedures with all people involved among the organization and train them. Make procedures and routines easily available in a shared repository </a:t>
                      </a:r>
                      <a:r>
                        <a:rPr lang="en-US" sz="900" kern="1200" dirty="0" err="1">
                          <a:solidFill>
                            <a:schemeClr val="tx1"/>
                          </a:solidFill>
                          <a:latin typeface="EY interstate light"/>
                          <a:ea typeface="+mn-ea"/>
                          <a:cs typeface="Arial"/>
                        </a:rPr>
                        <a:t>e.g</a:t>
                      </a:r>
                      <a:r>
                        <a:rPr lang="en-US" sz="900" kern="1200" dirty="0">
                          <a:solidFill>
                            <a:schemeClr val="tx1"/>
                          </a:solidFill>
                          <a:latin typeface="EY interstate light"/>
                          <a:ea typeface="+mn-ea"/>
                          <a:cs typeface="Arial"/>
                        </a:rPr>
                        <a:t> Architecture Board from TOGAF and leveraging ad hoc tools like Arc42 to design architectural themes. Ownership of architecture is a key element, according to TOGAF framework Lead Architect reports to CIO. Lead architects must be able to influence the organization, easily getting the buy-in of other stakeholders. For this reason, the Architects approval of Epics, Features and User Stories and related technical analysis should be part of the organization Definition of Ready, i.e. it should always mandatory. Moreover, an Architecture Board meeting is recommended to discuss core design decisions and approve technical architectural feasibility of Epics and Features. All Lead Architects of the various Trains should participate to this meeting</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After developing a strong procedure, guarantee the process governance as well. To achieve this, a clear checklist must be created to increase the governance and the quality of the process. A role (e.g. the QA) should be responsible to control if procedures and templates are followed (e.g. if the approval process have been completed) being the owner of the designed checklist</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Set up a dedicated recurrent meeting to share successes with other Teams, discuss progresses made on architectural related topics (e.g. Architecture Principles, Design Patterns, Clean code good practices, Reusable components, Logging standards), consolidate the community and make it grow. The meeting should involve also roles dedicated to technologies scouting. The meeting should take place during the architectural design phase, as well as at the end of the development phase, once results are achieved</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bl>
          </a:graphicData>
        </a:graphic>
      </p:graphicFrame>
      <p:sp>
        <p:nvSpPr>
          <p:cNvPr id="4" name="Flowchart: Connector 3">
            <a:extLst>
              <a:ext uri="{FF2B5EF4-FFF2-40B4-BE49-F238E27FC236}">
                <a16:creationId xmlns:a16="http://schemas.microsoft.com/office/drawing/2014/main" id="{C6C5AB9B-E407-4BD8-9095-6D63B6FA1424}"/>
              </a:ext>
            </a:extLst>
          </p:cNvPr>
          <p:cNvSpPr/>
          <p:nvPr/>
        </p:nvSpPr>
        <p:spPr>
          <a:xfrm>
            <a:off x="298800" y="1692000"/>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5</a:t>
            </a:r>
          </a:p>
        </p:txBody>
      </p:sp>
      <p:sp>
        <p:nvSpPr>
          <p:cNvPr id="5" name="Flowchart: Connector 4">
            <a:extLst>
              <a:ext uri="{FF2B5EF4-FFF2-40B4-BE49-F238E27FC236}">
                <a16:creationId xmlns:a16="http://schemas.microsoft.com/office/drawing/2014/main" id="{1FFDEFD6-8B53-4102-A186-953FD573D901}"/>
              </a:ext>
            </a:extLst>
          </p:cNvPr>
          <p:cNvSpPr/>
          <p:nvPr/>
        </p:nvSpPr>
        <p:spPr>
          <a:xfrm>
            <a:off x="298800" y="3955617"/>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6</a:t>
            </a:r>
          </a:p>
        </p:txBody>
      </p:sp>
    </p:spTree>
    <p:extLst>
      <p:ext uri="{BB962C8B-B14F-4D97-AF65-F5344CB8AC3E}">
        <p14:creationId xmlns:p14="http://schemas.microsoft.com/office/powerpoint/2010/main" val="111373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extLst>
              <p:ext uri="{D42A27DB-BD31-4B8C-83A1-F6EECF244321}">
                <p14:modId xmlns:p14="http://schemas.microsoft.com/office/powerpoint/2010/main" val="1885611695"/>
              </p:ext>
            </p:extLst>
          </p:nvPr>
        </p:nvGraphicFramePr>
        <p:xfrm>
          <a:off x="373224" y="1056477"/>
          <a:ext cx="11348876" cy="5458276"/>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7145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07</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Create a DevOps/Architect CoP to manage the E2E software development</a:t>
                      </a:r>
                      <a:endParaRPr lang="en-US" sz="900" kern="120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Create a DevOps/Architect Team which manages the whole end-to-end SDLC process and adopts tool of code statical analysis (e.g. Sonar) to verify that development guidelines are respected. DevOps and Architects must use a set of KPIs to improve the quality of the release. The technical approval of developed code (i.e. code review activities) must be performed by the architect which created the technical analysis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Define a pipeline automation clear target state, establish a roadmap and plan a timeline to achieve the structured changes and monitor the process; set up guardrails that ensure investments, infrastructure and maintenance are dedicated to the DevOps pipeline automation</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New configuration and standardization of DevOps pipelines. New rules must be established and steps must be set as mandatory, tools configuration must be adapted to host new Features and capabilities (e.g. rollbacks)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Set mandatory tests along the pipeline in order to guarantee the desired quality level. Implement automatic tests in every infrastructure environment. Once development activities have been completed and reviewed, architects should involve the quality Team for the definition of post-development tests. Those tests should be automatized throughout the pipeline</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Establish a KPI for the unit testing pass rate required to allow the Feature/ user story final release. Include this KPI in the DevOps pipeline as a mandatory requirement for the build</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Launch an extensive training program across the organization the whole software development ecosystem. The training program should foresee periodic updates for all interested resources as well as skills confirmation exams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rgbClr val="000000"/>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615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08</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Implement a Portfolio Based Test Automation Strategy</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Define a Portfolio Based Test Automation Strategy outlining Test Automation objectives on Different Levels (adopting a Risk Based Testing approach). Test Automation Process should also cover the Selection &amp; Analysis for Test Automation Candidates (including Test Automation Planning, Test Automation Design - Peer Reviews, Testing &amp; Refactoring and Test Execution &amp; Reporting) and a Test Automation Framework focused on Implementation Patterns, Architecture and Tools &amp; Libraries. Plan meetings with automation experts to review and update candidate test to be automatized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Create uniformity in the Test Automation Framework, focused on Implementation Patterns, Architecture, Tools &amp; Libraries.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Tools and libraries have to cover Front End (digital, with Unit/API/Functional) and Back End (Guidewire) with </a:t>
                      </a:r>
                      <a:r>
                        <a:rPr lang="en-US" sz="900" kern="1200" dirty="0" err="1">
                          <a:solidFill>
                            <a:schemeClr val="tx1"/>
                          </a:solidFill>
                          <a:latin typeface="EY interstate light"/>
                          <a:ea typeface="+mn-ea"/>
                          <a:cs typeface="Arial"/>
                        </a:rPr>
                        <a:t>gUnit</a:t>
                      </a:r>
                      <a:r>
                        <a:rPr lang="en-US" sz="900" kern="1200" dirty="0">
                          <a:solidFill>
                            <a:schemeClr val="tx1"/>
                          </a:solidFill>
                          <a:latin typeface="EY interstate light"/>
                          <a:ea typeface="+mn-ea"/>
                          <a:cs typeface="Arial"/>
                        </a:rPr>
                        <a:t>, API/Functional with Self Healing component (i.e. library that can be implemented in the automation framework, improving functional test with self fixing scripts)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Set mandatory tests along the pipeline in order to guarantee the desired quality level. Establish a Portfolio Based Test Automation Strategy which allows to Implement automatic tests in every infrastructure environment throughout the DevOps pipeline</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'Establish a </a:t>
                      </a:r>
                      <a:r>
                        <a:rPr lang="en-US" sz="900" kern="1200" dirty="0" err="1">
                          <a:solidFill>
                            <a:schemeClr val="tx1"/>
                          </a:solidFill>
                          <a:latin typeface="EY interstate light"/>
                          <a:ea typeface="+mn-ea"/>
                          <a:cs typeface="Arial"/>
                        </a:rPr>
                        <a:t>CompanyA</a:t>
                      </a:r>
                      <a:r>
                        <a:rPr lang="en-US" sz="900" kern="1200" dirty="0">
                          <a:solidFill>
                            <a:schemeClr val="tx1"/>
                          </a:solidFill>
                          <a:latin typeface="EY interstate light"/>
                          <a:ea typeface="+mn-ea"/>
                          <a:cs typeface="Arial"/>
                        </a:rPr>
                        <a:t> “Testing Center of Excellence” (TCE) led by a </a:t>
                      </a:r>
                      <a:r>
                        <a:rPr lang="en-US" sz="900" kern="1200" dirty="0" err="1">
                          <a:solidFill>
                            <a:schemeClr val="tx1"/>
                          </a:solidFill>
                          <a:latin typeface="EY interstate light"/>
                          <a:ea typeface="+mn-ea"/>
                          <a:cs typeface="Arial"/>
                        </a:rPr>
                        <a:t>CompanyA</a:t>
                      </a:r>
                      <a:r>
                        <a:rPr lang="en-US" sz="900" kern="1200" dirty="0">
                          <a:solidFill>
                            <a:schemeClr val="tx1"/>
                          </a:solidFill>
                          <a:latin typeface="EY interstate light"/>
                          <a:ea typeface="+mn-ea"/>
                          <a:cs typeface="Arial"/>
                        </a:rPr>
                        <a:t> QA Lead role created ad hoc as part of the TCE. Review and restructure the current CoPs to create a wider Testing ‘Community’, to connect all QA related people and share knowledge, exchange experiences, support each other and work on test improvements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Share test-related functional vision with all team members. Test strategy must also include team redefinition and roles balancing. A resourcing strategy must be defined as well (e.g. Hiring, Outsourcing, Staff augmentation with external SMEs working with/under </a:t>
                      </a:r>
                      <a:r>
                        <a:rPr lang="en-US" sz="900" kern="1200" dirty="0" err="1">
                          <a:solidFill>
                            <a:schemeClr val="tx1"/>
                          </a:solidFill>
                          <a:latin typeface="EY interstate light"/>
                          <a:ea typeface="+mn-ea"/>
                          <a:cs typeface="Arial"/>
                        </a:rPr>
                        <a:t>CompanyA</a:t>
                      </a:r>
                      <a:r>
                        <a:rPr lang="en-US" sz="900" kern="1200" dirty="0">
                          <a:solidFill>
                            <a:schemeClr val="tx1"/>
                          </a:solidFill>
                          <a:latin typeface="EY interstate light"/>
                          <a:ea typeface="+mn-ea"/>
                          <a:cs typeface="Arial"/>
                        </a:rPr>
                        <a:t> supervision to provide specific automation skills). The Portfolio Based Test Automation Strategy should also emphasize the review and redefinition of the test Governance</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Define a clear metric to measure test automation coverage to be leveraged in order to push more towards test automation. Plan ceremonies to review and update metrics on a regular basis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Create of a feasibility study to integrate tools (e.g. </a:t>
                      </a:r>
                      <a:r>
                        <a:rPr lang="en-US" sz="900" kern="1200" dirty="0" err="1">
                          <a:solidFill>
                            <a:schemeClr val="tx1"/>
                          </a:solidFill>
                          <a:latin typeface="EY interstate light"/>
                          <a:ea typeface="+mn-ea"/>
                          <a:cs typeface="Arial"/>
                        </a:rPr>
                        <a:t>BrowserStack</a:t>
                      </a:r>
                      <a:r>
                        <a:rPr lang="en-US" sz="900" kern="1200" dirty="0">
                          <a:solidFill>
                            <a:schemeClr val="tx1"/>
                          </a:solidFill>
                          <a:latin typeface="EY interstate light"/>
                          <a:ea typeface="+mn-ea"/>
                          <a:cs typeface="Arial"/>
                        </a:rPr>
                        <a:t>, </a:t>
                      </a:r>
                      <a:r>
                        <a:rPr lang="en-US" sz="900" kern="1200" dirty="0" err="1">
                          <a:solidFill>
                            <a:schemeClr val="tx1"/>
                          </a:solidFill>
                          <a:latin typeface="EY interstate light"/>
                          <a:ea typeface="+mn-ea"/>
                          <a:cs typeface="Arial"/>
                        </a:rPr>
                        <a:t>Lambdatest-Katalon</a:t>
                      </a:r>
                      <a:r>
                        <a:rPr lang="en-US" sz="900" kern="1200" dirty="0">
                          <a:solidFill>
                            <a:schemeClr val="tx1"/>
                          </a:solidFill>
                          <a:latin typeface="EY interstate light"/>
                          <a:ea typeface="+mn-ea"/>
                          <a:cs typeface="Arial"/>
                        </a:rPr>
                        <a:t>) in order to improve the automation testing currently in place. Once a tool is selected, Compatibility Testing should be included as part of overall Testing </a:t>
                      </a:r>
                      <a:r>
                        <a:rPr lang="en-US" sz="900" kern="1200" dirty="0" err="1">
                          <a:solidFill>
                            <a:schemeClr val="tx1"/>
                          </a:solidFill>
                          <a:latin typeface="EY interstate light"/>
                          <a:ea typeface="+mn-ea"/>
                          <a:cs typeface="Arial"/>
                        </a:rPr>
                        <a:t>Statregy</a:t>
                      </a:r>
                      <a:endParaRPr lang="en-US" sz="900" kern="1200" dirty="0">
                        <a:solidFill>
                          <a:schemeClr val="tx1"/>
                        </a:solidFill>
                        <a:latin typeface="EY interstate light"/>
                        <a:ea typeface="+mn-ea"/>
                        <a:cs typeface="Arial"/>
                      </a:endParaRP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Adoption of cloud solution and SaaS for both Front and Back End may facilitate the adoption of widespread automation (e.g. AWS being on cloud)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rgbClr val="000000"/>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bl>
          </a:graphicData>
        </a:graphic>
      </p:graphicFrame>
      <p:sp>
        <p:nvSpPr>
          <p:cNvPr id="4" name="Flowchart: Connector 3">
            <a:extLst>
              <a:ext uri="{FF2B5EF4-FFF2-40B4-BE49-F238E27FC236}">
                <a16:creationId xmlns:a16="http://schemas.microsoft.com/office/drawing/2014/main" id="{DE9ABFBD-193B-4E55-B129-70F4AD100D36}"/>
              </a:ext>
            </a:extLst>
          </p:cNvPr>
          <p:cNvSpPr/>
          <p:nvPr/>
        </p:nvSpPr>
        <p:spPr>
          <a:xfrm>
            <a:off x="298800" y="3705861"/>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8</a:t>
            </a:r>
          </a:p>
        </p:txBody>
      </p:sp>
      <p:sp>
        <p:nvSpPr>
          <p:cNvPr id="5" name="Flowchart: Connector 4">
            <a:extLst>
              <a:ext uri="{FF2B5EF4-FFF2-40B4-BE49-F238E27FC236}">
                <a16:creationId xmlns:a16="http://schemas.microsoft.com/office/drawing/2014/main" id="{E4AA4539-B729-44A1-8D4A-B2E303E54283}"/>
              </a:ext>
            </a:extLst>
          </p:cNvPr>
          <p:cNvSpPr/>
          <p:nvPr/>
        </p:nvSpPr>
        <p:spPr>
          <a:xfrm>
            <a:off x="298800" y="1692000"/>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7</a:t>
            </a:r>
          </a:p>
        </p:txBody>
      </p:sp>
    </p:spTree>
    <p:extLst>
      <p:ext uri="{BB962C8B-B14F-4D97-AF65-F5344CB8AC3E}">
        <p14:creationId xmlns:p14="http://schemas.microsoft.com/office/powerpoint/2010/main" val="3681606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extLst>
              <p:ext uri="{D42A27DB-BD31-4B8C-83A1-F6EECF244321}">
                <p14:modId xmlns:p14="http://schemas.microsoft.com/office/powerpoint/2010/main" val="2952650239"/>
              </p:ext>
            </p:extLst>
          </p:nvPr>
        </p:nvGraphicFramePr>
        <p:xfrm>
          <a:off x="373224" y="1056477"/>
          <a:ext cx="11348876" cy="5128178"/>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158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09</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Allocate and periodically review the sysadmin capacity </a:t>
                      </a:r>
                      <a:endParaRPr lang="en-US" sz="900" kern="120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Allocate and periodically review the sysadmin capacity within the trains, based on previous PI needs trend, to handle the product backlog in terms of evolutions and structured maintenance. Hire junior figures and set up a plan for their training.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Sysadmin CoP member should be split between trains and Site Reliability Team so that they can both effectively transform product backlog (evolution and maintenance) in an increment and manage disruption, hardening and patching cross-activities, other vulnerabilities in production, incorporating EUGIS transferred activities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Increase the effective number of sysadmins based on the trains’ needs, adopting an accelerated funnel for recruiting. Hiring junior figures and setting up a plan for their training and growth inside the organization is a market best practice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Plan and allocate sysadmin capacity for EUIGS support based on previous PIs’ needs, define the kind of support that needs to be given and provide the CoP with required capabilities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rgbClr val="000000"/>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1332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10</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Restructure the Site Reliability</a:t>
                      </a:r>
                      <a:endParaRPr lang="en-US" sz="900" kern="120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Restructure the Site reliability cross country (IT-ES) squad in terms of cross-functional skills and capacity. Redesign the Reliability Team processes and ownership to improve monitoring activities and to incorporate EUIGS transferred activities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Allocate and periodically review the sysadmin capacity within the trains, based on previous PI needs trend, to handle the product backlog in terms of evolutions and structured maintenance. Hire junior figures and set up a plan for their training.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rgbClr val="000000"/>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r h="1584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11</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ROI calculation and governance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Identify a standard and shared approach to measure initiatives benefits across Teams and Trains. PMs and POs should be able to pitch their initiatives in front of LPM Team presenting their implementation benefits in terms of expected additional revenues/costs savings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Identify the type of initiative (e.g. product Features) to be addressed for ROI calculation, defining the desired level of granularity. The initiatives should not be too large (i.e. requiring multiple Teams or Increments to be implemented) making too complex costs collection, nor too small (i.e. a few man days US or a single tasks) making ROI calculation unworthy, it should be decided involving Trains PMs, the LPM Team and the company’s top management, which must be aligned on ROI calculation purpose</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Establish a clear process for ROI calculation, defining its main phases and related ownerships. ROI calculation should be managed by Trains PMs (with the support of the Competence Team) which have to collect benefits (already visible to </a:t>
                      </a:r>
                      <a:r>
                        <a:rPr lang="en-US" sz="900" kern="1200" noProof="0" dirty="0" err="1">
                          <a:solidFill>
                            <a:schemeClr val="tx1"/>
                          </a:solidFill>
                          <a:latin typeface="EY interstate light"/>
                          <a:ea typeface="+mn-ea"/>
                          <a:cs typeface="Arial"/>
                        </a:rPr>
                        <a:t>ARTs’</a:t>
                      </a:r>
                      <a:r>
                        <a:rPr lang="en-US" sz="900" kern="1200" noProof="0" dirty="0">
                          <a:solidFill>
                            <a:schemeClr val="tx1"/>
                          </a:solidFill>
                          <a:latin typeface="EY interstate light"/>
                          <a:ea typeface="+mn-ea"/>
                          <a:cs typeface="Arial"/>
                        </a:rPr>
                        <a:t> PMs) and costs (with the contribution of the Finance department). Trains PMs are the owners of ROI calculation. Periodic ceremonies must be scheduled to collect information from the Finance department (a 3 month execution would be enough in a first phase). Periodic ceremonies must be scheduled for ROI calculation by PMs with the support of the Competence Center (a 3 month execution would be enough in a first phase). Moreover, a shared document must be created for tracking ROI calculation over time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rgbClr val="000000"/>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94140624"/>
                  </a:ext>
                </a:extLst>
              </a:tr>
            </a:tbl>
          </a:graphicData>
        </a:graphic>
      </p:graphicFrame>
      <p:grpSp>
        <p:nvGrpSpPr>
          <p:cNvPr id="4" name="Group 3">
            <a:extLst>
              <a:ext uri="{FF2B5EF4-FFF2-40B4-BE49-F238E27FC236}">
                <a16:creationId xmlns:a16="http://schemas.microsoft.com/office/drawing/2014/main" id="{BCB35800-FD86-4DE2-89BB-E940F8564CC8}"/>
              </a:ext>
            </a:extLst>
          </p:cNvPr>
          <p:cNvGrpSpPr/>
          <p:nvPr/>
        </p:nvGrpSpPr>
        <p:grpSpPr>
          <a:xfrm>
            <a:off x="234086" y="4593133"/>
            <a:ext cx="289639" cy="215444"/>
            <a:chOff x="9752857" y="4173443"/>
            <a:chExt cx="289639" cy="215444"/>
          </a:xfrm>
        </p:grpSpPr>
        <p:sp>
          <p:nvSpPr>
            <p:cNvPr id="5" name="Flowchart: Connector 4">
              <a:extLst>
                <a:ext uri="{FF2B5EF4-FFF2-40B4-BE49-F238E27FC236}">
                  <a16:creationId xmlns:a16="http://schemas.microsoft.com/office/drawing/2014/main" id="{0295F4A8-CE6F-4910-BC6B-FEEBEBBE8EBD}"/>
                </a:ext>
              </a:extLst>
            </p:cNvPr>
            <p:cNvSpPr/>
            <p:nvPr/>
          </p:nvSpPr>
          <p:spPr>
            <a:xfrm>
              <a:off x="9815317" y="4197990"/>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A0F2BB9-7E46-456E-9B9E-47E3E264B6E3}"/>
                </a:ext>
              </a:extLst>
            </p:cNvPr>
            <p:cNvSpPr txBox="1"/>
            <p:nvPr/>
          </p:nvSpPr>
          <p:spPr>
            <a:xfrm>
              <a:off x="9752857" y="4173443"/>
              <a:ext cx="28963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11</a:t>
              </a:r>
            </a:p>
          </p:txBody>
        </p:sp>
      </p:grpSp>
      <p:grpSp>
        <p:nvGrpSpPr>
          <p:cNvPr id="7" name="Group 6">
            <a:extLst>
              <a:ext uri="{FF2B5EF4-FFF2-40B4-BE49-F238E27FC236}">
                <a16:creationId xmlns:a16="http://schemas.microsoft.com/office/drawing/2014/main" id="{30983D1C-0C58-44F4-A221-53D9F6D37DA0}"/>
              </a:ext>
            </a:extLst>
          </p:cNvPr>
          <p:cNvGrpSpPr/>
          <p:nvPr/>
        </p:nvGrpSpPr>
        <p:grpSpPr>
          <a:xfrm>
            <a:off x="234086" y="3256736"/>
            <a:ext cx="289639" cy="215444"/>
            <a:chOff x="5819697" y="5386843"/>
            <a:chExt cx="289639" cy="215444"/>
          </a:xfrm>
        </p:grpSpPr>
        <p:sp>
          <p:nvSpPr>
            <p:cNvPr id="8" name="Flowchart: Connector 7">
              <a:extLst>
                <a:ext uri="{FF2B5EF4-FFF2-40B4-BE49-F238E27FC236}">
                  <a16:creationId xmlns:a16="http://schemas.microsoft.com/office/drawing/2014/main" id="{E0B4943A-4CE8-4FEC-8087-FE7735DA281C}"/>
                </a:ext>
              </a:extLst>
            </p:cNvPr>
            <p:cNvSpPr/>
            <p:nvPr/>
          </p:nvSpPr>
          <p:spPr>
            <a:xfrm>
              <a:off x="5883675" y="541163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FDAA101-B009-4FB5-8C09-E9705AA5C7E6}"/>
                </a:ext>
              </a:extLst>
            </p:cNvPr>
            <p:cNvSpPr txBox="1"/>
            <p:nvPr/>
          </p:nvSpPr>
          <p:spPr>
            <a:xfrm>
              <a:off x="5819697" y="5386843"/>
              <a:ext cx="289639"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10</a:t>
              </a:r>
            </a:p>
          </p:txBody>
        </p:sp>
      </p:grpSp>
      <p:sp>
        <p:nvSpPr>
          <p:cNvPr id="10" name="Flowchart: Connector 9">
            <a:extLst>
              <a:ext uri="{FF2B5EF4-FFF2-40B4-BE49-F238E27FC236}">
                <a16:creationId xmlns:a16="http://schemas.microsoft.com/office/drawing/2014/main" id="{7412EC7B-CFEA-4222-9679-6ABB17473E22}"/>
              </a:ext>
            </a:extLst>
          </p:cNvPr>
          <p:cNvSpPr/>
          <p:nvPr/>
        </p:nvSpPr>
        <p:spPr>
          <a:xfrm>
            <a:off x="296545" y="1692000"/>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9</a:t>
            </a:r>
          </a:p>
        </p:txBody>
      </p:sp>
    </p:spTree>
    <p:extLst>
      <p:ext uri="{BB962C8B-B14F-4D97-AF65-F5344CB8AC3E}">
        <p14:creationId xmlns:p14="http://schemas.microsoft.com/office/powerpoint/2010/main" val="2688763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Priority Map for the recommendations defined along the project...</a:t>
            </a:r>
            <a:b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br>
            <a:endParaRPr kumimoji="0" lang="en-US" sz="16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endParaRPr>
          </a:p>
        </p:txBody>
      </p:sp>
      <p:sp>
        <p:nvSpPr>
          <p:cNvPr id="54" name="TextBox 1">
            <a:extLst>
              <a:ext uri="{FF2B5EF4-FFF2-40B4-BE49-F238E27FC236}">
                <a16:creationId xmlns:a16="http://schemas.microsoft.com/office/drawing/2014/main" id="{778222F9-E26B-4AC8-9374-9721BF12A5CD}"/>
              </a:ext>
            </a:extLst>
          </p:cNvPr>
          <p:cNvSpPr txBox="1"/>
          <p:nvPr/>
        </p:nvSpPr>
        <p:spPr>
          <a:xfrm rot="16200000">
            <a:off x="-353755" y="3640417"/>
            <a:ext cx="1663556" cy="348294"/>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tr-TR" sz="1199" b="1" dirty="0">
                <a:solidFill>
                  <a:srgbClr val="2E2E38"/>
                </a:solidFill>
                <a:latin typeface="Arial" panose="020B0604020202020204" pitchFamily="34" charset="0"/>
                <a:cs typeface="Arial" panose="020B0604020202020204" pitchFamily="34" charset="0"/>
              </a:rPr>
              <a:t>Business Impact</a:t>
            </a:r>
          </a:p>
        </p:txBody>
      </p:sp>
      <p:sp>
        <p:nvSpPr>
          <p:cNvPr id="105" name="TextBox 1">
            <a:extLst>
              <a:ext uri="{FF2B5EF4-FFF2-40B4-BE49-F238E27FC236}">
                <a16:creationId xmlns:a16="http://schemas.microsoft.com/office/drawing/2014/main" id="{64C93569-EE9F-434C-9508-D41CCA76782A}"/>
              </a:ext>
            </a:extLst>
          </p:cNvPr>
          <p:cNvSpPr txBox="1"/>
          <p:nvPr/>
        </p:nvSpPr>
        <p:spPr>
          <a:xfrm>
            <a:off x="670490" y="5857023"/>
            <a:ext cx="880518" cy="385530"/>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800">
                <a:solidFill>
                  <a:srgbClr val="2E2E38"/>
                </a:solidFill>
                <a:latin typeface="Arial" panose="020B0604020202020204" pitchFamily="34" charset="0"/>
                <a:cs typeface="Arial" panose="020B0604020202020204" pitchFamily="34" charset="0"/>
              </a:rPr>
              <a:t>Difficult</a:t>
            </a:r>
          </a:p>
        </p:txBody>
      </p:sp>
      <p:sp>
        <p:nvSpPr>
          <p:cNvPr id="107" name="TextBox 1">
            <a:extLst>
              <a:ext uri="{FF2B5EF4-FFF2-40B4-BE49-F238E27FC236}">
                <a16:creationId xmlns:a16="http://schemas.microsoft.com/office/drawing/2014/main" id="{246B5706-FD4B-461B-9722-CEC59ED7F6E5}"/>
              </a:ext>
            </a:extLst>
          </p:cNvPr>
          <p:cNvSpPr txBox="1"/>
          <p:nvPr/>
        </p:nvSpPr>
        <p:spPr>
          <a:xfrm>
            <a:off x="3872241" y="5896558"/>
            <a:ext cx="2867457" cy="385530"/>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1199" b="1">
                <a:solidFill>
                  <a:srgbClr val="2E2E38"/>
                </a:solidFill>
                <a:latin typeface="Arial" panose="020B0604020202020204" pitchFamily="34" charset="0"/>
                <a:cs typeface="Arial" panose="020B0604020202020204" pitchFamily="34" charset="0"/>
              </a:rPr>
              <a:t>Ease of Implementation</a:t>
            </a:r>
          </a:p>
        </p:txBody>
      </p:sp>
      <p:sp>
        <p:nvSpPr>
          <p:cNvPr id="149" name="TextBox 1">
            <a:extLst>
              <a:ext uri="{FF2B5EF4-FFF2-40B4-BE49-F238E27FC236}">
                <a16:creationId xmlns:a16="http://schemas.microsoft.com/office/drawing/2014/main" id="{0B83B96F-3206-4D5D-A324-CBCE909B377E}"/>
              </a:ext>
            </a:extLst>
          </p:cNvPr>
          <p:cNvSpPr txBox="1"/>
          <p:nvPr/>
        </p:nvSpPr>
        <p:spPr>
          <a:xfrm rot="16200000">
            <a:off x="203531" y="5361978"/>
            <a:ext cx="727830" cy="348294"/>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it-IT" sz="800" dirty="0">
                <a:solidFill>
                  <a:srgbClr val="2E2E38"/>
                </a:solidFill>
                <a:latin typeface="Arial" panose="020B0604020202020204" pitchFamily="34" charset="0"/>
                <a:cs typeface="Arial" panose="020B0604020202020204" pitchFamily="34" charset="0"/>
              </a:rPr>
              <a:t>Low</a:t>
            </a:r>
            <a:endParaRPr lang="tr-TR" sz="800" dirty="0">
              <a:solidFill>
                <a:srgbClr val="2E2E38"/>
              </a:solidFill>
              <a:latin typeface="Arial" panose="020B0604020202020204" pitchFamily="34" charset="0"/>
              <a:cs typeface="Arial" panose="020B0604020202020204" pitchFamily="34" charset="0"/>
            </a:endParaRPr>
          </a:p>
        </p:txBody>
      </p:sp>
      <p:sp>
        <p:nvSpPr>
          <p:cNvPr id="150" name="TextBox 1">
            <a:extLst>
              <a:ext uri="{FF2B5EF4-FFF2-40B4-BE49-F238E27FC236}">
                <a16:creationId xmlns:a16="http://schemas.microsoft.com/office/drawing/2014/main" id="{ACE39E27-04E2-44D5-A7C5-3E8D39D8E1FE}"/>
              </a:ext>
            </a:extLst>
          </p:cNvPr>
          <p:cNvSpPr txBox="1"/>
          <p:nvPr/>
        </p:nvSpPr>
        <p:spPr>
          <a:xfrm rot="16200000">
            <a:off x="265042" y="1302294"/>
            <a:ext cx="604810" cy="348294"/>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tr-TR" sz="800" dirty="0">
                <a:solidFill>
                  <a:srgbClr val="2E2E38"/>
                </a:solidFill>
                <a:latin typeface="Arial" panose="020B0604020202020204" pitchFamily="34" charset="0"/>
                <a:cs typeface="Arial" panose="020B0604020202020204" pitchFamily="34" charset="0"/>
              </a:rPr>
              <a:t>High</a:t>
            </a:r>
          </a:p>
        </p:txBody>
      </p:sp>
      <p:grpSp>
        <p:nvGrpSpPr>
          <p:cNvPr id="3" name="Group 2">
            <a:extLst>
              <a:ext uri="{FF2B5EF4-FFF2-40B4-BE49-F238E27FC236}">
                <a16:creationId xmlns:a16="http://schemas.microsoft.com/office/drawing/2014/main" id="{C75C7A88-1A83-4749-9DB8-E472E58A1003}"/>
              </a:ext>
            </a:extLst>
          </p:cNvPr>
          <p:cNvGrpSpPr/>
          <p:nvPr/>
        </p:nvGrpSpPr>
        <p:grpSpPr>
          <a:xfrm>
            <a:off x="3419279" y="6327828"/>
            <a:ext cx="1185830" cy="182785"/>
            <a:chOff x="1983712" y="6338111"/>
            <a:chExt cx="1185830" cy="182785"/>
          </a:xfrm>
        </p:grpSpPr>
        <p:sp>
          <p:nvSpPr>
            <p:cNvPr id="240" name="Oval 239">
              <a:extLst>
                <a:ext uri="{FF2B5EF4-FFF2-40B4-BE49-F238E27FC236}">
                  <a16:creationId xmlns:a16="http://schemas.microsoft.com/office/drawing/2014/main" id="{34C7D001-5418-4B31-9C13-41F647D81FAA}"/>
                </a:ext>
              </a:extLst>
            </p:cNvPr>
            <p:cNvSpPr/>
            <p:nvPr/>
          </p:nvSpPr>
          <p:spPr>
            <a:xfrm>
              <a:off x="1983712" y="6338111"/>
              <a:ext cx="182785" cy="182785"/>
            </a:xfrm>
            <a:prstGeom prst="ellipse">
              <a:avLst/>
            </a:prstGeom>
            <a:solidFill>
              <a:srgbClr val="92D050"/>
            </a:solidFill>
            <a:ln w="9525" cap="flat" cmpd="sng" algn="ctr">
              <a:noFill/>
              <a:prstDash val="solid"/>
            </a:ln>
            <a:effectLst/>
          </p:spPr>
          <p:txBody>
            <a:bodyPr rtlCol="0" anchor="ctr"/>
            <a:lstStyle/>
            <a:p>
              <a:pPr algn="ctr" defTabSz="828946">
                <a:defRPr/>
              </a:pPr>
              <a:endParaRPr lang="en-US" sz="1632" kern="0">
                <a:solidFill>
                  <a:srgbClr val="2E2E38"/>
                </a:solidFill>
                <a:latin typeface="Arial" panose="020B0604020202020204" pitchFamily="34" charset="0"/>
                <a:cs typeface="Arial" panose="020B0604020202020204" pitchFamily="34" charset="0"/>
              </a:endParaRPr>
            </a:p>
          </p:txBody>
        </p:sp>
        <p:sp>
          <p:nvSpPr>
            <p:cNvPr id="246" name="TextBox 1">
              <a:extLst>
                <a:ext uri="{FF2B5EF4-FFF2-40B4-BE49-F238E27FC236}">
                  <a16:creationId xmlns:a16="http://schemas.microsoft.com/office/drawing/2014/main" id="{9B8E2A98-807D-44FC-A9F4-1CBC63BB97C3}"/>
                </a:ext>
              </a:extLst>
            </p:cNvPr>
            <p:cNvSpPr txBox="1"/>
            <p:nvPr/>
          </p:nvSpPr>
          <p:spPr>
            <a:xfrm>
              <a:off x="2166497" y="634249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a:solidFill>
                    <a:schemeClr val="dk1"/>
                  </a:solidFill>
                  <a:latin typeface="EYInterstate Light" panose="02000506000000020004" pitchFamily="2" charset="0"/>
                </a:rPr>
                <a:t>Must have </a:t>
              </a:r>
            </a:p>
          </p:txBody>
        </p:sp>
      </p:grpSp>
      <p:grpSp>
        <p:nvGrpSpPr>
          <p:cNvPr id="2" name="Group 1">
            <a:extLst>
              <a:ext uri="{FF2B5EF4-FFF2-40B4-BE49-F238E27FC236}">
                <a16:creationId xmlns:a16="http://schemas.microsoft.com/office/drawing/2014/main" id="{C8EC54A2-756A-4B25-A8BF-C6E7EBC06A6C}"/>
              </a:ext>
            </a:extLst>
          </p:cNvPr>
          <p:cNvGrpSpPr/>
          <p:nvPr/>
        </p:nvGrpSpPr>
        <p:grpSpPr>
          <a:xfrm>
            <a:off x="4688165" y="6327828"/>
            <a:ext cx="1185830" cy="182785"/>
            <a:chOff x="3621185" y="6309555"/>
            <a:chExt cx="1185830" cy="182785"/>
          </a:xfrm>
        </p:grpSpPr>
        <p:sp>
          <p:nvSpPr>
            <p:cNvPr id="245" name="Oval 244">
              <a:extLst>
                <a:ext uri="{FF2B5EF4-FFF2-40B4-BE49-F238E27FC236}">
                  <a16:creationId xmlns:a16="http://schemas.microsoft.com/office/drawing/2014/main" id="{0B4AC03F-CA7C-4ED1-92E3-BEFC278E8C23}"/>
                </a:ext>
              </a:extLst>
            </p:cNvPr>
            <p:cNvSpPr/>
            <p:nvPr/>
          </p:nvSpPr>
          <p:spPr>
            <a:xfrm>
              <a:off x="3621185" y="6309555"/>
              <a:ext cx="182785" cy="182785"/>
            </a:xfrm>
            <a:prstGeom prst="ellipse">
              <a:avLst/>
            </a:prstGeom>
            <a:solidFill>
              <a:schemeClr val="accent1">
                <a:lumMod val="40000"/>
                <a:lumOff val="60000"/>
              </a:schemeClr>
            </a:solidFill>
            <a:ln w="9525" cap="flat" cmpd="sng" algn="ctr">
              <a:noFill/>
              <a:prstDash val="solid"/>
            </a:ln>
            <a:effectLst/>
          </p:spPr>
          <p:txBody>
            <a:bodyPr rtlCol="0" anchor="ctr"/>
            <a:lstStyle/>
            <a:p>
              <a:pPr algn="ctr" defTabSz="828946">
                <a:defRPr/>
              </a:pPr>
              <a:endParaRPr lang="en-US" sz="1632" kern="0">
                <a:solidFill>
                  <a:srgbClr val="2E2E38"/>
                </a:solidFill>
                <a:latin typeface="Arial" panose="020B0604020202020204" pitchFamily="34" charset="0"/>
                <a:cs typeface="Arial" panose="020B0604020202020204" pitchFamily="34" charset="0"/>
              </a:endParaRPr>
            </a:p>
          </p:txBody>
        </p:sp>
        <p:sp>
          <p:nvSpPr>
            <p:cNvPr id="262" name="TextBox 1">
              <a:extLst>
                <a:ext uri="{FF2B5EF4-FFF2-40B4-BE49-F238E27FC236}">
                  <a16:creationId xmlns:a16="http://schemas.microsoft.com/office/drawing/2014/main" id="{F666FFF1-7FFE-45ED-8A08-99D3FD27E111}"/>
                </a:ext>
              </a:extLst>
            </p:cNvPr>
            <p:cNvSpPr txBox="1"/>
            <p:nvPr/>
          </p:nvSpPr>
          <p:spPr>
            <a:xfrm>
              <a:off x="3803970" y="6313943"/>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a:solidFill>
                    <a:schemeClr val="dk1"/>
                  </a:solidFill>
                  <a:latin typeface="EYInterstate Light" panose="02000506000000020004" pitchFamily="2" charset="0"/>
                </a:rPr>
                <a:t>Should have</a:t>
              </a:r>
            </a:p>
          </p:txBody>
        </p:sp>
      </p:grpSp>
      <p:grpSp>
        <p:nvGrpSpPr>
          <p:cNvPr id="4" name="Group 3">
            <a:extLst>
              <a:ext uri="{FF2B5EF4-FFF2-40B4-BE49-F238E27FC236}">
                <a16:creationId xmlns:a16="http://schemas.microsoft.com/office/drawing/2014/main" id="{6BED988F-91E5-47BE-8898-E2BA92168A90}"/>
              </a:ext>
            </a:extLst>
          </p:cNvPr>
          <p:cNvGrpSpPr/>
          <p:nvPr/>
        </p:nvGrpSpPr>
        <p:grpSpPr>
          <a:xfrm>
            <a:off x="5900387" y="6327828"/>
            <a:ext cx="1185830" cy="182785"/>
            <a:chOff x="4929267" y="6279006"/>
            <a:chExt cx="1185830" cy="182785"/>
          </a:xfrm>
        </p:grpSpPr>
        <p:sp>
          <p:nvSpPr>
            <p:cNvPr id="241" name="Oval 240">
              <a:extLst>
                <a:ext uri="{FF2B5EF4-FFF2-40B4-BE49-F238E27FC236}">
                  <a16:creationId xmlns:a16="http://schemas.microsoft.com/office/drawing/2014/main" id="{2A91D9AC-1E3B-4CFF-A555-8C17FDB3A101}"/>
                </a:ext>
              </a:extLst>
            </p:cNvPr>
            <p:cNvSpPr/>
            <p:nvPr/>
          </p:nvSpPr>
          <p:spPr>
            <a:xfrm>
              <a:off x="4929267" y="6279006"/>
              <a:ext cx="182785" cy="182785"/>
            </a:xfrm>
            <a:prstGeom prst="ellipse">
              <a:avLst/>
            </a:prstGeom>
            <a:solidFill>
              <a:srgbClr val="7030A0">
                <a:alpha val="60000"/>
              </a:srgbClr>
            </a:solidFill>
            <a:ln w="9525" cap="flat" cmpd="sng" algn="ctr">
              <a:noFill/>
              <a:prstDash val="solid"/>
            </a:ln>
            <a:effectLst/>
          </p:spPr>
          <p:txBody>
            <a:bodyPr rtlCol="0" anchor="ctr"/>
            <a:lstStyle/>
            <a:p>
              <a:pPr algn="ctr" defTabSz="828946">
                <a:defRPr/>
              </a:pPr>
              <a:endParaRPr lang="en-US" sz="1632" kern="0">
                <a:solidFill>
                  <a:srgbClr val="2E2E38"/>
                </a:solidFill>
                <a:latin typeface="Arial" panose="020B0604020202020204" pitchFamily="34" charset="0"/>
                <a:cs typeface="Arial" panose="020B0604020202020204" pitchFamily="34" charset="0"/>
              </a:endParaRPr>
            </a:p>
          </p:txBody>
        </p:sp>
        <p:sp>
          <p:nvSpPr>
            <p:cNvPr id="263" name="TextBox 1">
              <a:extLst>
                <a:ext uri="{FF2B5EF4-FFF2-40B4-BE49-F238E27FC236}">
                  <a16:creationId xmlns:a16="http://schemas.microsoft.com/office/drawing/2014/main" id="{D663774E-56DB-473A-830A-9F56683A2480}"/>
                </a:ext>
              </a:extLst>
            </p:cNvPr>
            <p:cNvSpPr txBox="1"/>
            <p:nvPr/>
          </p:nvSpPr>
          <p:spPr>
            <a:xfrm>
              <a:off x="5112052" y="628339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a:solidFill>
                    <a:schemeClr val="dk1"/>
                  </a:solidFill>
                  <a:latin typeface="EYInterstate Light" panose="02000506000000020004" pitchFamily="2" charset="0"/>
                </a:rPr>
                <a:t>Nice to have</a:t>
              </a:r>
            </a:p>
          </p:txBody>
        </p:sp>
      </p:grpSp>
      <p:grpSp>
        <p:nvGrpSpPr>
          <p:cNvPr id="415" name="Group 414">
            <a:extLst>
              <a:ext uri="{FF2B5EF4-FFF2-40B4-BE49-F238E27FC236}">
                <a16:creationId xmlns:a16="http://schemas.microsoft.com/office/drawing/2014/main" id="{C381D971-8F9C-4FF5-BCE3-4F229E2130BD}"/>
              </a:ext>
            </a:extLst>
          </p:cNvPr>
          <p:cNvGrpSpPr/>
          <p:nvPr/>
        </p:nvGrpSpPr>
        <p:grpSpPr>
          <a:xfrm>
            <a:off x="2044952" y="6317091"/>
            <a:ext cx="1291271" cy="204259"/>
            <a:chOff x="1983712" y="6338111"/>
            <a:chExt cx="1291271" cy="204259"/>
          </a:xfrm>
        </p:grpSpPr>
        <p:sp>
          <p:nvSpPr>
            <p:cNvPr id="416" name="Oval 415">
              <a:extLst>
                <a:ext uri="{FF2B5EF4-FFF2-40B4-BE49-F238E27FC236}">
                  <a16:creationId xmlns:a16="http://schemas.microsoft.com/office/drawing/2014/main" id="{CD525DDD-CC3D-4AB6-830B-2CD85F384F51}"/>
                </a:ext>
              </a:extLst>
            </p:cNvPr>
            <p:cNvSpPr/>
            <p:nvPr/>
          </p:nvSpPr>
          <p:spPr>
            <a:xfrm>
              <a:off x="1983712" y="6338111"/>
              <a:ext cx="182785" cy="182785"/>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1632" kern="0">
                <a:solidFill>
                  <a:srgbClr val="2E2E38"/>
                </a:solidFill>
                <a:latin typeface="Arial" panose="020B0604020202020204" pitchFamily="34" charset="0"/>
                <a:cs typeface="Arial" panose="020B0604020202020204" pitchFamily="34" charset="0"/>
              </a:endParaRPr>
            </a:p>
          </p:txBody>
        </p:sp>
        <p:sp>
          <p:nvSpPr>
            <p:cNvPr id="417" name="TextBox 1">
              <a:extLst>
                <a:ext uri="{FF2B5EF4-FFF2-40B4-BE49-F238E27FC236}">
                  <a16:creationId xmlns:a16="http://schemas.microsoft.com/office/drawing/2014/main" id="{D6C01877-7337-4C77-9D8D-27AAA17B6D4A}"/>
                </a:ext>
              </a:extLst>
            </p:cNvPr>
            <p:cNvSpPr txBox="1"/>
            <p:nvPr/>
          </p:nvSpPr>
          <p:spPr>
            <a:xfrm>
              <a:off x="2166497" y="6342499"/>
              <a:ext cx="1108486" cy="199871"/>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a:solidFill>
                    <a:schemeClr val="dk1"/>
                  </a:solidFill>
                  <a:latin typeface="EYInterstate Light" panose="02000506000000020004" pitchFamily="2" charset="0"/>
                </a:rPr>
                <a:t>Key Recommendation</a:t>
              </a:r>
            </a:p>
          </p:txBody>
        </p:sp>
      </p:grpSp>
      <p:sp>
        <p:nvSpPr>
          <p:cNvPr id="219" name="TextBox 1">
            <a:extLst>
              <a:ext uri="{FF2B5EF4-FFF2-40B4-BE49-F238E27FC236}">
                <a16:creationId xmlns:a16="http://schemas.microsoft.com/office/drawing/2014/main" id="{8C955D7B-2863-4D94-8262-F08C2B57173F}"/>
              </a:ext>
            </a:extLst>
          </p:cNvPr>
          <p:cNvSpPr txBox="1"/>
          <p:nvPr/>
        </p:nvSpPr>
        <p:spPr>
          <a:xfrm>
            <a:off x="10607200" y="5857023"/>
            <a:ext cx="768715" cy="385530"/>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800">
                <a:solidFill>
                  <a:srgbClr val="2E2E38"/>
                </a:solidFill>
                <a:latin typeface="Arial" panose="020B0604020202020204" pitchFamily="34" charset="0"/>
                <a:cs typeface="Arial" panose="020B0604020202020204" pitchFamily="34" charset="0"/>
              </a:rPr>
              <a:t>Easy</a:t>
            </a:r>
          </a:p>
        </p:txBody>
      </p:sp>
      <p:cxnSp>
        <p:nvCxnSpPr>
          <p:cNvPr id="106" name="Straight Arrow Connector 105">
            <a:extLst>
              <a:ext uri="{FF2B5EF4-FFF2-40B4-BE49-F238E27FC236}">
                <a16:creationId xmlns:a16="http://schemas.microsoft.com/office/drawing/2014/main" id="{26FCD7A0-9B34-427F-B976-28365FB72F45}"/>
              </a:ext>
            </a:extLst>
          </p:cNvPr>
          <p:cNvCxnSpPr>
            <a:cxnSpLocks/>
          </p:cNvCxnSpPr>
          <p:nvPr/>
        </p:nvCxnSpPr>
        <p:spPr>
          <a:xfrm flipV="1">
            <a:off x="715730" y="950951"/>
            <a:ext cx="0" cy="4924831"/>
          </a:xfrm>
          <a:prstGeom prst="straightConnector1">
            <a:avLst/>
          </a:prstGeom>
          <a:noFill/>
          <a:ln w="19050" cap="flat" cmpd="sng" algn="ctr">
            <a:solidFill>
              <a:schemeClr val="bg2"/>
            </a:solidFill>
            <a:prstDash val="solid"/>
            <a:tailEnd type="triangle"/>
          </a:ln>
          <a:effectLst/>
        </p:spPr>
      </p:cxnSp>
      <p:grpSp>
        <p:nvGrpSpPr>
          <p:cNvPr id="14" name="Group 13">
            <a:extLst>
              <a:ext uri="{FF2B5EF4-FFF2-40B4-BE49-F238E27FC236}">
                <a16:creationId xmlns:a16="http://schemas.microsoft.com/office/drawing/2014/main" id="{B1D83DC4-0BD5-402A-8D79-51A737139C6F}"/>
              </a:ext>
            </a:extLst>
          </p:cNvPr>
          <p:cNvGrpSpPr/>
          <p:nvPr/>
        </p:nvGrpSpPr>
        <p:grpSpPr>
          <a:xfrm>
            <a:off x="715729" y="1115998"/>
            <a:ext cx="10634054" cy="4758160"/>
            <a:chOff x="715729" y="1115998"/>
            <a:chExt cx="10634054" cy="4758160"/>
          </a:xfrm>
        </p:grpSpPr>
        <p:grpSp>
          <p:nvGrpSpPr>
            <p:cNvPr id="12" name="Group 11">
              <a:extLst>
                <a:ext uri="{FF2B5EF4-FFF2-40B4-BE49-F238E27FC236}">
                  <a16:creationId xmlns:a16="http://schemas.microsoft.com/office/drawing/2014/main" id="{9F262C92-E0CB-4EF8-9E7C-09DEED48394C}"/>
                </a:ext>
              </a:extLst>
            </p:cNvPr>
            <p:cNvGrpSpPr/>
            <p:nvPr/>
          </p:nvGrpSpPr>
          <p:grpSpPr>
            <a:xfrm>
              <a:off x="715729" y="1115998"/>
              <a:ext cx="10634054" cy="4758160"/>
              <a:chOff x="715729" y="1115998"/>
              <a:chExt cx="10634054" cy="4758160"/>
            </a:xfrm>
          </p:grpSpPr>
          <p:sp>
            <p:nvSpPr>
              <p:cNvPr id="56" name="Rectangle 55">
                <a:extLst>
                  <a:ext uri="{FF2B5EF4-FFF2-40B4-BE49-F238E27FC236}">
                    <a16:creationId xmlns:a16="http://schemas.microsoft.com/office/drawing/2014/main" id="{F44172A7-4F70-4DB2-9034-EA2292E578AB}"/>
                  </a:ext>
                </a:extLst>
              </p:cNvPr>
              <p:cNvSpPr/>
              <p:nvPr/>
            </p:nvSpPr>
            <p:spPr>
              <a:xfrm>
                <a:off x="6030182" y="1115998"/>
                <a:ext cx="5319601" cy="2382002"/>
              </a:xfrm>
              <a:prstGeom prst="rect">
                <a:avLst/>
              </a:prstGeom>
              <a:solidFill>
                <a:schemeClr val="accent1">
                  <a:lumMod val="20000"/>
                  <a:lumOff val="80000"/>
                  <a:alpha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defRPr/>
                </a:pPr>
                <a:endParaRPr lang="tr-TR" sz="1199" dirty="0">
                  <a:solidFill>
                    <a:srgbClr val="FFFFFF"/>
                  </a:solidFill>
                  <a:latin typeface="EYInterstate Light"/>
                </a:endParaRPr>
              </a:p>
            </p:txBody>
          </p:sp>
          <p:sp>
            <p:nvSpPr>
              <p:cNvPr id="103" name="Rectangle 102">
                <a:extLst>
                  <a:ext uri="{FF2B5EF4-FFF2-40B4-BE49-F238E27FC236}">
                    <a16:creationId xmlns:a16="http://schemas.microsoft.com/office/drawing/2014/main" id="{5D8D12EA-859F-47F1-B371-FE114946F11E}"/>
                  </a:ext>
                </a:extLst>
              </p:cNvPr>
              <p:cNvSpPr/>
              <p:nvPr/>
            </p:nvSpPr>
            <p:spPr>
              <a:xfrm>
                <a:off x="727957" y="3498000"/>
                <a:ext cx="5302225" cy="2376158"/>
              </a:xfrm>
              <a:prstGeom prst="rect">
                <a:avLst/>
              </a:prstGeom>
              <a:solidFill>
                <a:schemeClr val="accent5">
                  <a:lumMod val="20000"/>
                  <a:lumOff val="80000"/>
                  <a:alpha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defRPr/>
                </a:pPr>
                <a:endParaRPr lang="tr-TR" sz="1199" dirty="0">
                  <a:solidFill>
                    <a:srgbClr val="FFFFFF"/>
                  </a:solidFill>
                  <a:latin typeface="EYInterstate Light"/>
                </a:endParaRPr>
              </a:p>
            </p:txBody>
          </p:sp>
          <p:sp>
            <p:nvSpPr>
              <p:cNvPr id="104" name="Rectangle 103">
                <a:extLst>
                  <a:ext uri="{FF2B5EF4-FFF2-40B4-BE49-F238E27FC236}">
                    <a16:creationId xmlns:a16="http://schemas.microsoft.com/office/drawing/2014/main" id="{F42B2029-D4DD-4F50-A066-072E0FDE5B6B}"/>
                  </a:ext>
                </a:extLst>
              </p:cNvPr>
              <p:cNvSpPr/>
              <p:nvPr/>
            </p:nvSpPr>
            <p:spPr>
              <a:xfrm>
                <a:off x="715729" y="1115998"/>
                <a:ext cx="5317027" cy="2375983"/>
              </a:xfrm>
              <a:prstGeom prst="rect">
                <a:avLst/>
              </a:prstGeom>
              <a:solidFill>
                <a:schemeClr val="tx2">
                  <a:lumMod val="20000"/>
                  <a:lumOff val="80000"/>
                  <a:alpha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defRPr/>
                </a:pPr>
                <a:endParaRPr lang="tr-TR" sz="1199" dirty="0">
                  <a:solidFill>
                    <a:srgbClr val="FFFFFF"/>
                  </a:solidFill>
                  <a:latin typeface="EYInterstate Light"/>
                </a:endParaRPr>
              </a:p>
            </p:txBody>
          </p:sp>
          <p:sp>
            <p:nvSpPr>
              <p:cNvPr id="227" name="Rectangle 226">
                <a:extLst>
                  <a:ext uri="{FF2B5EF4-FFF2-40B4-BE49-F238E27FC236}">
                    <a16:creationId xmlns:a16="http://schemas.microsoft.com/office/drawing/2014/main" id="{A8B5B360-5F69-4976-B9A4-5DABE363B9DF}"/>
                  </a:ext>
                </a:extLst>
              </p:cNvPr>
              <p:cNvSpPr/>
              <p:nvPr/>
            </p:nvSpPr>
            <p:spPr>
              <a:xfrm>
                <a:off x="6030182" y="3498000"/>
                <a:ext cx="5319601" cy="2376158"/>
              </a:xfrm>
              <a:prstGeom prst="rect">
                <a:avLst/>
              </a:prstGeom>
              <a:solidFill>
                <a:schemeClr val="accent2">
                  <a:lumMod val="20000"/>
                  <a:lumOff val="80000"/>
                  <a:alpha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defRPr/>
                </a:pPr>
                <a:endParaRPr lang="tr-TR" sz="1199" dirty="0">
                  <a:solidFill>
                    <a:srgbClr val="FFFFFF"/>
                  </a:solidFill>
                  <a:latin typeface="EYInterstate Light"/>
                </a:endParaRPr>
              </a:p>
            </p:txBody>
          </p:sp>
        </p:grpSp>
        <p:cxnSp>
          <p:nvCxnSpPr>
            <p:cNvPr id="109" name="Straight Connector 108">
              <a:extLst>
                <a:ext uri="{FF2B5EF4-FFF2-40B4-BE49-F238E27FC236}">
                  <a16:creationId xmlns:a16="http://schemas.microsoft.com/office/drawing/2014/main" id="{67D9EDEA-5CFE-47A8-A811-392580B24C65}"/>
                </a:ext>
              </a:extLst>
            </p:cNvPr>
            <p:cNvCxnSpPr>
              <a:cxnSpLocks/>
            </p:cNvCxnSpPr>
            <p:nvPr/>
          </p:nvCxnSpPr>
          <p:spPr>
            <a:xfrm>
              <a:off x="6032756" y="1115998"/>
              <a:ext cx="0" cy="4752000"/>
            </a:xfrm>
            <a:prstGeom prst="line">
              <a:avLst/>
            </a:prstGeom>
            <a:noFill/>
            <a:ln w="9525" cap="flat" cmpd="sng" algn="ctr">
              <a:solidFill>
                <a:schemeClr val="tx1">
                  <a:lumMod val="50000"/>
                </a:schemeClr>
              </a:solidFill>
              <a:prstDash val="dash"/>
            </a:ln>
            <a:effectLst/>
          </p:spPr>
        </p:cxnSp>
        <p:cxnSp>
          <p:nvCxnSpPr>
            <p:cNvPr id="110" name="Straight Connector 109">
              <a:extLst>
                <a:ext uri="{FF2B5EF4-FFF2-40B4-BE49-F238E27FC236}">
                  <a16:creationId xmlns:a16="http://schemas.microsoft.com/office/drawing/2014/main" id="{0E9A9B78-10D7-4867-A37A-96CCC76DAE5E}"/>
                </a:ext>
              </a:extLst>
            </p:cNvPr>
            <p:cNvCxnSpPr>
              <a:cxnSpLocks/>
            </p:cNvCxnSpPr>
            <p:nvPr/>
          </p:nvCxnSpPr>
          <p:spPr>
            <a:xfrm flipH="1" flipV="1">
              <a:off x="715730" y="3492156"/>
              <a:ext cx="10620000" cy="5844"/>
            </a:xfrm>
            <a:prstGeom prst="line">
              <a:avLst/>
            </a:prstGeom>
            <a:noFill/>
            <a:ln w="9525" cap="flat" cmpd="sng" algn="ctr">
              <a:solidFill>
                <a:schemeClr val="tx1">
                  <a:lumMod val="50000"/>
                </a:schemeClr>
              </a:solidFill>
              <a:prstDash val="dash"/>
            </a:ln>
            <a:effectLst/>
          </p:spPr>
        </p:cxnSp>
      </p:grpSp>
      <p:cxnSp>
        <p:nvCxnSpPr>
          <p:cNvPr id="229" name="Straight Arrow Connector 228">
            <a:extLst>
              <a:ext uri="{FF2B5EF4-FFF2-40B4-BE49-F238E27FC236}">
                <a16:creationId xmlns:a16="http://schemas.microsoft.com/office/drawing/2014/main" id="{B75D87F4-6C51-4EEA-A6DB-C9FCF4D60012}"/>
              </a:ext>
            </a:extLst>
          </p:cNvPr>
          <p:cNvCxnSpPr>
            <a:cxnSpLocks/>
          </p:cNvCxnSpPr>
          <p:nvPr/>
        </p:nvCxnSpPr>
        <p:spPr>
          <a:xfrm>
            <a:off x="706828" y="5875783"/>
            <a:ext cx="10728000" cy="0"/>
          </a:xfrm>
          <a:prstGeom prst="straightConnector1">
            <a:avLst/>
          </a:prstGeom>
          <a:noFill/>
          <a:ln w="19050" cap="flat" cmpd="sng" algn="ctr">
            <a:solidFill>
              <a:schemeClr val="bg2"/>
            </a:solidFill>
            <a:prstDash val="solid"/>
            <a:tailEnd type="triangle"/>
          </a:ln>
          <a:effectLst/>
        </p:spPr>
      </p:cxnSp>
      <p:grpSp>
        <p:nvGrpSpPr>
          <p:cNvPr id="243" name="Group 242">
            <a:extLst>
              <a:ext uri="{FF2B5EF4-FFF2-40B4-BE49-F238E27FC236}">
                <a16:creationId xmlns:a16="http://schemas.microsoft.com/office/drawing/2014/main" id="{811D2826-08CF-4A02-B75E-ACB085652A44}"/>
              </a:ext>
            </a:extLst>
          </p:cNvPr>
          <p:cNvGrpSpPr/>
          <p:nvPr/>
        </p:nvGrpSpPr>
        <p:grpSpPr>
          <a:xfrm>
            <a:off x="8787824" y="3911531"/>
            <a:ext cx="1003045" cy="351285"/>
            <a:chOff x="-711239" y="2845114"/>
            <a:chExt cx="1003045" cy="351285"/>
          </a:xfrm>
        </p:grpSpPr>
        <p:sp>
          <p:nvSpPr>
            <p:cNvPr id="244" name="Oval 243">
              <a:extLst>
                <a:ext uri="{FF2B5EF4-FFF2-40B4-BE49-F238E27FC236}">
                  <a16:creationId xmlns:a16="http://schemas.microsoft.com/office/drawing/2014/main" id="{1C4B8DF4-B1D9-49AF-A2AF-D763F592CE61}"/>
                </a:ext>
              </a:extLst>
            </p:cNvPr>
            <p:cNvSpPr/>
            <p:nvPr/>
          </p:nvSpPr>
          <p:spPr>
            <a:xfrm>
              <a:off x="-281717" y="284511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247" name="TextBox 1">
              <a:extLst>
                <a:ext uri="{FF2B5EF4-FFF2-40B4-BE49-F238E27FC236}">
                  <a16:creationId xmlns:a16="http://schemas.microsoft.com/office/drawing/2014/main" id="{A1CB3F81-3288-4AB6-87B7-D315B426DE14}"/>
                </a:ext>
              </a:extLst>
            </p:cNvPr>
            <p:cNvSpPr txBox="1"/>
            <p:nvPr/>
          </p:nvSpPr>
          <p:spPr>
            <a:xfrm>
              <a:off x="-711239" y="302239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14.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Limit number of epics </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248" name="Group 247">
            <a:extLst>
              <a:ext uri="{FF2B5EF4-FFF2-40B4-BE49-F238E27FC236}">
                <a16:creationId xmlns:a16="http://schemas.microsoft.com/office/drawing/2014/main" id="{A31E8F59-225C-4D80-8839-E570C7E0A2D9}"/>
              </a:ext>
            </a:extLst>
          </p:cNvPr>
          <p:cNvGrpSpPr/>
          <p:nvPr/>
        </p:nvGrpSpPr>
        <p:grpSpPr>
          <a:xfrm>
            <a:off x="9121700" y="3006711"/>
            <a:ext cx="1003045" cy="321790"/>
            <a:chOff x="-711239" y="3478817"/>
            <a:chExt cx="1003045" cy="321790"/>
          </a:xfrm>
        </p:grpSpPr>
        <p:sp>
          <p:nvSpPr>
            <p:cNvPr id="249" name="Oval 248">
              <a:extLst>
                <a:ext uri="{FF2B5EF4-FFF2-40B4-BE49-F238E27FC236}">
                  <a16:creationId xmlns:a16="http://schemas.microsoft.com/office/drawing/2014/main" id="{092B2CCE-0B20-451A-9EEE-11E1E5815C99}"/>
                </a:ext>
              </a:extLst>
            </p:cNvPr>
            <p:cNvSpPr/>
            <p:nvPr/>
          </p:nvSpPr>
          <p:spPr>
            <a:xfrm>
              <a:off x="-281717" y="3478817"/>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250" name="TextBox 1">
              <a:extLst>
                <a:ext uri="{FF2B5EF4-FFF2-40B4-BE49-F238E27FC236}">
                  <a16:creationId xmlns:a16="http://schemas.microsoft.com/office/drawing/2014/main" id="{27297DA4-2ACB-462F-9E23-C2BE7EBDD733}"/>
                </a:ext>
              </a:extLst>
            </p:cNvPr>
            <p:cNvSpPr txBox="1"/>
            <p:nvPr/>
          </p:nvSpPr>
          <p:spPr>
            <a:xfrm>
              <a:off x="-711239" y="362659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15.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Guardrails simplification</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251" name="Group 250">
            <a:extLst>
              <a:ext uri="{FF2B5EF4-FFF2-40B4-BE49-F238E27FC236}">
                <a16:creationId xmlns:a16="http://schemas.microsoft.com/office/drawing/2014/main" id="{D80BB465-1324-458B-8698-6D7F5FD43FB0}"/>
              </a:ext>
            </a:extLst>
          </p:cNvPr>
          <p:cNvGrpSpPr/>
          <p:nvPr/>
        </p:nvGrpSpPr>
        <p:grpSpPr>
          <a:xfrm>
            <a:off x="6556032" y="3127772"/>
            <a:ext cx="1003045" cy="335514"/>
            <a:chOff x="-711239" y="4153525"/>
            <a:chExt cx="1003045" cy="335514"/>
          </a:xfrm>
        </p:grpSpPr>
        <p:sp>
          <p:nvSpPr>
            <p:cNvPr id="252" name="Oval 251">
              <a:extLst>
                <a:ext uri="{FF2B5EF4-FFF2-40B4-BE49-F238E27FC236}">
                  <a16:creationId xmlns:a16="http://schemas.microsoft.com/office/drawing/2014/main" id="{9A3E7120-2B53-4C6C-8977-F8131ED989E9}"/>
                </a:ext>
              </a:extLst>
            </p:cNvPr>
            <p:cNvSpPr/>
            <p:nvPr/>
          </p:nvSpPr>
          <p:spPr>
            <a:xfrm>
              <a:off x="-281717" y="4153525"/>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253" name="TextBox 1">
              <a:extLst>
                <a:ext uri="{FF2B5EF4-FFF2-40B4-BE49-F238E27FC236}">
                  <a16:creationId xmlns:a16="http://schemas.microsoft.com/office/drawing/2014/main" id="{12A883A3-8870-4CED-BE8D-1276DF97CA6D}"/>
                </a:ext>
              </a:extLst>
            </p:cNvPr>
            <p:cNvSpPr txBox="1"/>
            <p:nvPr/>
          </p:nvSpPr>
          <p:spPr>
            <a:xfrm>
              <a:off x="-711239" y="431503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16.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Reinforce the role of PO</a:t>
              </a:r>
            </a:p>
          </p:txBody>
        </p:sp>
      </p:grpSp>
      <p:grpSp>
        <p:nvGrpSpPr>
          <p:cNvPr id="254" name="Group 253">
            <a:extLst>
              <a:ext uri="{FF2B5EF4-FFF2-40B4-BE49-F238E27FC236}">
                <a16:creationId xmlns:a16="http://schemas.microsoft.com/office/drawing/2014/main" id="{1C4BDBDA-8E2B-415A-B020-AFA22DE06E9B}"/>
              </a:ext>
            </a:extLst>
          </p:cNvPr>
          <p:cNvGrpSpPr/>
          <p:nvPr/>
        </p:nvGrpSpPr>
        <p:grpSpPr>
          <a:xfrm>
            <a:off x="3949331" y="1930395"/>
            <a:ext cx="1003045" cy="381467"/>
            <a:chOff x="-711239" y="4796004"/>
            <a:chExt cx="1003045" cy="381467"/>
          </a:xfrm>
        </p:grpSpPr>
        <p:sp>
          <p:nvSpPr>
            <p:cNvPr id="255" name="Oval 254">
              <a:extLst>
                <a:ext uri="{FF2B5EF4-FFF2-40B4-BE49-F238E27FC236}">
                  <a16:creationId xmlns:a16="http://schemas.microsoft.com/office/drawing/2014/main" id="{A378C044-B85E-4A23-8C63-B911E741B181}"/>
                </a:ext>
              </a:extLst>
            </p:cNvPr>
            <p:cNvSpPr/>
            <p:nvPr/>
          </p:nvSpPr>
          <p:spPr>
            <a:xfrm>
              <a:off x="-281717" y="479600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256" name="TextBox 1">
              <a:extLst>
                <a:ext uri="{FF2B5EF4-FFF2-40B4-BE49-F238E27FC236}">
                  <a16:creationId xmlns:a16="http://schemas.microsoft.com/office/drawing/2014/main" id="{E2A615D3-870B-4283-903A-3545719ACF19}"/>
                </a:ext>
              </a:extLst>
            </p:cNvPr>
            <p:cNvSpPr txBox="1"/>
            <p:nvPr/>
          </p:nvSpPr>
          <p:spPr>
            <a:xfrm>
              <a:off x="-711239" y="500346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17. Dashboard for KPIs maintenance and repository</a:t>
              </a:r>
            </a:p>
          </p:txBody>
        </p:sp>
      </p:grpSp>
      <p:grpSp>
        <p:nvGrpSpPr>
          <p:cNvPr id="257" name="Group 256">
            <a:extLst>
              <a:ext uri="{FF2B5EF4-FFF2-40B4-BE49-F238E27FC236}">
                <a16:creationId xmlns:a16="http://schemas.microsoft.com/office/drawing/2014/main" id="{5DA923EA-73F2-499E-8E3A-EB2579AC038D}"/>
              </a:ext>
            </a:extLst>
          </p:cNvPr>
          <p:cNvGrpSpPr/>
          <p:nvPr/>
        </p:nvGrpSpPr>
        <p:grpSpPr>
          <a:xfrm>
            <a:off x="8655698" y="4960072"/>
            <a:ext cx="1003045" cy="387733"/>
            <a:chOff x="-711239" y="5401672"/>
            <a:chExt cx="1003045" cy="387733"/>
          </a:xfrm>
        </p:grpSpPr>
        <p:sp>
          <p:nvSpPr>
            <p:cNvPr id="258" name="Oval 257">
              <a:extLst>
                <a:ext uri="{FF2B5EF4-FFF2-40B4-BE49-F238E27FC236}">
                  <a16:creationId xmlns:a16="http://schemas.microsoft.com/office/drawing/2014/main" id="{4AAD2E9C-FF36-4E8D-A8E4-11D7C26762CF}"/>
                </a:ext>
              </a:extLst>
            </p:cNvPr>
            <p:cNvSpPr/>
            <p:nvPr/>
          </p:nvSpPr>
          <p:spPr>
            <a:xfrm>
              <a:off x="-281717" y="5401672"/>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259" name="TextBox 1">
              <a:extLst>
                <a:ext uri="{FF2B5EF4-FFF2-40B4-BE49-F238E27FC236}">
                  <a16:creationId xmlns:a16="http://schemas.microsoft.com/office/drawing/2014/main" id="{D48147E6-6035-4159-BFFD-55FAC8DC52BC}"/>
                </a:ext>
              </a:extLst>
            </p:cNvPr>
            <p:cNvSpPr txBox="1"/>
            <p:nvPr/>
          </p:nvSpPr>
          <p:spPr>
            <a:xfrm>
              <a:off x="-711239" y="5615396"/>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18.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Given-When-Then (GWT) Acceptance Criteria</a:t>
              </a:r>
            </a:p>
          </p:txBody>
        </p:sp>
      </p:grpSp>
      <p:grpSp>
        <p:nvGrpSpPr>
          <p:cNvPr id="260" name="Group 259">
            <a:extLst>
              <a:ext uri="{FF2B5EF4-FFF2-40B4-BE49-F238E27FC236}">
                <a16:creationId xmlns:a16="http://schemas.microsoft.com/office/drawing/2014/main" id="{5C41DE4E-9F0F-47EB-BE23-A4CB66F95CFC}"/>
              </a:ext>
            </a:extLst>
          </p:cNvPr>
          <p:cNvGrpSpPr/>
          <p:nvPr/>
        </p:nvGrpSpPr>
        <p:grpSpPr>
          <a:xfrm>
            <a:off x="6362665" y="1419031"/>
            <a:ext cx="1003045" cy="380335"/>
            <a:chOff x="-721398" y="1787992"/>
            <a:chExt cx="1003045" cy="380335"/>
          </a:xfrm>
        </p:grpSpPr>
        <p:sp>
          <p:nvSpPr>
            <p:cNvPr id="261" name="Oval 260">
              <a:extLst>
                <a:ext uri="{FF2B5EF4-FFF2-40B4-BE49-F238E27FC236}">
                  <a16:creationId xmlns:a16="http://schemas.microsoft.com/office/drawing/2014/main" id="{BE0D8B43-7F93-405C-91FD-653515D7FCDC}"/>
                </a:ext>
              </a:extLst>
            </p:cNvPr>
            <p:cNvSpPr/>
            <p:nvPr/>
          </p:nvSpPr>
          <p:spPr>
            <a:xfrm>
              <a:off x="-291876" y="1787992"/>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14" name="TextBox 1">
              <a:extLst>
                <a:ext uri="{FF2B5EF4-FFF2-40B4-BE49-F238E27FC236}">
                  <a16:creationId xmlns:a16="http://schemas.microsoft.com/office/drawing/2014/main" id="{13721830-3062-43E0-A1A2-4516B774AC04}"/>
                </a:ext>
              </a:extLst>
            </p:cNvPr>
            <p:cNvSpPr txBox="1"/>
            <p:nvPr/>
          </p:nvSpPr>
          <p:spPr>
            <a:xfrm>
              <a:off x="-721398" y="199431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19.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Define and review business critical steps </a:t>
              </a:r>
            </a:p>
          </p:txBody>
        </p:sp>
      </p:grpSp>
      <p:grpSp>
        <p:nvGrpSpPr>
          <p:cNvPr id="418" name="Group 417">
            <a:extLst>
              <a:ext uri="{FF2B5EF4-FFF2-40B4-BE49-F238E27FC236}">
                <a16:creationId xmlns:a16="http://schemas.microsoft.com/office/drawing/2014/main" id="{F82E348A-ED9E-4BCF-B07E-418EB1BCB73C}"/>
              </a:ext>
            </a:extLst>
          </p:cNvPr>
          <p:cNvGrpSpPr/>
          <p:nvPr/>
        </p:nvGrpSpPr>
        <p:grpSpPr>
          <a:xfrm>
            <a:off x="3580244" y="2866166"/>
            <a:ext cx="1003045" cy="337914"/>
            <a:chOff x="-721398" y="2316553"/>
            <a:chExt cx="1003045" cy="337914"/>
          </a:xfrm>
        </p:grpSpPr>
        <p:sp>
          <p:nvSpPr>
            <p:cNvPr id="419" name="Oval 418">
              <a:extLst>
                <a:ext uri="{FF2B5EF4-FFF2-40B4-BE49-F238E27FC236}">
                  <a16:creationId xmlns:a16="http://schemas.microsoft.com/office/drawing/2014/main" id="{6170BACD-6BB2-453C-B00D-A35AEFAFCA33}"/>
                </a:ext>
              </a:extLst>
            </p:cNvPr>
            <p:cNvSpPr/>
            <p:nvPr/>
          </p:nvSpPr>
          <p:spPr>
            <a:xfrm>
              <a:off x="-291876" y="2316553"/>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20" name="TextBox 1">
              <a:extLst>
                <a:ext uri="{FF2B5EF4-FFF2-40B4-BE49-F238E27FC236}">
                  <a16:creationId xmlns:a16="http://schemas.microsoft.com/office/drawing/2014/main" id="{6544A719-1008-4F74-AAD9-0838A8642715}"/>
                </a:ext>
              </a:extLst>
            </p:cNvPr>
            <p:cNvSpPr txBox="1"/>
            <p:nvPr/>
          </p:nvSpPr>
          <p:spPr>
            <a:xfrm>
              <a:off x="-721398" y="248045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20.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Technical analysis procedure</a:t>
              </a:r>
            </a:p>
          </p:txBody>
        </p:sp>
      </p:grpSp>
      <p:grpSp>
        <p:nvGrpSpPr>
          <p:cNvPr id="421" name="Group 420">
            <a:extLst>
              <a:ext uri="{FF2B5EF4-FFF2-40B4-BE49-F238E27FC236}">
                <a16:creationId xmlns:a16="http://schemas.microsoft.com/office/drawing/2014/main" id="{07D643C3-EB69-43FD-AF9C-5B90A6FBD2ED}"/>
              </a:ext>
            </a:extLst>
          </p:cNvPr>
          <p:cNvGrpSpPr/>
          <p:nvPr/>
        </p:nvGrpSpPr>
        <p:grpSpPr>
          <a:xfrm>
            <a:off x="4129254" y="2699130"/>
            <a:ext cx="1003045" cy="318049"/>
            <a:chOff x="-721398" y="2845114"/>
            <a:chExt cx="1003045" cy="318049"/>
          </a:xfrm>
        </p:grpSpPr>
        <p:sp>
          <p:nvSpPr>
            <p:cNvPr id="422" name="Oval 421">
              <a:extLst>
                <a:ext uri="{FF2B5EF4-FFF2-40B4-BE49-F238E27FC236}">
                  <a16:creationId xmlns:a16="http://schemas.microsoft.com/office/drawing/2014/main" id="{18772C07-8DFA-401E-9F5F-663C3B90958F}"/>
                </a:ext>
              </a:extLst>
            </p:cNvPr>
            <p:cNvSpPr/>
            <p:nvPr/>
          </p:nvSpPr>
          <p:spPr>
            <a:xfrm>
              <a:off x="-291876" y="284511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59" name="TextBox 1">
              <a:extLst>
                <a:ext uri="{FF2B5EF4-FFF2-40B4-BE49-F238E27FC236}">
                  <a16:creationId xmlns:a16="http://schemas.microsoft.com/office/drawing/2014/main" id="{C191090B-5387-4413-BAE7-16837EE292E8}"/>
                </a:ext>
              </a:extLst>
            </p:cNvPr>
            <p:cNvSpPr txBox="1"/>
            <p:nvPr/>
          </p:nvSpPr>
          <p:spPr>
            <a:xfrm>
              <a:off x="-721398" y="298915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21.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Mandatory technical analysis </a:t>
              </a:r>
            </a:p>
          </p:txBody>
        </p:sp>
      </p:grpSp>
      <p:grpSp>
        <p:nvGrpSpPr>
          <p:cNvPr id="460" name="Group 459">
            <a:extLst>
              <a:ext uri="{FF2B5EF4-FFF2-40B4-BE49-F238E27FC236}">
                <a16:creationId xmlns:a16="http://schemas.microsoft.com/office/drawing/2014/main" id="{4F0B1428-3912-4F83-93FA-D11391502857}"/>
              </a:ext>
            </a:extLst>
          </p:cNvPr>
          <p:cNvGrpSpPr/>
          <p:nvPr/>
        </p:nvGrpSpPr>
        <p:grpSpPr>
          <a:xfrm>
            <a:off x="7580871" y="3092026"/>
            <a:ext cx="1003045" cy="286719"/>
            <a:chOff x="-721398" y="3478817"/>
            <a:chExt cx="1003045" cy="286719"/>
          </a:xfrm>
        </p:grpSpPr>
        <p:sp>
          <p:nvSpPr>
            <p:cNvPr id="461" name="Oval 460">
              <a:extLst>
                <a:ext uri="{FF2B5EF4-FFF2-40B4-BE49-F238E27FC236}">
                  <a16:creationId xmlns:a16="http://schemas.microsoft.com/office/drawing/2014/main" id="{47DDFC2E-4E9C-4ECB-BBB4-39AC4659B6D5}"/>
                </a:ext>
              </a:extLst>
            </p:cNvPr>
            <p:cNvSpPr/>
            <p:nvPr/>
          </p:nvSpPr>
          <p:spPr>
            <a:xfrm>
              <a:off x="-291876" y="3478817"/>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62" name="TextBox 1">
              <a:extLst>
                <a:ext uri="{FF2B5EF4-FFF2-40B4-BE49-F238E27FC236}">
                  <a16:creationId xmlns:a16="http://schemas.microsoft.com/office/drawing/2014/main" id="{696C0962-D628-4D86-919C-00813E38DA47}"/>
                </a:ext>
              </a:extLst>
            </p:cNvPr>
            <p:cNvSpPr txBox="1"/>
            <p:nvPr/>
          </p:nvSpPr>
          <p:spPr>
            <a:xfrm>
              <a:off x="-721398" y="359152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22. </a:t>
              </a:r>
              <a:r>
                <a:rPr kumimoji="0" lang="en-US" sz="700" b="0" i="0" u="none" strike="noStrike" kern="1200" cap="none" spc="0" normalizeH="0" baseline="0" noProof="0" dirty="0" err="1">
                  <a:ln>
                    <a:noFill/>
                  </a:ln>
                  <a:solidFill>
                    <a:srgbClr val="000000"/>
                  </a:solidFill>
                  <a:effectLst/>
                  <a:uLnTx/>
                  <a:uFillTx/>
                  <a:latin typeface="EYInterstate Light" panose="02000506000000020004" pitchFamily="2" charset="0"/>
                  <a:ea typeface="+mn-ea"/>
                  <a:cs typeface="+mn-cs"/>
                </a:rPr>
                <a:t>DoR</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 checklist </a:t>
              </a:r>
            </a:p>
          </p:txBody>
        </p:sp>
      </p:grpSp>
      <p:grpSp>
        <p:nvGrpSpPr>
          <p:cNvPr id="463" name="Group 462">
            <a:extLst>
              <a:ext uri="{FF2B5EF4-FFF2-40B4-BE49-F238E27FC236}">
                <a16:creationId xmlns:a16="http://schemas.microsoft.com/office/drawing/2014/main" id="{9A7D5EA4-A337-4B49-BC63-419B6518108D}"/>
              </a:ext>
            </a:extLst>
          </p:cNvPr>
          <p:cNvGrpSpPr/>
          <p:nvPr/>
        </p:nvGrpSpPr>
        <p:grpSpPr>
          <a:xfrm>
            <a:off x="3699732" y="1418955"/>
            <a:ext cx="1003045" cy="327521"/>
            <a:chOff x="-721398" y="4153525"/>
            <a:chExt cx="1003045" cy="327521"/>
          </a:xfrm>
        </p:grpSpPr>
        <p:sp>
          <p:nvSpPr>
            <p:cNvPr id="464" name="Oval 463">
              <a:extLst>
                <a:ext uri="{FF2B5EF4-FFF2-40B4-BE49-F238E27FC236}">
                  <a16:creationId xmlns:a16="http://schemas.microsoft.com/office/drawing/2014/main" id="{FE69A3C1-BAE1-4D0D-A28B-0C3D88936B9F}"/>
                </a:ext>
              </a:extLst>
            </p:cNvPr>
            <p:cNvSpPr/>
            <p:nvPr/>
          </p:nvSpPr>
          <p:spPr>
            <a:xfrm>
              <a:off x="-291876" y="4153525"/>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65" name="TextBox 1">
              <a:extLst>
                <a:ext uri="{FF2B5EF4-FFF2-40B4-BE49-F238E27FC236}">
                  <a16:creationId xmlns:a16="http://schemas.microsoft.com/office/drawing/2014/main" id="{C82CD8BC-34A7-40ED-B6EC-C9CD96DD7D7C}"/>
                </a:ext>
              </a:extLst>
            </p:cNvPr>
            <p:cNvSpPr txBox="1"/>
            <p:nvPr/>
          </p:nvSpPr>
          <p:spPr>
            <a:xfrm>
              <a:off x="-721398" y="430703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23.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IT Testing Policy and Strategy </a:t>
              </a:r>
            </a:p>
          </p:txBody>
        </p:sp>
      </p:grpSp>
      <p:grpSp>
        <p:nvGrpSpPr>
          <p:cNvPr id="466" name="Group 465">
            <a:extLst>
              <a:ext uri="{FF2B5EF4-FFF2-40B4-BE49-F238E27FC236}">
                <a16:creationId xmlns:a16="http://schemas.microsoft.com/office/drawing/2014/main" id="{B878FD2C-079E-4EC8-893B-5B38F7A0CECB}"/>
              </a:ext>
            </a:extLst>
          </p:cNvPr>
          <p:cNvGrpSpPr/>
          <p:nvPr/>
        </p:nvGrpSpPr>
        <p:grpSpPr>
          <a:xfrm>
            <a:off x="4468220" y="3139010"/>
            <a:ext cx="1003045" cy="289920"/>
            <a:chOff x="-721398" y="4796004"/>
            <a:chExt cx="1003045" cy="289920"/>
          </a:xfrm>
        </p:grpSpPr>
        <p:sp>
          <p:nvSpPr>
            <p:cNvPr id="467" name="Oval 466">
              <a:extLst>
                <a:ext uri="{FF2B5EF4-FFF2-40B4-BE49-F238E27FC236}">
                  <a16:creationId xmlns:a16="http://schemas.microsoft.com/office/drawing/2014/main" id="{D1F6DFFD-4180-47EE-A12B-3C2C4D2E74A7}"/>
                </a:ext>
              </a:extLst>
            </p:cNvPr>
            <p:cNvSpPr/>
            <p:nvPr/>
          </p:nvSpPr>
          <p:spPr>
            <a:xfrm>
              <a:off x="-291876" y="479600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68" name="TextBox 1">
              <a:extLst>
                <a:ext uri="{FF2B5EF4-FFF2-40B4-BE49-F238E27FC236}">
                  <a16:creationId xmlns:a16="http://schemas.microsoft.com/office/drawing/2014/main" id="{879C6B71-2D44-4565-BFDC-B67E848EC2BA}"/>
                </a:ext>
              </a:extLst>
            </p:cNvPr>
            <p:cNvSpPr txBox="1"/>
            <p:nvPr/>
          </p:nvSpPr>
          <p:spPr>
            <a:xfrm>
              <a:off x="-721398" y="491191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24.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Dedicated MRT</a:t>
              </a: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 </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469" name="Group 468">
            <a:extLst>
              <a:ext uri="{FF2B5EF4-FFF2-40B4-BE49-F238E27FC236}">
                <a16:creationId xmlns:a16="http://schemas.microsoft.com/office/drawing/2014/main" id="{B38D5837-FBD4-4E15-8DD1-C430724A96CA}"/>
              </a:ext>
            </a:extLst>
          </p:cNvPr>
          <p:cNvGrpSpPr/>
          <p:nvPr/>
        </p:nvGrpSpPr>
        <p:grpSpPr>
          <a:xfrm>
            <a:off x="4458802" y="1422371"/>
            <a:ext cx="1003045" cy="326469"/>
            <a:chOff x="-721398" y="5401672"/>
            <a:chExt cx="1003045" cy="326469"/>
          </a:xfrm>
        </p:grpSpPr>
        <p:sp>
          <p:nvSpPr>
            <p:cNvPr id="470" name="Oval 469">
              <a:extLst>
                <a:ext uri="{FF2B5EF4-FFF2-40B4-BE49-F238E27FC236}">
                  <a16:creationId xmlns:a16="http://schemas.microsoft.com/office/drawing/2014/main" id="{EA782F57-0453-4DC0-96DD-33C901DF93AF}"/>
                </a:ext>
              </a:extLst>
            </p:cNvPr>
            <p:cNvSpPr/>
            <p:nvPr/>
          </p:nvSpPr>
          <p:spPr>
            <a:xfrm>
              <a:off x="-291876" y="5401672"/>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71" name="TextBox 1">
              <a:extLst>
                <a:ext uri="{FF2B5EF4-FFF2-40B4-BE49-F238E27FC236}">
                  <a16:creationId xmlns:a16="http://schemas.microsoft.com/office/drawing/2014/main" id="{D93514AA-3F8C-4B9B-B1D8-B0558CFC1FFF}"/>
                </a:ext>
              </a:extLst>
            </p:cNvPr>
            <p:cNvSpPr txBox="1"/>
            <p:nvPr/>
          </p:nvSpPr>
          <p:spPr>
            <a:xfrm>
              <a:off x="-721398" y="555413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25.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Fix Preprod Environment</a:t>
              </a:r>
            </a:p>
          </p:txBody>
        </p:sp>
      </p:grpSp>
      <p:grpSp>
        <p:nvGrpSpPr>
          <p:cNvPr id="472" name="Group 471">
            <a:extLst>
              <a:ext uri="{FF2B5EF4-FFF2-40B4-BE49-F238E27FC236}">
                <a16:creationId xmlns:a16="http://schemas.microsoft.com/office/drawing/2014/main" id="{4BC7D9B4-88DE-483A-BFD0-12E75DB33532}"/>
              </a:ext>
            </a:extLst>
          </p:cNvPr>
          <p:cNvGrpSpPr/>
          <p:nvPr/>
        </p:nvGrpSpPr>
        <p:grpSpPr>
          <a:xfrm>
            <a:off x="4820506" y="2233026"/>
            <a:ext cx="1003045" cy="385207"/>
            <a:chOff x="-721400" y="1787992"/>
            <a:chExt cx="1003045" cy="385207"/>
          </a:xfrm>
        </p:grpSpPr>
        <p:sp>
          <p:nvSpPr>
            <p:cNvPr id="473" name="Oval 472">
              <a:extLst>
                <a:ext uri="{FF2B5EF4-FFF2-40B4-BE49-F238E27FC236}">
                  <a16:creationId xmlns:a16="http://schemas.microsoft.com/office/drawing/2014/main" id="{E07EC447-ACDF-496B-A935-096CD1FEDE36}"/>
                </a:ext>
              </a:extLst>
            </p:cNvPr>
            <p:cNvSpPr/>
            <p:nvPr/>
          </p:nvSpPr>
          <p:spPr>
            <a:xfrm>
              <a:off x="-291877" y="1787992"/>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74" name="TextBox 1">
              <a:extLst>
                <a:ext uri="{FF2B5EF4-FFF2-40B4-BE49-F238E27FC236}">
                  <a16:creationId xmlns:a16="http://schemas.microsoft.com/office/drawing/2014/main" id="{24B819BF-3E36-46E8-ACA0-CCB83C320DFB}"/>
                </a:ext>
              </a:extLst>
            </p:cNvPr>
            <p:cNvSpPr txBox="1"/>
            <p:nvPr/>
          </p:nvSpPr>
          <p:spPr>
            <a:xfrm>
              <a:off x="-721400" y="199919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26.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Structured procedure for the product release</a:t>
              </a:r>
            </a:p>
          </p:txBody>
        </p:sp>
      </p:grpSp>
      <p:grpSp>
        <p:nvGrpSpPr>
          <p:cNvPr id="475" name="Group 474">
            <a:extLst>
              <a:ext uri="{FF2B5EF4-FFF2-40B4-BE49-F238E27FC236}">
                <a16:creationId xmlns:a16="http://schemas.microsoft.com/office/drawing/2014/main" id="{7E6124EB-6F76-4AFE-B5EA-FB4EA8140469}"/>
              </a:ext>
            </a:extLst>
          </p:cNvPr>
          <p:cNvGrpSpPr/>
          <p:nvPr/>
        </p:nvGrpSpPr>
        <p:grpSpPr>
          <a:xfrm>
            <a:off x="8374679" y="3560246"/>
            <a:ext cx="1003045" cy="318009"/>
            <a:chOff x="-721399" y="2316553"/>
            <a:chExt cx="1003045" cy="318009"/>
          </a:xfrm>
        </p:grpSpPr>
        <p:sp>
          <p:nvSpPr>
            <p:cNvPr id="476" name="Oval 475">
              <a:extLst>
                <a:ext uri="{FF2B5EF4-FFF2-40B4-BE49-F238E27FC236}">
                  <a16:creationId xmlns:a16="http://schemas.microsoft.com/office/drawing/2014/main" id="{9AB1F51B-A1E2-4B3D-867B-9C4C43BFAB8B}"/>
                </a:ext>
              </a:extLst>
            </p:cNvPr>
            <p:cNvSpPr/>
            <p:nvPr/>
          </p:nvSpPr>
          <p:spPr>
            <a:xfrm>
              <a:off x="-291877" y="2316553"/>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77" name="TextBox 1">
              <a:extLst>
                <a:ext uri="{FF2B5EF4-FFF2-40B4-BE49-F238E27FC236}">
                  <a16:creationId xmlns:a16="http://schemas.microsoft.com/office/drawing/2014/main" id="{B73FEA62-A8F3-488E-8406-7D925F5BD98A}"/>
                </a:ext>
              </a:extLst>
            </p:cNvPr>
            <p:cNvSpPr txBox="1"/>
            <p:nvPr/>
          </p:nvSpPr>
          <p:spPr>
            <a:xfrm>
              <a:off x="-721399" y="2460553"/>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27.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Release incidents document </a:t>
              </a:r>
            </a:p>
          </p:txBody>
        </p:sp>
      </p:grpSp>
      <p:grpSp>
        <p:nvGrpSpPr>
          <p:cNvPr id="478" name="Group 477">
            <a:extLst>
              <a:ext uri="{FF2B5EF4-FFF2-40B4-BE49-F238E27FC236}">
                <a16:creationId xmlns:a16="http://schemas.microsoft.com/office/drawing/2014/main" id="{82A094B3-DD80-4F69-866A-15647DDD176C}"/>
              </a:ext>
            </a:extLst>
          </p:cNvPr>
          <p:cNvGrpSpPr/>
          <p:nvPr/>
        </p:nvGrpSpPr>
        <p:grpSpPr>
          <a:xfrm>
            <a:off x="5263605" y="2015440"/>
            <a:ext cx="1003045" cy="308380"/>
            <a:chOff x="-721399" y="2845114"/>
            <a:chExt cx="1003045" cy="308380"/>
          </a:xfrm>
        </p:grpSpPr>
        <p:sp>
          <p:nvSpPr>
            <p:cNvPr id="479" name="Oval 478">
              <a:extLst>
                <a:ext uri="{FF2B5EF4-FFF2-40B4-BE49-F238E27FC236}">
                  <a16:creationId xmlns:a16="http://schemas.microsoft.com/office/drawing/2014/main" id="{E062F815-1BC5-4498-AA32-CE84E4616AE0}"/>
                </a:ext>
              </a:extLst>
            </p:cNvPr>
            <p:cNvSpPr/>
            <p:nvPr/>
          </p:nvSpPr>
          <p:spPr>
            <a:xfrm>
              <a:off x="-291877" y="284511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80" name="TextBox 1">
              <a:extLst>
                <a:ext uri="{FF2B5EF4-FFF2-40B4-BE49-F238E27FC236}">
                  <a16:creationId xmlns:a16="http://schemas.microsoft.com/office/drawing/2014/main" id="{5090545F-23A5-4548-9877-ED1C4F928CC8}"/>
                </a:ext>
              </a:extLst>
            </p:cNvPr>
            <p:cNvSpPr txBox="1"/>
            <p:nvPr/>
          </p:nvSpPr>
          <p:spPr>
            <a:xfrm>
              <a:off x="-721399" y="297948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28.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Review of the release </a:t>
              </a:r>
            </a:p>
          </p:txBody>
        </p:sp>
      </p:grpSp>
      <p:grpSp>
        <p:nvGrpSpPr>
          <p:cNvPr id="481" name="Group 480">
            <a:extLst>
              <a:ext uri="{FF2B5EF4-FFF2-40B4-BE49-F238E27FC236}">
                <a16:creationId xmlns:a16="http://schemas.microsoft.com/office/drawing/2014/main" id="{1F3CEF23-6C11-483C-93D8-9F324190E21F}"/>
              </a:ext>
            </a:extLst>
          </p:cNvPr>
          <p:cNvGrpSpPr/>
          <p:nvPr/>
        </p:nvGrpSpPr>
        <p:grpSpPr>
          <a:xfrm>
            <a:off x="6201734" y="2639908"/>
            <a:ext cx="1003045" cy="386156"/>
            <a:chOff x="-721399" y="3478817"/>
            <a:chExt cx="1003045" cy="386156"/>
          </a:xfrm>
        </p:grpSpPr>
        <p:sp>
          <p:nvSpPr>
            <p:cNvPr id="482" name="Oval 481">
              <a:extLst>
                <a:ext uri="{FF2B5EF4-FFF2-40B4-BE49-F238E27FC236}">
                  <a16:creationId xmlns:a16="http://schemas.microsoft.com/office/drawing/2014/main" id="{E0E224E4-4F39-4F4F-A6A8-295E83C9216E}"/>
                </a:ext>
              </a:extLst>
            </p:cNvPr>
            <p:cNvSpPr/>
            <p:nvPr/>
          </p:nvSpPr>
          <p:spPr>
            <a:xfrm>
              <a:off x="-291877" y="3478817"/>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83" name="TextBox 1">
              <a:extLst>
                <a:ext uri="{FF2B5EF4-FFF2-40B4-BE49-F238E27FC236}">
                  <a16:creationId xmlns:a16="http://schemas.microsoft.com/office/drawing/2014/main" id="{C897038B-635D-405E-B41B-FCB0B1D846F9}"/>
                </a:ext>
              </a:extLst>
            </p:cNvPr>
            <p:cNvSpPr txBox="1"/>
            <p:nvPr/>
          </p:nvSpPr>
          <p:spPr>
            <a:xfrm>
              <a:off x="-721399" y="369096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29.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Review branching and release strategy</a:t>
              </a:r>
            </a:p>
          </p:txBody>
        </p:sp>
      </p:grpSp>
      <p:grpSp>
        <p:nvGrpSpPr>
          <p:cNvPr id="484" name="Group 483">
            <a:extLst>
              <a:ext uri="{FF2B5EF4-FFF2-40B4-BE49-F238E27FC236}">
                <a16:creationId xmlns:a16="http://schemas.microsoft.com/office/drawing/2014/main" id="{E560734E-C45D-405A-8566-BE01FF7C1A64}"/>
              </a:ext>
            </a:extLst>
          </p:cNvPr>
          <p:cNvGrpSpPr/>
          <p:nvPr/>
        </p:nvGrpSpPr>
        <p:grpSpPr>
          <a:xfrm>
            <a:off x="2333178" y="2919081"/>
            <a:ext cx="1003045" cy="376448"/>
            <a:chOff x="-721399" y="4153525"/>
            <a:chExt cx="1003045" cy="376448"/>
          </a:xfrm>
        </p:grpSpPr>
        <p:sp>
          <p:nvSpPr>
            <p:cNvPr id="485" name="Oval 484">
              <a:extLst>
                <a:ext uri="{FF2B5EF4-FFF2-40B4-BE49-F238E27FC236}">
                  <a16:creationId xmlns:a16="http://schemas.microsoft.com/office/drawing/2014/main" id="{5C0412FF-AC71-4D0A-A849-E3590CBCC80F}"/>
                </a:ext>
              </a:extLst>
            </p:cNvPr>
            <p:cNvSpPr/>
            <p:nvPr/>
          </p:nvSpPr>
          <p:spPr>
            <a:xfrm>
              <a:off x="-291877" y="4153525"/>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86" name="TextBox 1">
              <a:extLst>
                <a:ext uri="{FF2B5EF4-FFF2-40B4-BE49-F238E27FC236}">
                  <a16:creationId xmlns:a16="http://schemas.microsoft.com/office/drawing/2014/main" id="{DEABFEF3-3761-4FF7-AB50-884D4A669240}"/>
                </a:ext>
              </a:extLst>
            </p:cNvPr>
            <p:cNvSpPr txBox="1"/>
            <p:nvPr/>
          </p:nvSpPr>
          <p:spPr>
            <a:xfrm>
              <a:off x="-721399" y="435596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30.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Release on limited number of targeted customers</a:t>
              </a:r>
            </a:p>
          </p:txBody>
        </p:sp>
      </p:grpSp>
      <p:grpSp>
        <p:nvGrpSpPr>
          <p:cNvPr id="487" name="Group 486">
            <a:extLst>
              <a:ext uri="{FF2B5EF4-FFF2-40B4-BE49-F238E27FC236}">
                <a16:creationId xmlns:a16="http://schemas.microsoft.com/office/drawing/2014/main" id="{D3FDB8EC-FA2A-45A5-A486-03FDF0BAF527}"/>
              </a:ext>
            </a:extLst>
          </p:cNvPr>
          <p:cNvGrpSpPr/>
          <p:nvPr/>
        </p:nvGrpSpPr>
        <p:grpSpPr>
          <a:xfrm>
            <a:off x="5190988" y="3502947"/>
            <a:ext cx="1003045" cy="382414"/>
            <a:chOff x="-721399" y="4796004"/>
            <a:chExt cx="1003045" cy="382414"/>
          </a:xfrm>
        </p:grpSpPr>
        <p:sp>
          <p:nvSpPr>
            <p:cNvPr id="488" name="Oval 487">
              <a:extLst>
                <a:ext uri="{FF2B5EF4-FFF2-40B4-BE49-F238E27FC236}">
                  <a16:creationId xmlns:a16="http://schemas.microsoft.com/office/drawing/2014/main" id="{7D65A0FF-B12F-4E7F-8297-3B6F4470154E}"/>
                </a:ext>
              </a:extLst>
            </p:cNvPr>
            <p:cNvSpPr/>
            <p:nvPr/>
          </p:nvSpPr>
          <p:spPr>
            <a:xfrm>
              <a:off x="-291877" y="479600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89" name="TextBox 1">
              <a:extLst>
                <a:ext uri="{FF2B5EF4-FFF2-40B4-BE49-F238E27FC236}">
                  <a16:creationId xmlns:a16="http://schemas.microsoft.com/office/drawing/2014/main" id="{765B760C-FDD5-4848-8217-25203E9D9818}"/>
                </a:ext>
              </a:extLst>
            </p:cNvPr>
            <p:cNvSpPr txBox="1"/>
            <p:nvPr/>
          </p:nvSpPr>
          <p:spPr>
            <a:xfrm>
              <a:off x="-721399" y="500440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31.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Establish profit/ loss competencies in trains </a:t>
              </a:r>
            </a:p>
          </p:txBody>
        </p:sp>
      </p:grpSp>
      <p:grpSp>
        <p:nvGrpSpPr>
          <p:cNvPr id="490" name="Group 489">
            <a:extLst>
              <a:ext uri="{FF2B5EF4-FFF2-40B4-BE49-F238E27FC236}">
                <a16:creationId xmlns:a16="http://schemas.microsoft.com/office/drawing/2014/main" id="{FF53C32F-6744-4357-8620-36C9CC7B66BA}"/>
              </a:ext>
            </a:extLst>
          </p:cNvPr>
          <p:cNvGrpSpPr/>
          <p:nvPr/>
        </p:nvGrpSpPr>
        <p:grpSpPr>
          <a:xfrm>
            <a:off x="5747879" y="2300487"/>
            <a:ext cx="1003045" cy="339929"/>
            <a:chOff x="-721399" y="5399929"/>
            <a:chExt cx="1003045" cy="339929"/>
          </a:xfrm>
        </p:grpSpPr>
        <p:sp>
          <p:nvSpPr>
            <p:cNvPr id="491" name="Oval 490">
              <a:extLst>
                <a:ext uri="{FF2B5EF4-FFF2-40B4-BE49-F238E27FC236}">
                  <a16:creationId xmlns:a16="http://schemas.microsoft.com/office/drawing/2014/main" id="{3A19F053-F8DA-4581-9632-7166D7B2EF69}"/>
                </a:ext>
              </a:extLst>
            </p:cNvPr>
            <p:cNvSpPr/>
            <p:nvPr/>
          </p:nvSpPr>
          <p:spPr>
            <a:xfrm>
              <a:off x="-291877" y="5399929"/>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92" name="TextBox 1">
              <a:extLst>
                <a:ext uri="{FF2B5EF4-FFF2-40B4-BE49-F238E27FC236}">
                  <a16:creationId xmlns:a16="http://schemas.microsoft.com/office/drawing/2014/main" id="{67F68488-071B-48DD-A709-A82F6483F29B}"/>
                </a:ext>
              </a:extLst>
            </p:cNvPr>
            <p:cNvSpPr txBox="1"/>
            <p:nvPr/>
          </p:nvSpPr>
          <p:spPr>
            <a:xfrm>
              <a:off x="-721399" y="556584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32.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Increase focus on functional test </a:t>
              </a:r>
            </a:p>
          </p:txBody>
        </p:sp>
      </p:grpSp>
      <p:grpSp>
        <p:nvGrpSpPr>
          <p:cNvPr id="493" name="Group 492">
            <a:extLst>
              <a:ext uri="{FF2B5EF4-FFF2-40B4-BE49-F238E27FC236}">
                <a16:creationId xmlns:a16="http://schemas.microsoft.com/office/drawing/2014/main" id="{AEF911E1-7C21-4E07-BFBB-6F965D1FEC44}"/>
              </a:ext>
            </a:extLst>
          </p:cNvPr>
          <p:cNvGrpSpPr/>
          <p:nvPr/>
        </p:nvGrpSpPr>
        <p:grpSpPr>
          <a:xfrm>
            <a:off x="5290217" y="2659081"/>
            <a:ext cx="1003045" cy="404596"/>
            <a:chOff x="-711239" y="2245104"/>
            <a:chExt cx="1003045" cy="404596"/>
          </a:xfrm>
        </p:grpSpPr>
        <p:sp>
          <p:nvSpPr>
            <p:cNvPr id="494" name="Oval 493">
              <a:extLst>
                <a:ext uri="{FF2B5EF4-FFF2-40B4-BE49-F238E27FC236}">
                  <a16:creationId xmlns:a16="http://schemas.microsoft.com/office/drawing/2014/main" id="{2B2FCDFE-4A21-471F-BF18-A6645FB8EC46}"/>
                </a:ext>
              </a:extLst>
            </p:cNvPr>
            <p:cNvSpPr/>
            <p:nvPr/>
          </p:nvSpPr>
          <p:spPr>
            <a:xfrm>
              <a:off x="-280744" y="224510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95" name="TextBox 1">
              <a:extLst>
                <a:ext uri="{FF2B5EF4-FFF2-40B4-BE49-F238E27FC236}">
                  <a16:creationId xmlns:a16="http://schemas.microsoft.com/office/drawing/2014/main" id="{B4789F2B-591C-4461-BA3A-8AA9522D0EB9}"/>
                </a:ext>
              </a:extLst>
            </p:cNvPr>
            <p:cNvSpPr txBox="1"/>
            <p:nvPr/>
          </p:nvSpPr>
          <p:spPr>
            <a:xfrm>
              <a:off x="-711239" y="247569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13.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CEO involvement in ROI initiatives</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496" name="Group 495">
            <a:extLst>
              <a:ext uri="{FF2B5EF4-FFF2-40B4-BE49-F238E27FC236}">
                <a16:creationId xmlns:a16="http://schemas.microsoft.com/office/drawing/2014/main" id="{8E0A78DD-5D2A-462F-92C8-AA712ACC7555}"/>
              </a:ext>
            </a:extLst>
          </p:cNvPr>
          <p:cNvGrpSpPr/>
          <p:nvPr/>
        </p:nvGrpSpPr>
        <p:grpSpPr>
          <a:xfrm>
            <a:off x="5957109" y="3304200"/>
            <a:ext cx="1003045" cy="326331"/>
            <a:chOff x="-660347" y="1751598"/>
            <a:chExt cx="1003045" cy="326331"/>
          </a:xfrm>
        </p:grpSpPr>
        <p:sp>
          <p:nvSpPr>
            <p:cNvPr id="497" name="Oval 496">
              <a:extLst>
                <a:ext uri="{FF2B5EF4-FFF2-40B4-BE49-F238E27FC236}">
                  <a16:creationId xmlns:a16="http://schemas.microsoft.com/office/drawing/2014/main" id="{942C8848-E38F-416B-8EE2-940BBA555A78}"/>
                </a:ext>
              </a:extLst>
            </p:cNvPr>
            <p:cNvSpPr/>
            <p:nvPr/>
          </p:nvSpPr>
          <p:spPr>
            <a:xfrm>
              <a:off x="-230825" y="1751598"/>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98" name="TextBox 1">
              <a:extLst>
                <a:ext uri="{FF2B5EF4-FFF2-40B4-BE49-F238E27FC236}">
                  <a16:creationId xmlns:a16="http://schemas.microsoft.com/office/drawing/2014/main" id="{7A9C3E56-CEA6-4E49-933D-E4B70FCF28D5}"/>
                </a:ext>
              </a:extLst>
            </p:cNvPr>
            <p:cNvSpPr txBox="1"/>
            <p:nvPr/>
          </p:nvSpPr>
          <p:spPr>
            <a:xfrm>
              <a:off x="-660347" y="190392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33.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Improve Gravity adoption </a:t>
              </a:r>
            </a:p>
          </p:txBody>
        </p:sp>
      </p:grpSp>
      <p:grpSp>
        <p:nvGrpSpPr>
          <p:cNvPr id="499" name="Group 498">
            <a:extLst>
              <a:ext uri="{FF2B5EF4-FFF2-40B4-BE49-F238E27FC236}">
                <a16:creationId xmlns:a16="http://schemas.microsoft.com/office/drawing/2014/main" id="{0A123D2B-B65B-43C8-B1C5-63CB78454D86}"/>
              </a:ext>
            </a:extLst>
          </p:cNvPr>
          <p:cNvGrpSpPr/>
          <p:nvPr/>
        </p:nvGrpSpPr>
        <p:grpSpPr>
          <a:xfrm>
            <a:off x="2056030" y="2348532"/>
            <a:ext cx="1003045" cy="331681"/>
            <a:chOff x="-660347" y="2280159"/>
            <a:chExt cx="1003045" cy="331681"/>
          </a:xfrm>
        </p:grpSpPr>
        <p:sp>
          <p:nvSpPr>
            <p:cNvPr id="500" name="Oval 499">
              <a:extLst>
                <a:ext uri="{FF2B5EF4-FFF2-40B4-BE49-F238E27FC236}">
                  <a16:creationId xmlns:a16="http://schemas.microsoft.com/office/drawing/2014/main" id="{E5F8BE4F-D982-4717-A625-00465A07CF73}"/>
                </a:ext>
              </a:extLst>
            </p:cNvPr>
            <p:cNvSpPr/>
            <p:nvPr/>
          </p:nvSpPr>
          <p:spPr>
            <a:xfrm>
              <a:off x="-230825" y="2280159"/>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01" name="TextBox 1">
              <a:extLst>
                <a:ext uri="{FF2B5EF4-FFF2-40B4-BE49-F238E27FC236}">
                  <a16:creationId xmlns:a16="http://schemas.microsoft.com/office/drawing/2014/main" id="{14446376-282C-4F53-8869-2A2F41B670B4}"/>
                </a:ext>
              </a:extLst>
            </p:cNvPr>
            <p:cNvSpPr txBox="1"/>
            <p:nvPr/>
          </p:nvSpPr>
          <p:spPr>
            <a:xfrm>
              <a:off x="-660347" y="243783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34.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Data stewardship </a:t>
              </a:r>
            </a:p>
          </p:txBody>
        </p:sp>
      </p:grpSp>
      <p:grpSp>
        <p:nvGrpSpPr>
          <p:cNvPr id="502" name="Group 501">
            <a:extLst>
              <a:ext uri="{FF2B5EF4-FFF2-40B4-BE49-F238E27FC236}">
                <a16:creationId xmlns:a16="http://schemas.microsoft.com/office/drawing/2014/main" id="{50C8C2FB-C765-41F6-81E3-CA866A43EC99}"/>
              </a:ext>
            </a:extLst>
          </p:cNvPr>
          <p:cNvGrpSpPr/>
          <p:nvPr/>
        </p:nvGrpSpPr>
        <p:grpSpPr>
          <a:xfrm>
            <a:off x="10374947" y="3039716"/>
            <a:ext cx="1003045" cy="377627"/>
            <a:chOff x="-660347" y="2913862"/>
            <a:chExt cx="1003045" cy="377627"/>
          </a:xfrm>
        </p:grpSpPr>
        <p:sp>
          <p:nvSpPr>
            <p:cNvPr id="503" name="Oval 502">
              <a:extLst>
                <a:ext uri="{FF2B5EF4-FFF2-40B4-BE49-F238E27FC236}">
                  <a16:creationId xmlns:a16="http://schemas.microsoft.com/office/drawing/2014/main" id="{64282800-C400-42B6-B3FE-EAE1CE24BDED}"/>
                </a:ext>
              </a:extLst>
            </p:cNvPr>
            <p:cNvSpPr/>
            <p:nvPr/>
          </p:nvSpPr>
          <p:spPr>
            <a:xfrm>
              <a:off x="-230825" y="2913862"/>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04" name="TextBox 1">
              <a:extLst>
                <a:ext uri="{FF2B5EF4-FFF2-40B4-BE49-F238E27FC236}">
                  <a16:creationId xmlns:a16="http://schemas.microsoft.com/office/drawing/2014/main" id="{60D0FF39-7967-496B-9267-59FAB6F81633}"/>
                </a:ext>
              </a:extLst>
            </p:cNvPr>
            <p:cNvSpPr txBox="1"/>
            <p:nvPr/>
          </p:nvSpPr>
          <p:spPr>
            <a:xfrm>
              <a:off x="-660347" y="311748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35.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LACE capacity and periodic mapping</a:t>
              </a:r>
            </a:p>
          </p:txBody>
        </p:sp>
      </p:grpSp>
      <p:grpSp>
        <p:nvGrpSpPr>
          <p:cNvPr id="505" name="Group 504">
            <a:extLst>
              <a:ext uri="{FF2B5EF4-FFF2-40B4-BE49-F238E27FC236}">
                <a16:creationId xmlns:a16="http://schemas.microsoft.com/office/drawing/2014/main" id="{9FF6F05E-4338-40F2-B15A-E52EBCB0D3E4}"/>
              </a:ext>
            </a:extLst>
          </p:cNvPr>
          <p:cNvGrpSpPr/>
          <p:nvPr/>
        </p:nvGrpSpPr>
        <p:grpSpPr>
          <a:xfrm>
            <a:off x="3905357" y="4685461"/>
            <a:ext cx="1003045" cy="317330"/>
            <a:chOff x="-660347" y="3588570"/>
            <a:chExt cx="1003045" cy="317330"/>
          </a:xfrm>
        </p:grpSpPr>
        <p:sp>
          <p:nvSpPr>
            <p:cNvPr id="506" name="Oval 505">
              <a:extLst>
                <a:ext uri="{FF2B5EF4-FFF2-40B4-BE49-F238E27FC236}">
                  <a16:creationId xmlns:a16="http://schemas.microsoft.com/office/drawing/2014/main" id="{DDA2DC45-E727-408E-B3FF-788AA1710643}"/>
                </a:ext>
              </a:extLst>
            </p:cNvPr>
            <p:cNvSpPr/>
            <p:nvPr/>
          </p:nvSpPr>
          <p:spPr>
            <a:xfrm>
              <a:off x="-230825" y="3588570"/>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07" name="TextBox 1">
              <a:extLst>
                <a:ext uri="{FF2B5EF4-FFF2-40B4-BE49-F238E27FC236}">
                  <a16:creationId xmlns:a16="http://schemas.microsoft.com/office/drawing/2014/main" id="{4EC85EDA-78EF-4CA5-8D25-66A974D8F723}"/>
                </a:ext>
              </a:extLst>
            </p:cNvPr>
            <p:cNvSpPr txBox="1"/>
            <p:nvPr/>
          </p:nvSpPr>
          <p:spPr>
            <a:xfrm>
              <a:off x="-660347" y="373189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36.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Reduce the complexity of Epics</a:t>
              </a:r>
            </a:p>
          </p:txBody>
        </p:sp>
      </p:grpSp>
      <p:grpSp>
        <p:nvGrpSpPr>
          <p:cNvPr id="508" name="Group 507">
            <a:extLst>
              <a:ext uri="{FF2B5EF4-FFF2-40B4-BE49-F238E27FC236}">
                <a16:creationId xmlns:a16="http://schemas.microsoft.com/office/drawing/2014/main" id="{F9529C32-F118-4808-9A97-E03EFF8C7F48}"/>
              </a:ext>
            </a:extLst>
          </p:cNvPr>
          <p:cNvGrpSpPr/>
          <p:nvPr/>
        </p:nvGrpSpPr>
        <p:grpSpPr>
          <a:xfrm>
            <a:off x="6756324" y="4151321"/>
            <a:ext cx="1003045" cy="318097"/>
            <a:chOff x="-660347" y="4231049"/>
            <a:chExt cx="1003045" cy="318097"/>
          </a:xfrm>
        </p:grpSpPr>
        <p:sp>
          <p:nvSpPr>
            <p:cNvPr id="509" name="Oval 508">
              <a:extLst>
                <a:ext uri="{FF2B5EF4-FFF2-40B4-BE49-F238E27FC236}">
                  <a16:creationId xmlns:a16="http://schemas.microsoft.com/office/drawing/2014/main" id="{B0156AD7-EE45-48B2-84FE-84D18A0D93AD}"/>
                </a:ext>
              </a:extLst>
            </p:cNvPr>
            <p:cNvSpPr/>
            <p:nvPr/>
          </p:nvSpPr>
          <p:spPr>
            <a:xfrm>
              <a:off x="-230825" y="4231049"/>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10" name="TextBox 1">
              <a:extLst>
                <a:ext uri="{FF2B5EF4-FFF2-40B4-BE49-F238E27FC236}">
                  <a16:creationId xmlns:a16="http://schemas.microsoft.com/office/drawing/2014/main" id="{E6EBB995-9574-404B-942F-13A655625B49}"/>
                </a:ext>
              </a:extLst>
            </p:cNvPr>
            <p:cNvSpPr txBox="1"/>
            <p:nvPr/>
          </p:nvSpPr>
          <p:spPr>
            <a:xfrm>
              <a:off x="-660347" y="437513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37.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Portfolio canvas simplification </a:t>
              </a:r>
            </a:p>
          </p:txBody>
        </p:sp>
      </p:grpSp>
      <p:grpSp>
        <p:nvGrpSpPr>
          <p:cNvPr id="511" name="Group 510">
            <a:extLst>
              <a:ext uri="{FF2B5EF4-FFF2-40B4-BE49-F238E27FC236}">
                <a16:creationId xmlns:a16="http://schemas.microsoft.com/office/drawing/2014/main" id="{5C9D43F8-6B6C-4B5B-BDBE-3EF9421B9FA1}"/>
              </a:ext>
            </a:extLst>
          </p:cNvPr>
          <p:cNvGrpSpPr/>
          <p:nvPr/>
        </p:nvGrpSpPr>
        <p:grpSpPr>
          <a:xfrm>
            <a:off x="7473640" y="4076549"/>
            <a:ext cx="1003045" cy="319384"/>
            <a:chOff x="-660347" y="4836717"/>
            <a:chExt cx="1003045" cy="319384"/>
          </a:xfrm>
        </p:grpSpPr>
        <p:sp>
          <p:nvSpPr>
            <p:cNvPr id="512" name="Oval 511">
              <a:extLst>
                <a:ext uri="{FF2B5EF4-FFF2-40B4-BE49-F238E27FC236}">
                  <a16:creationId xmlns:a16="http://schemas.microsoft.com/office/drawing/2014/main" id="{25B60B7B-D198-4399-AEAD-50494C9B2C8D}"/>
                </a:ext>
              </a:extLst>
            </p:cNvPr>
            <p:cNvSpPr/>
            <p:nvPr/>
          </p:nvSpPr>
          <p:spPr>
            <a:xfrm>
              <a:off x="-230825" y="4836717"/>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13" name="TextBox 1">
              <a:extLst>
                <a:ext uri="{FF2B5EF4-FFF2-40B4-BE49-F238E27FC236}">
                  <a16:creationId xmlns:a16="http://schemas.microsoft.com/office/drawing/2014/main" id="{48197AFF-E6C4-4CFB-9CE9-764B014B4EC5}"/>
                </a:ext>
              </a:extLst>
            </p:cNvPr>
            <p:cNvSpPr txBox="1"/>
            <p:nvPr/>
          </p:nvSpPr>
          <p:spPr>
            <a:xfrm>
              <a:off x="-660347" y="498209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38.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Improve</a:t>
              </a: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MVP definition </a:t>
              </a:r>
            </a:p>
          </p:txBody>
        </p:sp>
      </p:grpSp>
      <p:grpSp>
        <p:nvGrpSpPr>
          <p:cNvPr id="514" name="Group 513">
            <a:extLst>
              <a:ext uri="{FF2B5EF4-FFF2-40B4-BE49-F238E27FC236}">
                <a16:creationId xmlns:a16="http://schemas.microsoft.com/office/drawing/2014/main" id="{C50A2ADA-C450-4DDC-A2B0-10F083026BA9}"/>
              </a:ext>
            </a:extLst>
          </p:cNvPr>
          <p:cNvGrpSpPr/>
          <p:nvPr/>
        </p:nvGrpSpPr>
        <p:grpSpPr>
          <a:xfrm>
            <a:off x="9847842" y="4310370"/>
            <a:ext cx="1003045" cy="341478"/>
            <a:chOff x="-660347" y="5328166"/>
            <a:chExt cx="1003045" cy="341478"/>
          </a:xfrm>
        </p:grpSpPr>
        <p:sp>
          <p:nvSpPr>
            <p:cNvPr id="515" name="Oval 514">
              <a:extLst>
                <a:ext uri="{FF2B5EF4-FFF2-40B4-BE49-F238E27FC236}">
                  <a16:creationId xmlns:a16="http://schemas.microsoft.com/office/drawing/2014/main" id="{F901E58D-116F-4A88-B59F-A1EB3B940832}"/>
                </a:ext>
              </a:extLst>
            </p:cNvPr>
            <p:cNvSpPr/>
            <p:nvPr/>
          </p:nvSpPr>
          <p:spPr>
            <a:xfrm>
              <a:off x="-230825" y="5328166"/>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16" name="TextBox 1">
              <a:extLst>
                <a:ext uri="{FF2B5EF4-FFF2-40B4-BE49-F238E27FC236}">
                  <a16:creationId xmlns:a16="http://schemas.microsoft.com/office/drawing/2014/main" id="{0D61A21D-488D-4A12-96FC-EEDE38FC970C}"/>
                </a:ext>
              </a:extLst>
            </p:cNvPr>
            <p:cNvSpPr txBox="1"/>
            <p:nvPr/>
          </p:nvSpPr>
          <p:spPr>
            <a:xfrm>
              <a:off x="-660347" y="549563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39.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DoD definition and US estimation </a:t>
              </a:r>
            </a:p>
          </p:txBody>
        </p:sp>
      </p:grpSp>
      <p:grpSp>
        <p:nvGrpSpPr>
          <p:cNvPr id="517" name="Group 516">
            <a:extLst>
              <a:ext uri="{FF2B5EF4-FFF2-40B4-BE49-F238E27FC236}">
                <a16:creationId xmlns:a16="http://schemas.microsoft.com/office/drawing/2014/main" id="{1BF7FAA1-58AE-436C-BE60-2171377F001F}"/>
              </a:ext>
            </a:extLst>
          </p:cNvPr>
          <p:cNvGrpSpPr/>
          <p:nvPr/>
        </p:nvGrpSpPr>
        <p:grpSpPr>
          <a:xfrm>
            <a:off x="1429834" y="4226207"/>
            <a:ext cx="1003045" cy="339451"/>
            <a:chOff x="-633673" y="2842394"/>
            <a:chExt cx="1003045" cy="339451"/>
          </a:xfrm>
        </p:grpSpPr>
        <p:sp>
          <p:nvSpPr>
            <p:cNvPr id="518" name="Oval 517">
              <a:extLst>
                <a:ext uri="{FF2B5EF4-FFF2-40B4-BE49-F238E27FC236}">
                  <a16:creationId xmlns:a16="http://schemas.microsoft.com/office/drawing/2014/main" id="{289BED78-EE20-4FBE-9CDF-8076F5BD9878}"/>
                </a:ext>
              </a:extLst>
            </p:cNvPr>
            <p:cNvSpPr/>
            <p:nvPr/>
          </p:nvSpPr>
          <p:spPr>
            <a:xfrm>
              <a:off x="-204151" y="2842394"/>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19" name="TextBox 1">
              <a:extLst>
                <a:ext uri="{FF2B5EF4-FFF2-40B4-BE49-F238E27FC236}">
                  <a16:creationId xmlns:a16="http://schemas.microsoft.com/office/drawing/2014/main" id="{DB154F95-4386-42D1-94A1-8990FE6C0124}"/>
                </a:ext>
              </a:extLst>
            </p:cNvPr>
            <p:cNvSpPr txBox="1"/>
            <p:nvPr/>
          </p:nvSpPr>
          <p:spPr>
            <a:xfrm>
              <a:off x="-633673" y="3007836"/>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42.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AI to improve quality </a:t>
              </a:r>
            </a:p>
          </p:txBody>
        </p:sp>
      </p:grpSp>
      <p:grpSp>
        <p:nvGrpSpPr>
          <p:cNvPr id="520" name="Group 519">
            <a:extLst>
              <a:ext uri="{FF2B5EF4-FFF2-40B4-BE49-F238E27FC236}">
                <a16:creationId xmlns:a16="http://schemas.microsoft.com/office/drawing/2014/main" id="{A55B7055-6FB6-4E1D-9C53-B84EBD07D060}"/>
              </a:ext>
            </a:extLst>
          </p:cNvPr>
          <p:cNvGrpSpPr/>
          <p:nvPr/>
        </p:nvGrpSpPr>
        <p:grpSpPr>
          <a:xfrm>
            <a:off x="8245345" y="4123166"/>
            <a:ext cx="1003045" cy="282024"/>
            <a:chOff x="-633673" y="3517102"/>
            <a:chExt cx="1003045" cy="282024"/>
          </a:xfrm>
        </p:grpSpPr>
        <p:sp>
          <p:nvSpPr>
            <p:cNvPr id="521" name="Oval 520">
              <a:extLst>
                <a:ext uri="{FF2B5EF4-FFF2-40B4-BE49-F238E27FC236}">
                  <a16:creationId xmlns:a16="http://schemas.microsoft.com/office/drawing/2014/main" id="{464226CD-55E6-4F7F-BBF1-A9BB409B283F}"/>
                </a:ext>
              </a:extLst>
            </p:cNvPr>
            <p:cNvSpPr/>
            <p:nvPr/>
          </p:nvSpPr>
          <p:spPr>
            <a:xfrm>
              <a:off x="-204151" y="3517102"/>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22" name="TextBox 1">
              <a:extLst>
                <a:ext uri="{FF2B5EF4-FFF2-40B4-BE49-F238E27FC236}">
                  <a16:creationId xmlns:a16="http://schemas.microsoft.com/office/drawing/2014/main" id="{54D24D64-130C-4E2F-AD61-2EF1D5B068B0}"/>
                </a:ext>
              </a:extLst>
            </p:cNvPr>
            <p:cNvSpPr txBox="1"/>
            <p:nvPr/>
          </p:nvSpPr>
          <p:spPr>
            <a:xfrm>
              <a:off x="-633673" y="362511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43.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US review </a:t>
              </a:r>
            </a:p>
          </p:txBody>
        </p:sp>
      </p:grpSp>
      <p:grpSp>
        <p:nvGrpSpPr>
          <p:cNvPr id="523" name="Group 522">
            <a:extLst>
              <a:ext uri="{FF2B5EF4-FFF2-40B4-BE49-F238E27FC236}">
                <a16:creationId xmlns:a16="http://schemas.microsoft.com/office/drawing/2014/main" id="{CCC1E69B-633F-4962-B209-4ED78C275CF4}"/>
              </a:ext>
            </a:extLst>
          </p:cNvPr>
          <p:cNvGrpSpPr/>
          <p:nvPr/>
        </p:nvGrpSpPr>
        <p:grpSpPr>
          <a:xfrm>
            <a:off x="8065695" y="4681451"/>
            <a:ext cx="1003045" cy="332872"/>
            <a:chOff x="-633673" y="4159581"/>
            <a:chExt cx="1003045" cy="332872"/>
          </a:xfrm>
        </p:grpSpPr>
        <p:sp>
          <p:nvSpPr>
            <p:cNvPr id="524" name="Oval 523">
              <a:extLst>
                <a:ext uri="{FF2B5EF4-FFF2-40B4-BE49-F238E27FC236}">
                  <a16:creationId xmlns:a16="http://schemas.microsoft.com/office/drawing/2014/main" id="{D9115A3B-FC2A-482A-B50E-270822BE2638}"/>
                </a:ext>
              </a:extLst>
            </p:cNvPr>
            <p:cNvSpPr/>
            <p:nvPr/>
          </p:nvSpPr>
          <p:spPr>
            <a:xfrm>
              <a:off x="-204151" y="4159581"/>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25" name="TextBox 1">
              <a:extLst>
                <a:ext uri="{FF2B5EF4-FFF2-40B4-BE49-F238E27FC236}">
                  <a16:creationId xmlns:a16="http://schemas.microsoft.com/office/drawing/2014/main" id="{684BA9A9-E680-4C31-ABD1-E9821E71E505}"/>
                </a:ext>
              </a:extLst>
            </p:cNvPr>
            <p:cNvSpPr txBox="1"/>
            <p:nvPr/>
          </p:nvSpPr>
          <p:spPr>
            <a:xfrm>
              <a:off x="-633673" y="431844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44.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Unit Test Workshops</a:t>
              </a:r>
            </a:p>
          </p:txBody>
        </p:sp>
      </p:grpSp>
      <p:grpSp>
        <p:nvGrpSpPr>
          <p:cNvPr id="526" name="Group 525">
            <a:extLst>
              <a:ext uri="{FF2B5EF4-FFF2-40B4-BE49-F238E27FC236}">
                <a16:creationId xmlns:a16="http://schemas.microsoft.com/office/drawing/2014/main" id="{40345817-A6D3-4F5B-84CB-EEB7D75BDD3B}"/>
              </a:ext>
            </a:extLst>
          </p:cNvPr>
          <p:cNvGrpSpPr/>
          <p:nvPr/>
        </p:nvGrpSpPr>
        <p:grpSpPr>
          <a:xfrm>
            <a:off x="6621045" y="3712505"/>
            <a:ext cx="1003045" cy="335218"/>
            <a:chOff x="-633673" y="4765249"/>
            <a:chExt cx="1003045" cy="335218"/>
          </a:xfrm>
        </p:grpSpPr>
        <p:sp>
          <p:nvSpPr>
            <p:cNvPr id="527" name="Oval 526">
              <a:extLst>
                <a:ext uri="{FF2B5EF4-FFF2-40B4-BE49-F238E27FC236}">
                  <a16:creationId xmlns:a16="http://schemas.microsoft.com/office/drawing/2014/main" id="{E5E8BA53-D03C-4ECF-A4A2-D35C97C708F8}"/>
                </a:ext>
              </a:extLst>
            </p:cNvPr>
            <p:cNvSpPr/>
            <p:nvPr/>
          </p:nvSpPr>
          <p:spPr>
            <a:xfrm>
              <a:off x="-204151" y="4765249"/>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28" name="TextBox 1">
              <a:extLst>
                <a:ext uri="{FF2B5EF4-FFF2-40B4-BE49-F238E27FC236}">
                  <a16:creationId xmlns:a16="http://schemas.microsoft.com/office/drawing/2014/main" id="{3962F072-0BA6-4026-90EA-19F8C11DEA8D}"/>
                </a:ext>
              </a:extLst>
            </p:cNvPr>
            <p:cNvSpPr txBox="1"/>
            <p:nvPr/>
          </p:nvSpPr>
          <p:spPr>
            <a:xfrm>
              <a:off x="-633673" y="492645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45. </a:t>
              </a:r>
              <a:r>
                <a:rPr kumimoji="0" lang="en-US" sz="8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Mentorship programs </a:t>
              </a:r>
            </a:p>
          </p:txBody>
        </p:sp>
      </p:grpSp>
      <p:grpSp>
        <p:nvGrpSpPr>
          <p:cNvPr id="529" name="Group 528">
            <a:extLst>
              <a:ext uri="{FF2B5EF4-FFF2-40B4-BE49-F238E27FC236}">
                <a16:creationId xmlns:a16="http://schemas.microsoft.com/office/drawing/2014/main" id="{F5052330-7E63-43A8-8F56-109BD23E134B}"/>
              </a:ext>
            </a:extLst>
          </p:cNvPr>
          <p:cNvGrpSpPr/>
          <p:nvPr/>
        </p:nvGrpSpPr>
        <p:grpSpPr>
          <a:xfrm>
            <a:off x="4132112" y="4167901"/>
            <a:ext cx="1003045" cy="324227"/>
            <a:chOff x="-633673" y="1763477"/>
            <a:chExt cx="1003045" cy="324227"/>
          </a:xfrm>
        </p:grpSpPr>
        <p:sp>
          <p:nvSpPr>
            <p:cNvPr id="530" name="Oval 529">
              <a:extLst>
                <a:ext uri="{FF2B5EF4-FFF2-40B4-BE49-F238E27FC236}">
                  <a16:creationId xmlns:a16="http://schemas.microsoft.com/office/drawing/2014/main" id="{848CD8E0-52D5-4BF4-A80D-FD8D6B819093}"/>
                </a:ext>
              </a:extLst>
            </p:cNvPr>
            <p:cNvSpPr/>
            <p:nvPr/>
          </p:nvSpPr>
          <p:spPr>
            <a:xfrm>
              <a:off x="-204151" y="1763477"/>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31" name="TextBox 1">
              <a:extLst>
                <a:ext uri="{FF2B5EF4-FFF2-40B4-BE49-F238E27FC236}">
                  <a16:creationId xmlns:a16="http://schemas.microsoft.com/office/drawing/2014/main" id="{40913D0B-F105-4301-BDF8-4F010081D082}"/>
                </a:ext>
              </a:extLst>
            </p:cNvPr>
            <p:cNvSpPr txBox="1"/>
            <p:nvPr/>
          </p:nvSpPr>
          <p:spPr>
            <a:xfrm>
              <a:off x="-633673" y="191369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40.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Focus on Non functional testing </a:t>
              </a:r>
            </a:p>
          </p:txBody>
        </p:sp>
      </p:grpSp>
      <p:grpSp>
        <p:nvGrpSpPr>
          <p:cNvPr id="532" name="Group 531">
            <a:extLst>
              <a:ext uri="{FF2B5EF4-FFF2-40B4-BE49-F238E27FC236}">
                <a16:creationId xmlns:a16="http://schemas.microsoft.com/office/drawing/2014/main" id="{2C1679C3-0ED5-401D-9EB7-81F308E434F3}"/>
              </a:ext>
            </a:extLst>
          </p:cNvPr>
          <p:cNvGrpSpPr/>
          <p:nvPr/>
        </p:nvGrpSpPr>
        <p:grpSpPr>
          <a:xfrm>
            <a:off x="9775841" y="3468779"/>
            <a:ext cx="1003045" cy="332872"/>
            <a:chOff x="-633673" y="2369145"/>
            <a:chExt cx="1003045" cy="332872"/>
          </a:xfrm>
        </p:grpSpPr>
        <p:sp>
          <p:nvSpPr>
            <p:cNvPr id="533" name="Oval 532">
              <a:extLst>
                <a:ext uri="{FF2B5EF4-FFF2-40B4-BE49-F238E27FC236}">
                  <a16:creationId xmlns:a16="http://schemas.microsoft.com/office/drawing/2014/main" id="{C9D63B8F-5E23-4AB6-90EF-B9FDE55ED159}"/>
                </a:ext>
              </a:extLst>
            </p:cNvPr>
            <p:cNvSpPr/>
            <p:nvPr/>
          </p:nvSpPr>
          <p:spPr>
            <a:xfrm>
              <a:off x="-204151" y="2369145"/>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34" name="TextBox 1">
              <a:extLst>
                <a:ext uri="{FF2B5EF4-FFF2-40B4-BE49-F238E27FC236}">
                  <a16:creationId xmlns:a16="http://schemas.microsoft.com/office/drawing/2014/main" id="{E71FC010-9555-4818-9840-881FBD75684B}"/>
                </a:ext>
              </a:extLst>
            </p:cNvPr>
            <p:cNvSpPr txBox="1"/>
            <p:nvPr/>
          </p:nvSpPr>
          <p:spPr>
            <a:xfrm>
              <a:off x="-633673" y="252800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41.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Team-building program</a:t>
              </a:r>
            </a:p>
          </p:txBody>
        </p:sp>
      </p:grpSp>
      <p:grpSp>
        <p:nvGrpSpPr>
          <p:cNvPr id="535" name="Group 534">
            <a:extLst>
              <a:ext uri="{FF2B5EF4-FFF2-40B4-BE49-F238E27FC236}">
                <a16:creationId xmlns:a16="http://schemas.microsoft.com/office/drawing/2014/main" id="{AE5D12E2-9EBE-49A2-87E6-4BC85874DE5B}"/>
              </a:ext>
            </a:extLst>
          </p:cNvPr>
          <p:cNvGrpSpPr/>
          <p:nvPr/>
        </p:nvGrpSpPr>
        <p:grpSpPr>
          <a:xfrm>
            <a:off x="7434802" y="4494756"/>
            <a:ext cx="1003045" cy="318009"/>
            <a:chOff x="-633673" y="5406524"/>
            <a:chExt cx="1003045" cy="318009"/>
          </a:xfrm>
        </p:grpSpPr>
        <p:sp>
          <p:nvSpPr>
            <p:cNvPr id="536" name="Oval 535">
              <a:extLst>
                <a:ext uri="{FF2B5EF4-FFF2-40B4-BE49-F238E27FC236}">
                  <a16:creationId xmlns:a16="http://schemas.microsoft.com/office/drawing/2014/main" id="{2B8D5A1E-C618-4A62-B4AB-9C04C98821A0}"/>
                </a:ext>
              </a:extLst>
            </p:cNvPr>
            <p:cNvSpPr/>
            <p:nvPr/>
          </p:nvSpPr>
          <p:spPr>
            <a:xfrm>
              <a:off x="-204151" y="5406524"/>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37" name="TextBox 1">
              <a:extLst>
                <a:ext uri="{FF2B5EF4-FFF2-40B4-BE49-F238E27FC236}">
                  <a16:creationId xmlns:a16="http://schemas.microsoft.com/office/drawing/2014/main" id="{2A61314C-DBFB-4E3F-9519-62754FC9009C}"/>
                </a:ext>
              </a:extLst>
            </p:cNvPr>
            <p:cNvSpPr txBox="1"/>
            <p:nvPr/>
          </p:nvSpPr>
          <p:spPr>
            <a:xfrm>
              <a:off x="-633673" y="555052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46.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Monitor external services </a:t>
              </a:r>
            </a:p>
          </p:txBody>
        </p:sp>
      </p:grpSp>
      <p:grpSp>
        <p:nvGrpSpPr>
          <p:cNvPr id="538" name="Group 537">
            <a:extLst>
              <a:ext uri="{FF2B5EF4-FFF2-40B4-BE49-F238E27FC236}">
                <a16:creationId xmlns:a16="http://schemas.microsoft.com/office/drawing/2014/main" id="{4F756351-82EF-4143-994F-A9CD7368264E}"/>
              </a:ext>
            </a:extLst>
          </p:cNvPr>
          <p:cNvGrpSpPr/>
          <p:nvPr/>
        </p:nvGrpSpPr>
        <p:grpSpPr>
          <a:xfrm>
            <a:off x="4354943" y="3423086"/>
            <a:ext cx="1003045" cy="333601"/>
            <a:chOff x="-735411" y="2818417"/>
            <a:chExt cx="1003045" cy="333601"/>
          </a:xfrm>
        </p:grpSpPr>
        <p:sp>
          <p:nvSpPr>
            <p:cNvPr id="539" name="Oval 538">
              <a:extLst>
                <a:ext uri="{FF2B5EF4-FFF2-40B4-BE49-F238E27FC236}">
                  <a16:creationId xmlns:a16="http://schemas.microsoft.com/office/drawing/2014/main" id="{F78CAE3B-CD44-48B5-A9E4-B7E8F9615D36}"/>
                </a:ext>
              </a:extLst>
            </p:cNvPr>
            <p:cNvSpPr/>
            <p:nvPr/>
          </p:nvSpPr>
          <p:spPr>
            <a:xfrm>
              <a:off x="-305889" y="2818417"/>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40" name="TextBox 1">
              <a:extLst>
                <a:ext uri="{FF2B5EF4-FFF2-40B4-BE49-F238E27FC236}">
                  <a16:creationId xmlns:a16="http://schemas.microsoft.com/office/drawing/2014/main" id="{AD1DEB8F-5A43-4F8B-A560-E8610D7DFCC7}"/>
                </a:ext>
              </a:extLst>
            </p:cNvPr>
            <p:cNvSpPr txBox="1"/>
            <p:nvPr/>
          </p:nvSpPr>
          <p:spPr>
            <a:xfrm>
              <a:off x="-735411" y="297800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49.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Bronze copy of the data</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541" name="Group 540">
            <a:extLst>
              <a:ext uri="{FF2B5EF4-FFF2-40B4-BE49-F238E27FC236}">
                <a16:creationId xmlns:a16="http://schemas.microsoft.com/office/drawing/2014/main" id="{26EE2D78-8EE5-44AD-BE27-35009A0E133F}"/>
              </a:ext>
            </a:extLst>
          </p:cNvPr>
          <p:cNvGrpSpPr/>
          <p:nvPr/>
        </p:nvGrpSpPr>
        <p:grpSpPr>
          <a:xfrm>
            <a:off x="5017644" y="4259686"/>
            <a:ext cx="1003045" cy="390568"/>
            <a:chOff x="-735411" y="3493125"/>
            <a:chExt cx="1003045" cy="390568"/>
          </a:xfrm>
        </p:grpSpPr>
        <p:sp>
          <p:nvSpPr>
            <p:cNvPr id="542" name="Oval 541">
              <a:extLst>
                <a:ext uri="{FF2B5EF4-FFF2-40B4-BE49-F238E27FC236}">
                  <a16:creationId xmlns:a16="http://schemas.microsoft.com/office/drawing/2014/main" id="{0170A573-ACB8-41EB-8D96-0D953038DB65}"/>
                </a:ext>
              </a:extLst>
            </p:cNvPr>
            <p:cNvSpPr/>
            <p:nvPr/>
          </p:nvSpPr>
          <p:spPr>
            <a:xfrm>
              <a:off x="-305889" y="3493125"/>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43" name="TextBox 1">
              <a:extLst>
                <a:ext uri="{FF2B5EF4-FFF2-40B4-BE49-F238E27FC236}">
                  <a16:creationId xmlns:a16="http://schemas.microsoft.com/office/drawing/2014/main" id="{D75D8D87-0207-4991-B3DB-9A00099F5982}"/>
                </a:ext>
              </a:extLst>
            </p:cNvPr>
            <p:cNvSpPr txBox="1"/>
            <p:nvPr/>
          </p:nvSpPr>
          <p:spPr>
            <a:xfrm>
              <a:off x="-735411" y="370968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50.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Improve change management process</a:t>
              </a:r>
            </a:p>
          </p:txBody>
        </p:sp>
      </p:grpSp>
      <p:grpSp>
        <p:nvGrpSpPr>
          <p:cNvPr id="544" name="Group 543">
            <a:extLst>
              <a:ext uri="{FF2B5EF4-FFF2-40B4-BE49-F238E27FC236}">
                <a16:creationId xmlns:a16="http://schemas.microsoft.com/office/drawing/2014/main" id="{089604E8-D77C-413B-87F5-D2146BC966BF}"/>
              </a:ext>
            </a:extLst>
          </p:cNvPr>
          <p:cNvGrpSpPr/>
          <p:nvPr/>
        </p:nvGrpSpPr>
        <p:grpSpPr>
          <a:xfrm>
            <a:off x="2606214" y="4538559"/>
            <a:ext cx="1003045" cy="391928"/>
            <a:chOff x="-735411" y="4135604"/>
            <a:chExt cx="1003045" cy="391928"/>
          </a:xfrm>
        </p:grpSpPr>
        <p:sp>
          <p:nvSpPr>
            <p:cNvPr id="545" name="Oval 544">
              <a:extLst>
                <a:ext uri="{FF2B5EF4-FFF2-40B4-BE49-F238E27FC236}">
                  <a16:creationId xmlns:a16="http://schemas.microsoft.com/office/drawing/2014/main" id="{54C12F1E-CFE1-4CFD-A9C7-CF4B395AD31A}"/>
                </a:ext>
              </a:extLst>
            </p:cNvPr>
            <p:cNvSpPr/>
            <p:nvPr/>
          </p:nvSpPr>
          <p:spPr>
            <a:xfrm>
              <a:off x="-305889" y="4135604"/>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46" name="TextBox 1">
              <a:extLst>
                <a:ext uri="{FF2B5EF4-FFF2-40B4-BE49-F238E27FC236}">
                  <a16:creationId xmlns:a16="http://schemas.microsoft.com/office/drawing/2014/main" id="{9F87531B-27EB-4B7E-B685-883A4688942D}"/>
                </a:ext>
              </a:extLst>
            </p:cNvPr>
            <p:cNvSpPr txBox="1"/>
            <p:nvPr/>
          </p:nvSpPr>
          <p:spPr>
            <a:xfrm>
              <a:off x="-735411" y="4353523"/>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51.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PO full ownership of release process</a:t>
              </a:r>
            </a:p>
          </p:txBody>
        </p:sp>
      </p:grpSp>
      <p:grpSp>
        <p:nvGrpSpPr>
          <p:cNvPr id="547" name="Group 546">
            <a:extLst>
              <a:ext uri="{FF2B5EF4-FFF2-40B4-BE49-F238E27FC236}">
                <a16:creationId xmlns:a16="http://schemas.microsoft.com/office/drawing/2014/main" id="{E7CED1BA-7074-47B0-86C9-6F2AB776C6C2}"/>
              </a:ext>
            </a:extLst>
          </p:cNvPr>
          <p:cNvGrpSpPr/>
          <p:nvPr/>
        </p:nvGrpSpPr>
        <p:grpSpPr>
          <a:xfrm>
            <a:off x="4609180" y="5012393"/>
            <a:ext cx="1003045" cy="346334"/>
            <a:chOff x="-735411" y="4741272"/>
            <a:chExt cx="1003045" cy="346334"/>
          </a:xfrm>
        </p:grpSpPr>
        <p:sp>
          <p:nvSpPr>
            <p:cNvPr id="548" name="Oval 547">
              <a:extLst>
                <a:ext uri="{FF2B5EF4-FFF2-40B4-BE49-F238E27FC236}">
                  <a16:creationId xmlns:a16="http://schemas.microsoft.com/office/drawing/2014/main" id="{62DF9E64-506B-40C9-81A7-67936EC60BEC}"/>
                </a:ext>
              </a:extLst>
            </p:cNvPr>
            <p:cNvSpPr/>
            <p:nvPr/>
          </p:nvSpPr>
          <p:spPr>
            <a:xfrm>
              <a:off x="-305889" y="4741272"/>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49" name="TextBox 1">
              <a:extLst>
                <a:ext uri="{FF2B5EF4-FFF2-40B4-BE49-F238E27FC236}">
                  <a16:creationId xmlns:a16="http://schemas.microsoft.com/office/drawing/2014/main" id="{FF00D9C6-E3BC-405B-A49F-8780AD541DF5}"/>
                </a:ext>
              </a:extLst>
            </p:cNvPr>
            <p:cNvSpPr txBox="1"/>
            <p:nvPr/>
          </p:nvSpPr>
          <p:spPr>
            <a:xfrm>
              <a:off x="-735411" y="491359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52.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ROI as OKR parameter</a:t>
              </a:r>
            </a:p>
          </p:txBody>
        </p:sp>
      </p:grpSp>
      <p:grpSp>
        <p:nvGrpSpPr>
          <p:cNvPr id="550" name="Group 549">
            <a:extLst>
              <a:ext uri="{FF2B5EF4-FFF2-40B4-BE49-F238E27FC236}">
                <a16:creationId xmlns:a16="http://schemas.microsoft.com/office/drawing/2014/main" id="{1FA637E4-AEB8-4BA3-9AC5-D737559524D4}"/>
              </a:ext>
            </a:extLst>
          </p:cNvPr>
          <p:cNvGrpSpPr/>
          <p:nvPr/>
        </p:nvGrpSpPr>
        <p:grpSpPr>
          <a:xfrm>
            <a:off x="7509640" y="3403269"/>
            <a:ext cx="1003045" cy="382614"/>
            <a:chOff x="-735411" y="1739500"/>
            <a:chExt cx="1003045" cy="382614"/>
          </a:xfrm>
        </p:grpSpPr>
        <p:sp>
          <p:nvSpPr>
            <p:cNvPr id="551" name="Oval 550">
              <a:extLst>
                <a:ext uri="{FF2B5EF4-FFF2-40B4-BE49-F238E27FC236}">
                  <a16:creationId xmlns:a16="http://schemas.microsoft.com/office/drawing/2014/main" id="{A02AEFDF-39EA-40BF-83E8-7F17B5CE366C}"/>
                </a:ext>
              </a:extLst>
            </p:cNvPr>
            <p:cNvSpPr/>
            <p:nvPr/>
          </p:nvSpPr>
          <p:spPr>
            <a:xfrm>
              <a:off x="-305889" y="1739500"/>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52" name="TextBox 1">
              <a:extLst>
                <a:ext uri="{FF2B5EF4-FFF2-40B4-BE49-F238E27FC236}">
                  <a16:creationId xmlns:a16="http://schemas.microsoft.com/office/drawing/2014/main" id="{9234F719-4F62-4910-99D8-B7CB632B61A1}"/>
                </a:ext>
              </a:extLst>
            </p:cNvPr>
            <p:cNvSpPr txBox="1"/>
            <p:nvPr/>
          </p:nvSpPr>
          <p:spPr>
            <a:xfrm>
              <a:off x="-735411" y="194810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47.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Increase involvement for test automation </a:t>
              </a:r>
            </a:p>
          </p:txBody>
        </p:sp>
      </p:grpSp>
      <p:grpSp>
        <p:nvGrpSpPr>
          <p:cNvPr id="553" name="Group 552">
            <a:extLst>
              <a:ext uri="{FF2B5EF4-FFF2-40B4-BE49-F238E27FC236}">
                <a16:creationId xmlns:a16="http://schemas.microsoft.com/office/drawing/2014/main" id="{51E61F1C-773B-419E-8A64-D2E0C3E00A92}"/>
              </a:ext>
            </a:extLst>
          </p:cNvPr>
          <p:cNvGrpSpPr/>
          <p:nvPr/>
        </p:nvGrpSpPr>
        <p:grpSpPr>
          <a:xfrm>
            <a:off x="6652747" y="4668919"/>
            <a:ext cx="1003045" cy="373856"/>
            <a:chOff x="-735411" y="2345168"/>
            <a:chExt cx="1003045" cy="373856"/>
          </a:xfrm>
        </p:grpSpPr>
        <p:sp>
          <p:nvSpPr>
            <p:cNvPr id="554" name="Oval 553">
              <a:extLst>
                <a:ext uri="{FF2B5EF4-FFF2-40B4-BE49-F238E27FC236}">
                  <a16:creationId xmlns:a16="http://schemas.microsoft.com/office/drawing/2014/main" id="{0C3526F4-03D7-4162-8134-EA79C2B8F771}"/>
                </a:ext>
              </a:extLst>
            </p:cNvPr>
            <p:cNvSpPr/>
            <p:nvPr/>
          </p:nvSpPr>
          <p:spPr>
            <a:xfrm>
              <a:off x="-305889" y="2345168"/>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55" name="TextBox 1">
              <a:extLst>
                <a:ext uri="{FF2B5EF4-FFF2-40B4-BE49-F238E27FC236}">
                  <a16:creationId xmlns:a16="http://schemas.microsoft.com/office/drawing/2014/main" id="{2B6A190C-036B-4C45-97BF-11DD06AE9CCF}"/>
                </a:ext>
              </a:extLst>
            </p:cNvPr>
            <p:cNvSpPr txBox="1"/>
            <p:nvPr/>
          </p:nvSpPr>
          <p:spPr>
            <a:xfrm>
              <a:off x="-735411" y="254501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48.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Include test execution in estimation </a:t>
              </a:r>
            </a:p>
          </p:txBody>
        </p:sp>
      </p:grpSp>
      <p:grpSp>
        <p:nvGrpSpPr>
          <p:cNvPr id="556" name="Group 555">
            <a:extLst>
              <a:ext uri="{FF2B5EF4-FFF2-40B4-BE49-F238E27FC236}">
                <a16:creationId xmlns:a16="http://schemas.microsoft.com/office/drawing/2014/main" id="{B12E5DCE-3AA0-478A-B165-F0BBC9357164}"/>
              </a:ext>
            </a:extLst>
          </p:cNvPr>
          <p:cNvGrpSpPr/>
          <p:nvPr/>
        </p:nvGrpSpPr>
        <p:grpSpPr>
          <a:xfrm>
            <a:off x="2069526" y="3423086"/>
            <a:ext cx="1003045" cy="391928"/>
            <a:chOff x="-735411" y="5323913"/>
            <a:chExt cx="1003045" cy="391928"/>
          </a:xfrm>
        </p:grpSpPr>
        <p:sp>
          <p:nvSpPr>
            <p:cNvPr id="557" name="Oval 556">
              <a:extLst>
                <a:ext uri="{FF2B5EF4-FFF2-40B4-BE49-F238E27FC236}">
                  <a16:creationId xmlns:a16="http://schemas.microsoft.com/office/drawing/2014/main" id="{F4098700-EC2E-4143-85AD-345E448AE70D}"/>
                </a:ext>
              </a:extLst>
            </p:cNvPr>
            <p:cNvSpPr/>
            <p:nvPr/>
          </p:nvSpPr>
          <p:spPr>
            <a:xfrm>
              <a:off x="-305889" y="5323913"/>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58" name="TextBox 1">
              <a:extLst>
                <a:ext uri="{FF2B5EF4-FFF2-40B4-BE49-F238E27FC236}">
                  <a16:creationId xmlns:a16="http://schemas.microsoft.com/office/drawing/2014/main" id="{202F78C2-DCC6-48A9-8C2C-85E5E39BDF0A}"/>
                </a:ext>
              </a:extLst>
            </p:cNvPr>
            <p:cNvSpPr txBox="1"/>
            <p:nvPr/>
          </p:nvSpPr>
          <p:spPr>
            <a:xfrm>
              <a:off x="-735411" y="554183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53.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Quantitative analysis of the releases</a:t>
              </a: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 </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559" name="Group 558">
            <a:extLst>
              <a:ext uri="{FF2B5EF4-FFF2-40B4-BE49-F238E27FC236}">
                <a16:creationId xmlns:a16="http://schemas.microsoft.com/office/drawing/2014/main" id="{01FEB034-332D-4FA1-9FF4-FCF97CDDD1B7}"/>
              </a:ext>
            </a:extLst>
          </p:cNvPr>
          <p:cNvGrpSpPr/>
          <p:nvPr/>
        </p:nvGrpSpPr>
        <p:grpSpPr>
          <a:xfrm>
            <a:off x="5878783" y="3747640"/>
            <a:ext cx="1003045" cy="389064"/>
            <a:chOff x="-647242" y="2818417"/>
            <a:chExt cx="1003045" cy="389064"/>
          </a:xfrm>
        </p:grpSpPr>
        <p:sp>
          <p:nvSpPr>
            <p:cNvPr id="560" name="Oval 559">
              <a:extLst>
                <a:ext uri="{FF2B5EF4-FFF2-40B4-BE49-F238E27FC236}">
                  <a16:creationId xmlns:a16="http://schemas.microsoft.com/office/drawing/2014/main" id="{1D65D44D-283B-4C56-B8F2-C2B9AC0DD064}"/>
                </a:ext>
              </a:extLst>
            </p:cNvPr>
            <p:cNvSpPr/>
            <p:nvPr/>
          </p:nvSpPr>
          <p:spPr>
            <a:xfrm>
              <a:off x="-217720" y="2818417"/>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61" name="TextBox 1">
              <a:extLst>
                <a:ext uri="{FF2B5EF4-FFF2-40B4-BE49-F238E27FC236}">
                  <a16:creationId xmlns:a16="http://schemas.microsoft.com/office/drawing/2014/main" id="{121FF024-26C6-415D-89D8-34AEB87F6D17}"/>
                </a:ext>
              </a:extLst>
            </p:cNvPr>
            <p:cNvSpPr txBox="1"/>
            <p:nvPr/>
          </p:nvSpPr>
          <p:spPr>
            <a:xfrm>
              <a:off x="-647242" y="303347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56.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Standard template for data collection</a:t>
              </a:r>
            </a:p>
          </p:txBody>
        </p:sp>
      </p:grpSp>
      <p:grpSp>
        <p:nvGrpSpPr>
          <p:cNvPr id="562" name="Group 561">
            <a:extLst>
              <a:ext uri="{FF2B5EF4-FFF2-40B4-BE49-F238E27FC236}">
                <a16:creationId xmlns:a16="http://schemas.microsoft.com/office/drawing/2014/main" id="{883ECF1C-4374-481C-AFD4-B32CFA2EE2CA}"/>
              </a:ext>
            </a:extLst>
          </p:cNvPr>
          <p:cNvGrpSpPr/>
          <p:nvPr/>
        </p:nvGrpSpPr>
        <p:grpSpPr>
          <a:xfrm>
            <a:off x="8868934" y="4390389"/>
            <a:ext cx="1003045" cy="427645"/>
            <a:chOff x="-647242" y="3493125"/>
            <a:chExt cx="1003045" cy="427645"/>
          </a:xfrm>
        </p:grpSpPr>
        <p:sp>
          <p:nvSpPr>
            <p:cNvPr id="563" name="Oval 562">
              <a:extLst>
                <a:ext uri="{FF2B5EF4-FFF2-40B4-BE49-F238E27FC236}">
                  <a16:creationId xmlns:a16="http://schemas.microsoft.com/office/drawing/2014/main" id="{3930CF0A-E51D-4010-8AF4-E90EA6D43292}"/>
                </a:ext>
              </a:extLst>
            </p:cNvPr>
            <p:cNvSpPr/>
            <p:nvPr/>
          </p:nvSpPr>
          <p:spPr>
            <a:xfrm>
              <a:off x="-217720" y="3493125"/>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64" name="TextBox 1">
              <a:extLst>
                <a:ext uri="{FF2B5EF4-FFF2-40B4-BE49-F238E27FC236}">
                  <a16:creationId xmlns:a16="http://schemas.microsoft.com/office/drawing/2014/main" id="{D7F3CC75-EBD3-42EE-9B53-B167EC3E4EAD}"/>
                </a:ext>
              </a:extLst>
            </p:cNvPr>
            <p:cNvSpPr txBox="1"/>
            <p:nvPr/>
          </p:nvSpPr>
          <p:spPr>
            <a:xfrm>
              <a:off x="-647242" y="374676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57.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Improve bug reporting toward stakeholders and ARTs</a:t>
              </a:r>
            </a:p>
          </p:txBody>
        </p:sp>
      </p:grpSp>
      <p:grpSp>
        <p:nvGrpSpPr>
          <p:cNvPr id="565" name="Group 564">
            <a:extLst>
              <a:ext uri="{FF2B5EF4-FFF2-40B4-BE49-F238E27FC236}">
                <a16:creationId xmlns:a16="http://schemas.microsoft.com/office/drawing/2014/main" id="{2EB95BA4-AE9E-4AF6-BC91-68DD5A3C6DA3}"/>
              </a:ext>
            </a:extLst>
          </p:cNvPr>
          <p:cNvGrpSpPr/>
          <p:nvPr/>
        </p:nvGrpSpPr>
        <p:grpSpPr>
          <a:xfrm>
            <a:off x="5258403" y="5147965"/>
            <a:ext cx="1003045" cy="383760"/>
            <a:chOff x="-647242" y="4135604"/>
            <a:chExt cx="1003045" cy="383760"/>
          </a:xfrm>
        </p:grpSpPr>
        <p:sp>
          <p:nvSpPr>
            <p:cNvPr id="566" name="Oval 565">
              <a:extLst>
                <a:ext uri="{FF2B5EF4-FFF2-40B4-BE49-F238E27FC236}">
                  <a16:creationId xmlns:a16="http://schemas.microsoft.com/office/drawing/2014/main" id="{13E120BF-7D8B-4764-87F6-9E3ECB6F8322}"/>
                </a:ext>
              </a:extLst>
            </p:cNvPr>
            <p:cNvSpPr/>
            <p:nvPr/>
          </p:nvSpPr>
          <p:spPr>
            <a:xfrm>
              <a:off x="-217720" y="4135604"/>
              <a:ext cx="144000" cy="144000"/>
            </a:xfrm>
            <a:prstGeom prst="ellipse">
              <a:avLst/>
            </a:prstGeom>
            <a:solidFill>
              <a:srgbClr val="A27CBF"/>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67" name="TextBox 1">
              <a:extLst>
                <a:ext uri="{FF2B5EF4-FFF2-40B4-BE49-F238E27FC236}">
                  <a16:creationId xmlns:a16="http://schemas.microsoft.com/office/drawing/2014/main" id="{5C73BB7F-2003-417D-8A48-052A5BF1CD12}"/>
                </a:ext>
              </a:extLst>
            </p:cNvPr>
            <p:cNvSpPr txBox="1"/>
            <p:nvPr/>
          </p:nvSpPr>
          <p:spPr>
            <a:xfrm>
              <a:off x="-647242" y="434535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58.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Allocate capacity to marginal needs</a:t>
              </a:r>
            </a:p>
          </p:txBody>
        </p:sp>
      </p:grpSp>
      <p:grpSp>
        <p:nvGrpSpPr>
          <p:cNvPr id="571" name="Group 570">
            <a:extLst>
              <a:ext uri="{FF2B5EF4-FFF2-40B4-BE49-F238E27FC236}">
                <a16:creationId xmlns:a16="http://schemas.microsoft.com/office/drawing/2014/main" id="{33BD12B8-7276-4311-98E6-49C4C5A1AA8E}"/>
              </a:ext>
            </a:extLst>
          </p:cNvPr>
          <p:cNvGrpSpPr/>
          <p:nvPr/>
        </p:nvGrpSpPr>
        <p:grpSpPr>
          <a:xfrm>
            <a:off x="5717393" y="4694325"/>
            <a:ext cx="1003045" cy="327260"/>
            <a:chOff x="-647242" y="1739500"/>
            <a:chExt cx="1003045" cy="327260"/>
          </a:xfrm>
        </p:grpSpPr>
        <p:sp>
          <p:nvSpPr>
            <p:cNvPr id="572" name="Oval 571">
              <a:extLst>
                <a:ext uri="{FF2B5EF4-FFF2-40B4-BE49-F238E27FC236}">
                  <a16:creationId xmlns:a16="http://schemas.microsoft.com/office/drawing/2014/main" id="{0A02A6AA-CEBA-4C08-8026-C8EC304150EF}"/>
                </a:ext>
              </a:extLst>
            </p:cNvPr>
            <p:cNvSpPr/>
            <p:nvPr/>
          </p:nvSpPr>
          <p:spPr>
            <a:xfrm>
              <a:off x="-217720" y="1739500"/>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73" name="TextBox 1">
              <a:extLst>
                <a:ext uri="{FF2B5EF4-FFF2-40B4-BE49-F238E27FC236}">
                  <a16:creationId xmlns:a16="http://schemas.microsoft.com/office/drawing/2014/main" id="{BD26B54D-0B0F-4C84-99A0-59A3A6CE2CAA}"/>
                </a:ext>
              </a:extLst>
            </p:cNvPr>
            <p:cNvSpPr txBox="1"/>
            <p:nvPr/>
          </p:nvSpPr>
          <p:spPr>
            <a:xfrm>
              <a:off x="-647242" y="189275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54.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BATS test before tariff release</a:t>
              </a:r>
            </a:p>
          </p:txBody>
        </p:sp>
      </p:grpSp>
      <p:grpSp>
        <p:nvGrpSpPr>
          <p:cNvPr id="574" name="Group 573">
            <a:extLst>
              <a:ext uri="{FF2B5EF4-FFF2-40B4-BE49-F238E27FC236}">
                <a16:creationId xmlns:a16="http://schemas.microsoft.com/office/drawing/2014/main" id="{F291EA90-4B00-4F8F-AA3A-AB84BEB7AB61}"/>
              </a:ext>
            </a:extLst>
          </p:cNvPr>
          <p:cNvGrpSpPr/>
          <p:nvPr/>
        </p:nvGrpSpPr>
        <p:grpSpPr>
          <a:xfrm>
            <a:off x="3685144" y="3785883"/>
            <a:ext cx="1003045" cy="334338"/>
            <a:chOff x="-647242" y="2345168"/>
            <a:chExt cx="1003045" cy="334338"/>
          </a:xfrm>
        </p:grpSpPr>
        <p:sp>
          <p:nvSpPr>
            <p:cNvPr id="575" name="Oval 574">
              <a:extLst>
                <a:ext uri="{FF2B5EF4-FFF2-40B4-BE49-F238E27FC236}">
                  <a16:creationId xmlns:a16="http://schemas.microsoft.com/office/drawing/2014/main" id="{09EACEA8-AC9D-4D2E-89A6-552118DB1FFB}"/>
                </a:ext>
              </a:extLst>
            </p:cNvPr>
            <p:cNvSpPr/>
            <p:nvPr/>
          </p:nvSpPr>
          <p:spPr>
            <a:xfrm>
              <a:off x="-217720" y="2345168"/>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76" name="TextBox 1">
              <a:extLst>
                <a:ext uri="{FF2B5EF4-FFF2-40B4-BE49-F238E27FC236}">
                  <a16:creationId xmlns:a16="http://schemas.microsoft.com/office/drawing/2014/main" id="{7FEA8640-E93E-469A-8FB4-7075FD52D9CD}"/>
                </a:ext>
              </a:extLst>
            </p:cNvPr>
            <p:cNvSpPr txBox="1"/>
            <p:nvPr/>
          </p:nvSpPr>
          <p:spPr>
            <a:xfrm>
              <a:off x="-647242" y="250549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55.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“Quick-release” task force</a:t>
              </a:r>
            </a:p>
          </p:txBody>
        </p:sp>
      </p:grpSp>
      <p:grpSp>
        <p:nvGrpSpPr>
          <p:cNvPr id="577" name="Group 576">
            <a:extLst>
              <a:ext uri="{FF2B5EF4-FFF2-40B4-BE49-F238E27FC236}">
                <a16:creationId xmlns:a16="http://schemas.microsoft.com/office/drawing/2014/main" id="{F8D69297-4313-42A4-B59C-D729E29EC80D}"/>
              </a:ext>
            </a:extLst>
          </p:cNvPr>
          <p:cNvGrpSpPr/>
          <p:nvPr/>
        </p:nvGrpSpPr>
        <p:grpSpPr>
          <a:xfrm>
            <a:off x="3918100" y="5254043"/>
            <a:ext cx="1003045" cy="336630"/>
            <a:chOff x="-619893" y="5448608"/>
            <a:chExt cx="1003045" cy="336630"/>
          </a:xfrm>
        </p:grpSpPr>
        <p:sp>
          <p:nvSpPr>
            <p:cNvPr id="578" name="Oval 577">
              <a:extLst>
                <a:ext uri="{FF2B5EF4-FFF2-40B4-BE49-F238E27FC236}">
                  <a16:creationId xmlns:a16="http://schemas.microsoft.com/office/drawing/2014/main" id="{6250637E-2462-44B2-9D43-8EFC0E5EC57F}"/>
                </a:ext>
              </a:extLst>
            </p:cNvPr>
            <p:cNvSpPr/>
            <p:nvPr/>
          </p:nvSpPr>
          <p:spPr>
            <a:xfrm>
              <a:off x="-217720" y="5448608"/>
              <a:ext cx="144000" cy="144000"/>
            </a:xfrm>
            <a:prstGeom prst="ellipse">
              <a:avLst/>
            </a:prstGeom>
            <a:solidFill>
              <a:srgbClr val="A37CBF"/>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79" name="TextBox 1">
              <a:extLst>
                <a:ext uri="{FF2B5EF4-FFF2-40B4-BE49-F238E27FC236}">
                  <a16:creationId xmlns:a16="http://schemas.microsoft.com/office/drawing/2014/main" id="{F8853E12-BF07-41E3-AB00-D27090CE2CB6}"/>
                </a:ext>
              </a:extLst>
            </p:cNvPr>
            <p:cNvSpPr txBox="1"/>
            <p:nvPr/>
          </p:nvSpPr>
          <p:spPr>
            <a:xfrm>
              <a:off x="-619893" y="561122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60.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Dedicated trial environments</a:t>
              </a:r>
            </a:p>
          </p:txBody>
        </p:sp>
      </p:grpSp>
      <p:grpSp>
        <p:nvGrpSpPr>
          <p:cNvPr id="580" name="Group 579">
            <a:extLst>
              <a:ext uri="{FF2B5EF4-FFF2-40B4-BE49-F238E27FC236}">
                <a16:creationId xmlns:a16="http://schemas.microsoft.com/office/drawing/2014/main" id="{C98769E8-9237-464F-9776-43AE23321A01}"/>
              </a:ext>
            </a:extLst>
          </p:cNvPr>
          <p:cNvGrpSpPr/>
          <p:nvPr/>
        </p:nvGrpSpPr>
        <p:grpSpPr>
          <a:xfrm>
            <a:off x="6223225" y="5027810"/>
            <a:ext cx="1003045" cy="371591"/>
            <a:chOff x="-629821" y="1713592"/>
            <a:chExt cx="1003045" cy="371591"/>
          </a:xfrm>
        </p:grpSpPr>
        <p:sp>
          <p:nvSpPr>
            <p:cNvPr id="581" name="Oval 580">
              <a:extLst>
                <a:ext uri="{FF2B5EF4-FFF2-40B4-BE49-F238E27FC236}">
                  <a16:creationId xmlns:a16="http://schemas.microsoft.com/office/drawing/2014/main" id="{61F9BE21-3880-4507-AF09-551EC31A3168}"/>
                </a:ext>
              </a:extLst>
            </p:cNvPr>
            <p:cNvSpPr/>
            <p:nvPr/>
          </p:nvSpPr>
          <p:spPr>
            <a:xfrm>
              <a:off x="-200299" y="1713592"/>
              <a:ext cx="144000" cy="144000"/>
            </a:xfrm>
            <a:prstGeom prst="ellipse">
              <a:avLst/>
            </a:prstGeom>
            <a:solidFill>
              <a:srgbClr val="A27CBF"/>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82" name="TextBox 1">
              <a:extLst>
                <a:ext uri="{FF2B5EF4-FFF2-40B4-BE49-F238E27FC236}">
                  <a16:creationId xmlns:a16="http://schemas.microsoft.com/office/drawing/2014/main" id="{110FCEB8-DAB4-46E5-A4D4-5D8957D1BC6A}"/>
                </a:ext>
              </a:extLst>
            </p:cNvPr>
            <p:cNvSpPr txBox="1"/>
            <p:nvPr/>
          </p:nvSpPr>
          <p:spPr>
            <a:xfrm>
              <a:off x="-629821" y="191117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61.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Gamification of code review activities</a:t>
              </a:r>
            </a:p>
          </p:txBody>
        </p:sp>
      </p:grpSp>
      <p:grpSp>
        <p:nvGrpSpPr>
          <p:cNvPr id="583" name="Group 582">
            <a:extLst>
              <a:ext uri="{FF2B5EF4-FFF2-40B4-BE49-F238E27FC236}">
                <a16:creationId xmlns:a16="http://schemas.microsoft.com/office/drawing/2014/main" id="{312FE98D-26A7-4CC7-B87A-504F7FF24152}"/>
              </a:ext>
            </a:extLst>
          </p:cNvPr>
          <p:cNvGrpSpPr/>
          <p:nvPr/>
        </p:nvGrpSpPr>
        <p:grpSpPr>
          <a:xfrm>
            <a:off x="8752866" y="1717622"/>
            <a:ext cx="1003045" cy="524947"/>
            <a:chOff x="10456587" y="940256"/>
            <a:chExt cx="1003045" cy="524947"/>
          </a:xfrm>
        </p:grpSpPr>
        <p:sp>
          <p:nvSpPr>
            <p:cNvPr id="584" name="Oval 583">
              <a:extLst>
                <a:ext uri="{FF2B5EF4-FFF2-40B4-BE49-F238E27FC236}">
                  <a16:creationId xmlns:a16="http://schemas.microsoft.com/office/drawing/2014/main" id="{59EFE703-9250-441D-B913-8B59C6FF687E}"/>
                </a:ext>
              </a:extLst>
            </p:cNvPr>
            <p:cNvSpPr/>
            <p:nvPr/>
          </p:nvSpPr>
          <p:spPr>
            <a:xfrm>
              <a:off x="10886109" y="940256"/>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tr-TR" sz="700" kern="0" dirty="0">
                <a:solidFill>
                  <a:srgbClr val="2E2E38"/>
                </a:solidFill>
                <a:latin typeface="EYInterstate Light" panose="02000506000000020004" pitchFamily="2" charset="0"/>
                <a:cs typeface="Arial" panose="020B0604020202020204" pitchFamily="34" charset="0"/>
              </a:endParaRPr>
            </a:p>
          </p:txBody>
        </p:sp>
        <p:sp>
          <p:nvSpPr>
            <p:cNvPr id="585" name="TextBox 1">
              <a:extLst>
                <a:ext uri="{FF2B5EF4-FFF2-40B4-BE49-F238E27FC236}">
                  <a16:creationId xmlns:a16="http://schemas.microsoft.com/office/drawing/2014/main" id="{5D032789-1CBC-4C4B-B60D-9773EDC1CF13}"/>
                </a:ext>
              </a:extLst>
            </p:cNvPr>
            <p:cNvSpPr txBox="1"/>
            <p:nvPr/>
          </p:nvSpPr>
          <p:spPr>
            <a:xfrm>
              <a:off x="10456587" y="129119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07. Create a DevOps/Architect CoP to manage the E2E software development</a:t>
              </a:r>
            </a:p>
          </p:txBody>
        </p:sp>
      </p:grpSp>
      <p:grpSp>
        <p:nvGrpSpPr>
          <p:cNvPr id="586" name="Group 585">
            <a:extLst>
              <a:ext uri="{FF2B5EF4-FFF2-40B4-BE49-F238E27FC236}">
                <a16:creationId xmlns:a16="http://schemas.microsoft.com/office/drawing/2014/main" id="{D6BFF939-D61D-42EB-93D4-8CFDEFE9CF31}"/>
              </a:ext>
            </a:extLst>
          </p:cNvPr>
          <p:cNvGrpSpPr/>
          <p:nvPr/>
        </p:nvGrpSpPr>
        <p:grpSpPr>
          <a:xfrm>
            <a:off x="7432752" y="1174650"/>
            <a:ext cx="1003045" cy="475484"/>
            <a:chOff x="9272309" y="2075705"/>
            <a:chExt cx="1003045" cy="475484"/>
          </a:xfrm>
        </p:grpSpPr>
        <p:sp>
          <p:nvSpPr>
            <p:cNvPr id="587" name="Oval 586">
              <a:extLst>
                <a:ext uri="{FF2B5EF4-FFF2-40B4-BE49-F238E27FC236}">
                  <a16:creationId xmlns:a16="http://schemas.microsoft.com/office/drawing/2014/main" id="{EBF1BF72-EA61-4E53-AB4E-274AC0EFDB73}"/>
                </a:ext>
              </a:extLst>
            </p:cNvPr>
            <p:cNvSpPr/>
            <p:nvPr/>
          </p:nvSpPr>
          <p:spPr>
            <a:xfrm>
              <a:off x="9701831" y="2075705"/>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588" name="TextBox 1">
              <a:extLst>
                <a:ext uri="{FF2B5EF4-FFF2-40B4-BE49-F238E27FC236}">
                  <a16:creationId xmlns:a16="http://schemas.microsoft.com/office/drawing/2014/main" id="{2E9A7BBD-F9F3-4D29-A173-51F6CAD19652}"/>
                </a:ext>
              </a:extLst>
            </p:cNvPr>
            <p:cNvSpPr txBox="1"/>
            <p:nvPr/>
          </p:nvSpPr>
          <p:spPr>
            <a:xfrm>
              <a:off x="9272309" y="237718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2. </a:t>
              </a:r>
              <a:r>
                <a:rPr lang="en-US" sz="800" kern="1200" noProof="0" dirty="0">
                  <a:solidFill>
                    <a:schemeClr val="tx1"/>
                  </a:solidFill>
                  <a:latin typeface="EY interstate light"/>
                  <a:ea typeface="+mn-ea"/>
                  <a:cs typeface="Arial"/>
                </a:rPr>
                <a:t>Translate qualitative needs into business requirements</a:t>
              </a:r>
              <a:endParaRPr lang="en-US" sz="800" kern="1200" dirty="0">
                <a:solidFill>
                  <a:schemeClr val="tx1"/>
                </a:solidFill>
                <a:latin typeface="EY interstate light"/>
                <a:ea typeface="+mn-ea"/>
                <a:cs typeface="Arial"/>
              </a:endParaRPr>
            </a:p>
          </p:txBody>
        </p:sp>
      </p:grpSp>
      <p:grpSp>
        <p:nvGrpSpPr>
          <p:cNvPr id="589" name="Group 588">
            <a:extLst>
              <a:ext uri="{FF2B5EF4-FFF2-40B4-BE49-F238E27FC236}">
                <a16:creationId xmlns:a16="http://schemas.microsoft.com/office/drawing/2014/main" id="{E369E847-11FF-481A-81B2-CA3066EF0A48}"/>
              </a:ext>
            </a:extLst>
          </p:cNvPr>
          <p:cNvGrpSpPr/>
          <p:nvPr/>
        </p:nvGrpSpPr>
        <p:grpSpPr>
          <a:xfrm>
            <a:off x="8883917" y="1148673"/>
            <a:ext cx="1003045" cy="354661"/>
            <a:chOff x="9272309" y="2998640"/>
            <a:chExt cx="1003045" cy="354661"/>
          </a:xfrm>
        </p:grpSpPr>
        <p:sp>
          <p:nvSpPr>
            <p:cNvPr id="590" name="Oval 589">
              <a:extLst>
                <a:ext uri="{FF2B5EF4-FFF2-40B4-BE49-F238E27FC236}">
                  <a16:creationId xmlns:a16="http://schemas.microsoft.com/office/drawing/2014/main" id="{184ECBD6-7436-4A92-850F-6AB615D33E49}"/>
                </a:ext>
              </a:extLst>
            </p:cNvPr>
            <p:cNvSpPr/>
            <p:nvPr/>
          </p:nvSpPr>
          <p:spPr>
            <a:xfrm>
              <a:off x="9701831" y="2998640"/>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591" name="TextBox 1">
              <a:extLst>
                <a:ext uri="{FF2B5EF4-FFF2-40B4-BE49-F238E27FC236}">
                  <a16:creationId xmlns:a16="http://schemas.microsoft.com/office/drawing/2014/main" id="{2E0BE8A9-EACE-4443-8099-C82F746CFE92}"/>
                </a:ext>
              </a:extLst>
            </p:cNvPr>
            <p:cNvSpPr txBox="1"/>
            <p:nvPr/>
          </p:nvSpPr>
          <p:spPr>
            <a:xfrm>
              <a:off x="9272309" y="317929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b="0" kern="1200" dirty="0">
                  <a:solidFill>
                    <a:schemeClr val="dk1"/>
                  </a:solidFill>
                  <a:latin typeface="EYInterstate Light" panose="02000506000000020004" pitchFamily="2" charset="0"/>
                </a:rPr>
                <a:t>03. Validate/review RACI</a:t>
              </a:r>
            </a:p>
          </p:txBody>
        </p:sp>
      </p:grpSp>
      <p:grpSp>
        <p:nvGrpSpPr>
          <p:cNvPr id="592" name="Group 591">
            <a:extLst>
              <a:ext uri="{FF2B5EF4-FFF2-40B4-BE49-F238E27FC236}">
                <a16:creationId xmlns:a16="http://schemas.microsoft.com/office/drawing/2014/main" id="{6B460C8D-4DFD-4FD3-AD03-0E41DACFB86B}"/>
              </a:ext>
            </a:extLst>
          </p:cNvPr>
          <p:cNvGrpSpPr/>
          <p:nvPr/>
        </p:nvGrpSpPr>
        <p:grpSpPr>
          <a:xfrm>
            <a:off x="7759369" y="2156996"/>
            <a:ext cx="1003045" cy="393778"/>
            <a:chOff x="9272309" y="3751735"/>
            <a:chExt cx="1003045" cy="393778"/>
          </a:xfrm>
        </p:grpSpPr>
        <p:sp>
          <p:nvSpPr>
            <p:cNvPr id="593" name="Oval 592">
              <a:extLst>
                <a:ext uri="{FF2B5EF4-FFF2-40B4-BE49-F238E27FC236}">
                  <a16:creationId xmlns:a16="http://schemas.microsoft.com/office/drawing/2014/main" id="{C55F2CA2-CDEF-42D2-9774-70CA14731C7E}"/>
                </a:ext>
              </a:extLst>
            </p:cNvPr>
            <p:cNvSpPr/>
            <p:nvPr/>
          </p:nvSpPr>
          <p:spPr>
            <a:xfrm>
              <a:off x="9701831" y="3751735"/>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594" name="TextBox 1">
              <a:extLst>
                <a:ext uri="{FF2B5EF4-FFF2-40B4-BE49-F238E27FC236}">
                  <a16:creationId xmlns:a16="http://schemas.microsoft.com/office/drawing/2014/main" id="{16B498D4-8BE1-482D-B86A-E4F1117CC4B5}"/>
                </a:ext>
              </a:extLst>
            </p:cNvPr>
            <p:cNvSpPr txBox="1"/>
            <p:nvPr/>
          </p:nvSpPr>
          <p:spPr>
            <a:xfrm>
              <a:off x="9272309" y="397150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04. Ensure the presence of a singular backlog</a:t>
              </a:r>
              <a:endParaRPr lang="en-US" sz="700" b="0" kern="1200" dirty="0">
                <a:solidFill>
                  <a:schemeClr val="dk1"/>
                </a:solidFill>
                <a:latin typeface="EYInterstate Light" panose="02000506000000020004" pitchFamily="2" charset="0"/>
              </a:endParaRPr>
            </a:p>
          </p:txBody>
        </p:sp>
      </p:grpSp>
      <p:grpSp>
        <p:nvGrpSpPr>
          <p:cNvPr id="595" name="Group 594">
            <a:extLst>
              <a:ext uri="{FF2B5EF4-FFF2-40B4-BE49-F238E27FC236}">
                <a16:creationId xmlns:a16="http://schemas.microsoft.com/office/drawing/2014/main" id="{705072DC-04FE-4271-9054-7F48ED3D774C}"/>
              </a:ext>
            </a:extLst>
          </p:cNvPr>
          <p:cNvGrpSpPr/>
          <p:nvPr/>
        </p:nvGrpSpPr>
        <p:grpSpPr>
          <a:xfrm>
            <a:off x="9566802" y="2179330"/>
            <a:ext cx="1003045" cy="478819"/>
            <a:chOff x="9278390" y="4572606"/>
            <a:chExt cx="1003045" cy="478819"/>
          </a:xfrm>
        </p:grpSpPr>
        <p:sp>
          <p:nvSpPr>
            <p:cNvPr id="596" name="Oval 595">
              <a:extLst>
                <a:ext uri="{FF2B5EF4-FFF2-40B4-BE49-F238E27FC236}">
                  <a16:creationId xmlns:a16="http://schemas.microsoft.com/office/drawing/2014/main" id="{F06BB1BB-9820-4AEE-A9EF-343295A5C17E}"/>
                </a:ext>
              </a:extLst>
            </p:cNvPr>
            <p:cNvSpPr/>
            <p:nvPr/>
          </p:nvSpPr>
          <p:spPr>
            <a:xfrm>
              <a:off x="9701831" y="4572606"/>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Arial" panose="020B0604020202020204" pitchFamily="34" charset="0"/>
                <a:cs typeface="Arial" panose="020B0604020202020204" pitchFamily="34" charset="0"/>
              </a:endParaRPr>
            </a:p>
          </p:txBody>
        </p:sp>
        <p:sp>
          <p:nvSpPr>
            <p:cNvPr id="597" name="TextBox 1">
              <a:extLst>
                <a:ext uri="{FF2B5EF4-FFF2-40B4-BE49-F238E27FC236}">
                  <a16:creationId xmlns:a16="http://schemas.microsoft.com/office/drawing/2014/main" id="{2CBC9EBC-7F07-4B19-AEF5-685EFFB60C41}"/>
                </a:ext>
              </a:extLst>
            </p:cNvPr>
            <p:cNvSpPr txBox="1"/>
            <p:nvPr/>
          </p:nvSpPr>
          <p:spPr>
            <a:xfrm>
              <a:off x="9278390" y="4877416"/>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05. Establish communication channels and Touchpoints between trains</a:t>
              </a:r>
              <a:endParaRPr lang="en-US" sz="700" b="0" kern="1200" dirty="0">
                <a:solidFill>
                  <a:schemeClr val="dk1"/>
                </a:solidFill>
                <a:latin typeface="EYInterstate Light" panose="02000506000000020004" pitchFamily="2" charset="0"/>
                <a:ea typeface="+mn-ea"/>
                <a:cs typeface="+mn-cs"/>
              </a:endParaRPr>
            </a:p>
          </p:txBody>
        </p:sp>
      </p:grpSp>
      <p:grpSp>
        <p:nvGrpSpPr>
          <p:cNvPr id="598" name="Group 597">
            <a:extLst>
              <a:ext uri="{FF2B5EF4-FFF2-40B4-BE49-F238E27FC236}">
                <a16:creationId xmlns:a16="http://schemas.microsoft.com/office/drawing/2014/main" id="{7A6D0422-46AA-418E-8F06-CA075FA6274D}"/>
              </a:ext>
            </a:extLst>
          </p:cNvPr>
          <p:cNvGrpSpPr/>
          <p:nvPr/>
        </p:nvGrpSpPr>
        <p:grpSpPr>
          <a:xfrm>
            <a:off x="8488996" y="2415269"/>
            <a:ext cx="1003045" cy="515550"/>
            <a:chOff x="9272309" y="5376180"/>
            <a:chExt cx="1003045" cy="515550"/>
          </a:xfrm>
        </p:grpSpPr>
        <p:sp>
          <p:nvSpPr>
            <p:cNvPr id="599" name="Oval 598">
              <a:extLst>
                <a:ext uri="{FF2B5EF4-FFF2-40B4-BE49-F238E27FC236}">
                  <a16:creationId xmlns:a16="http://schemas.microsoft.com/office/drawing/2014/main" id="{2461DC56-1080-4C8C-AE71-A2FE2048F608}"/>
                </a:ext>
              </a:extLst>
            </p:cNvPr>
            <p:cNvSpPr/>
            <p:nvPr/>
          </p:nvSpPr>
          <p:spPr>
            <a:xfrm>
              <a:off x="9701831" y="5376180"/>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600" name="TextBox 1">
              <a:extLst>
                <a:ext uri="{FF2B5EF4-FFF2-40B4-BE49-F238E27FC236}">
                  <a16:creationId xmlns:a16="http://schemas.microsoft.com/office/drawing/2014/main" id="{A5BC0EAD-BBF1-475A-BF79-FCD4CA8CCABA}"/>
                </a:ext>
              </a:extLst>
            </p:cNvPr>
            <p:cNvSpPr txBox="1"/>
            <p:nvPr/>
          </p:nvSpPr>
          <p:spPr>
            <a:xfrm>
              <a:off x="9272309" y="571772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06. Define procedures to design and develop architectural changes</a:t>
              </a:r>
              <a:endParaRPr lang="en-US" sz="700" b="0" kern="1200" dirty="0">
                <a:solidFill>
                  <a:schemeClr val="dk1"/>
                </a:solidFill>
                <a:latin typeface="EYInterstate Light" panose="02000506000000020004" pitchFamily="2" charset="0"/>
              </a:endParaRPr>
            </a:p>
          </p:txBody>
        </p:sp>
      </p:grpSp>
      <p:grpSp>
        <p:nvGrpSpPr>
          <p:cNvPr id="601" name="Group 600">
            <a:extLst>
              <a:ext uri="{FF2B5EF4-FFF2-40B4-BE49-F238E27FC236}">
                <a16:creationId xmlns:a16="http://schemas.microsoft.com/office/drawing/2014/main" id="{6EB9DC88-0EA6-45B5-939E-9B2C9EBE5BE5}"/>
              </a:ext>
            </a:extLst>
          </p:cNvPr>
          <p:cNvGrpSpPr/>
          <p:nvPr/>
        </p:nvGrpSpPr>
        <p:grpSpPr>
          <a:xfrm>
            <a:off x="6313986" y="1858218"/>
            <a:ext cx="1003045" cy="472787"/>
            <a:chOff x="10456587" y="2747517"/>
            <a:chExt cx="1003045" cy="472787"/>
          </a:xfrm>
        </p:grpSpPr>
        <p:sp>
          <p:nvSpPr>
            <p:cNvPr id="602" name="Oval 601">
              <a:extLst>
                <a:ext uri="{FF2B5EF4-FFF2-40B4-BE49-F238E27FC236}">
                  <a16:creationId xmlns:a16="http://schemas.microsoft.com/office/drawing/2014/main" id="{9355B13A-CCF5-48F4-AD8F-FF5BA749683D}"/>
                </a:ext>
              </a:extLst>
            </p:cNvPr>
            <p:cNvSpPr/>
            <p:nvPr/>
          </p:nvSpPr>
          <p:spPr>
            <a:xfrm>
              <a:off x="10886109" y="2747517"/>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tr-TR" sz="700" kern="0" dirty="0">
                <a:solidFill>
                  <a:srgbClr val="2E2E38"/>
                </a:solidFill>
                <a:latin typeface="EYInterstate Light" panose="02000506000000020004" pitchFamily="2" charset="0"/>
                <a:cs typeface="Arial" panose="020B0604020202020204" pitchFamily="34" charset="0"/>
              </a:endParaRPr>
            </a:p>
          </p:txBody>
        </p:sp>
        <p:sp>
          <p:nvSpPr>
            <p:cNvPr id="603" name="TextBox 1">
              <a:extLst>
                <a:ext uri="{FF2B5EF4-FFF2-40B4-BE49-F238E27FC236}">
                  <a16:creationId xmlns:a16="http://schemas.microsoft.com/office/drawing/2014/main" id="{89781EE2-6AF7-42C1-A943-4E134217E6BF}"/>
                </a:ext>
              </a:extLst>
            </p:cNvPr>
            <p:cNvSpPr txBox="1"/>
            <p:nvPr/>
          </p:nvSpPr>
          <p:spPr>
            <a:xfrm>
              <a:off x="10456587" y="304629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it-IT" sz="700" dirty="0">
                  <a:solidFill>
                    <a:schemeClr val="dk1"/>
                  </a:solidFill>
                  <a:latin typeface="EYInterstate Light" panose="02000506000000020004" pitchFamily="2" charset="0"/>
                </a:rPr>
                <a:t>09. </a:t>
              </a:r>
              <a:r>
                <a:rPr lang="en-US" sz="700" dirty="0">
                  <a:solidFill>
                    <a:srgbClr val="000000"/>
                  </a:solidFill>
                  <a:latin typeface="EYInterstate Light" panose="02000506000000020004" pitchFamily="2" charset="0"/>
                  <a:cs typeface="Arial"/>
                </a:rPr>
                <a:t>Allocate and periodically review the sysadmin capacity </a:t>
              </a:r>
              <a:endParaRPr lang="en-US" sz="700" b="0" kern="1200" noProof="0" dirty="0">
                <a:solidFill>
                  <a:schemeClr val="dk1"/>
                </a:solidFill>
                <a:latin typeface="EYInterstate Light" panose="02000506000000020004" pitchFamily="2" charset="0"/>
              </a:endParaRPr>
            </a:p>
          </p:txBody>
        </p:sp>
      </p:grpSp>
      <p:grpSp>
        <p:nvGrpSpPr>
          <p:cNvPr id="604" name="Group 603">
            <a:extLst>
              <a:ext uri="{FF2B5EF4-FFF2-40B4-BE49-F238E27FC236}">
                <a16:creationId xmlns:a16="http://schemas.microsoft.com/office/drawing/2014/main" id="{B65109D4-3D1A-447D-AAE3-3FFC0A19B6CA}"/>
              </a:ext>
            </a:extLst>
          </p:cNvPr>
          <p:cNvGrpSpPr/>
          <p:nvPr/>
        </p:nvGrpSpPr>
        <p:grpSpPr>
          <a:xfrm>
            <a:off x="7053632" y="1793296"/>
            <a:ext cx="1003045" cy="332484"/>
            <a:chOff x="10456587" y="3583983"/>
            <a:chExt cx="1003045" cy="332484"/>
          </a:xfrm>
        </p:grpSpPr>
        <p:sp>
          <p:nvSpPr>
            <p:cNvPr id="605" name="Oval 604">
              <a:extLst>
                <a:ext uri="{FF2B5EF4-FFF2-40B4-BE49-F238E27FC236}">
                  <a16:creationId xmlns:a16="http://schemas.microsoft.com/office/drawing/2014/main" id="{6F5E1657-A75E-4A77-A29C-1ABD091E951B}"/>
                </a:ext>
              </a:extLst>
            </p:cNvPr>
            <p:cNvSpPr/>
            <p:nvPr/>
          </p:nvSpPr>
          <p:spPr>
            <a:xfrm>
              <a:off x="10886109" y="3583983"/>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606" name="TextBox 1">
              <a:extLst>
                <a:ext uri="{FF2B5EF4-FFF2-40B4-BE49-F238E27FC236}">
                  <a16:creationId xmlns:a16="http://schemas.microsoft.com/office/drawing/2014/main" id="{456B33EA-51AA-4323-ADB2-32B54EBAFE99}"/>
                </a:ext>
              </a:extLst>
            </p:cNvPr>
            <p:cNvSpPr txBox="1"/>
            <p:nvPr/>
          </p:nvSpPr>
          <p:spPr>
            <a:xfrm>
              <a:off x="10456587" y="374245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10. </a:t>
              </a:r>
              <a:r>
                <a:rPr lang="en-US" sz="700" dirty="0">
                  <a:solidFill>
                    <a:srgbClr val="000000"/>
                  </a:solidFill>
                  <a:latin typeface="EYInterstate Light" panose="02000506000000020004" pitchFamily="2" charset="0"/>
                  <a:cs typeface="Arial"/>
                </a:rPr>
                <a:t>Restructure the Site Reliability</a:t>
              </a:r>
              <a:endParaRPr lang="en-US" sz="700" b="0" kern="1200" dirty="0">
                <a:solidFill>
                  <a:schemeClr val="dk1"/>
                </a:solidFill>
                <a:latin typeface="EYInterstate Light" panose="02000506000000020004" pitchFamily="2" charset="0"/>
              </a:endParaRPr>
            </a:p>
          </p:txBody>
        </p:sp>
      </p:grpSp>
      <p:grpSp>
        <p:nvGrpSpPr>
          <p:cNvPr id="607" name="Group 606">
            <a:extLst>
              <a:ext uri="{FF2B5EF4-FFF2-40B4-BE49-F238E27FC236}">
                <a16:creationId xmlns:a16="http://schemas.microsoft.com/office/drawing/2014/main" id="{EA94160E-BE79-4D30-9548-87C3F5F40D62}"/>
              </a:ext>
            </a:extLst>
          </p:cNvPr>
          <p:cNvGrpSpPr/>
          <p:nvPr/>
        </p:nvGrpSpPr>
        <p:grpSpPr>
          <a:xfrm>
            <a:off x="5628211" y="1586088"/>
            <a:ext cx="1003045" cy="332484"/>
            <a:chOff x="10456587" y="4499646"/>
            <a:chExt cx="1003045" cy="332484"/>
          </a:xfrm>
        </p:grpSpPr>
        <p:sp>
          <p:nvSpPr>
            <p:cNvPr id="608" name="Oval 607">
              <a:extLst>
                <a:ext uri="{FF2B5EF4-FFF2-40B4-BE49-F238E27FC236}">
                  <a16:creationId xmlns:a16="http://schemas.microsoft.com/office/drawing/2014/main" id="{CA7780D0-DC62-47DA-BBE7-10862FF8E559}"/>
                </a:ext>
              </a:extLst>
            </p:cNvPr>
            <p:cNvSpPr/>
            <p:nvPr/>
          </p:nvSpPr>
          <p:spPr>
            <a:xfrm>
              <a:off x="10886109" y="4499646"/>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609" name="TextBox 1">
              <a:extLst>
                <a:ext uri="{FF2B5EF4-FFF2-40B4-BE49-F238E27FC236}">
                  <a16:creationId xmlns:a16="http://schemas.microsoft.com/office/drawing/2014/main" id="{6485302E-DCDD-47A1-99DB-D0B21A54071C}"/>
                </a:ext>
              </a:extLst>
            </p:cNvPr>
            <p:cNvSpPr txBox="1"/>
            <p:nvPr/>
          </p:nvSpPr>
          <p:spPr>
            <a:xfrm>
              <a:off x="10456587" y="465812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11. </a:t>
              </a:r>
              <a:r>
                <a:rPr lang="en-US" sz="700" dirty="0">
                  <a:solidFill>
                    <a:srgbClr val="000000"/>
                  </a:solidFill>
                  <a:latin typeface="EYInterstate Light" panose="02000506000000020004" pitchFamily="2" charset="0"/>
                  <a:cs typeface="Arial"/>
                </a:rPr>
                <a:t>ROI calculation and governance</a:t>
              </a:r>
              <a:endParaRPr lang="en-US" sz="700" b="0" kern="1200" dirty="0">
                <a:solidFill>
                  <a:schemeClr val="dk1"/>
                </a:solidFill>
                <a:latin typeface="EYInterstate Light" panose="02000506000000020004" pitchFamily="2" charset="0"/>
              </a:endParaRPr>
            </a:p>
          </p:txBody>
        </p:sp>
      </p:grpSp>
      <p:grpSp>
        <p:nvGrpSpPr>
          <p:cNvPr id="610" name="Group 609">
            <a:extLst>
              <a:ext uri="{FF2B5EF4-FFF2-40B4-BE49-F238E27FC236}">
                <a16:creationId xmlns:a16="http://schemas.microsoft.com/office/drawing/2014/main" id="{4AE23716-196C-4479-B112-E3ACFDF8FFAD}"/>
              </a:ext>
            </a:extLst>
          </p:cNvPr>
          <p:cNvGrpSpPr/>
          <p:nvPr/>
        </p:nvGrpSpPr>
        <p:grpSpPr>
          <a:xfrm>
            <a:off x="7423120" y="2724214"/>
            <a:ext cx="1003045" cy="343087"/>
            <a:chOff x="10456587" y="5175571"/>
            <a:chExt cx="1003045" cy="343087"/>
          </a:xfrm>
        </p:grpSpPr>
        <p:sp>
          <p:nvSpPr>
            <p:cNvPr id="611" name="Oval 610">
              <a:extLst>
                <a:ext uri="{FF2B5EF4-FFF2-40B4-BE49-F238E27FC236}">
                  <a16:creationId xmlns:a16="http://schemas.microsoft.com/office/drawing/2014/main" id="{516B8F47-0B7A-45F6-908E-B0510769EC9D}"/>
                </a:ext>
              </a:extLst>
            </p:cNvPr>
            <p:cNvSpPr/>
            <p:nvPr/>
          </p:nvSpPr>
          <p:spPr>
            <a:xfrm>
              <a:off x="10886109" y="5175571"/>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tr-TR" sz="700" kern="0" dirty="0">
                <a:solidFill>
                  <a:srgbClr val="2E2E38"/>
                </a:solidFill>
                <a:latin typeface="EYInterstate Light" panose="02000506000000020004" pitchFamily="2" charset="0"/>
                <a:cs typeface="Arial" panose="020B0604020202020204" pitchFamily="34" charset="0"/>
              </a:endParaRPr>
            </a:p>
          </p:txBody>
        </p:sp>
        <p:sp>
          <p:nvSpPr>
            <p:cNvPr id="612" name="TextBox 1">
              <a:extLst>
                <a:ext uri="{FF2B5EF4-FFF2-40B4-BE49-F238E27FC236}">
                  <a16:creationId xmlns:a16="http://schemas.microsoft.com/office/drawing/2014/main" id="{BBC513D3-D02F-4B95-9878-6B75BC97817B}"/>
                </a:ext>
              </a:extLst>
            </p:cNvPr>
            <p:cNvSpPr txBox="1"/>
            <p:nvPr/>
          </p:nvSpPr>
          <p:spPr>
            <a:xfrm>
              <a:off x="10456587" y="534464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it-IT" sz="700" dirty="0">
                  <a:solidFill>
                    <a:schemeClr val="dk1"/>
                  </a:solidFill>
                  <a:latin typeface="EYInterstate Light" panose="02000506000000020004" pitchFamily="2" charset="0"/>
                </a:rPr>
                <a:t>12. </a:t>
              </a:r>
              <a:r>
                <a:rPr lang="en-US" sz="700" dirty="0">
                  <a:solidFill>
                    <a:srgbClr val="000000"/>
                  </a:solidFill>
                  <a:latin typeface="EYInterstate Light" panose="02000506000000020004" pitchFamily="2" charset="0"/>
                  <a:cs typeface="Arial"/>
                </a:rPr>
                <a:t>Restructure the ticketing model</a:t>
              </a:r>
              <a:endParaRPr lang="en-US" sz="700" b="0" kern="1200" noProof="0" dirty="0">
                <a:solidFill>
                  <a:schemeClr val="dk1"/>
                </a:solidFill>
                <a:latin typeface="EYInterstate Light" panose="02000506000000020004" pitchFamily="2" charset="0"/>
              </a:endParaRPr>
            </a:p>
          </p:txBody>
        </p:sp>
      </p:grpSp>
      <p:grpSp>
        <p:nvGrpSpPr>
          <p:cNvPr id="613" name="Group 612">
            <a:extLst>
              <a:ext uri="{FF2B5EF4-FFF2-40B4-BE49-F238E27FC236}">
                <a16:creationId xmlns:a16="http://schemas.microsoft.com/office/drawing/2014/main" id="{8BCC5F08-8350-4D20-BBE0-3B537C67D9E0}"/>
              </a:ext>
            </a:extLst>
          </p:cNvPr>
          <p:cNvGrpSpPr/>
          <p:nvPr/>
        </p:nvGrpSpPr>
        <p:grpSpPr>
          <a:xfrm>
            <a:off x="8096990" y="1578476"/>
            <a:ext cx="1003045" cy="455085"/>
            <a:chOff x="10456587" y="1865640"/>
            <a:chExt cx="1003045" cy="455085"/>
          </a:xfrm>
        </p:grpSpPr>
        <p:sp>
          <p:nvSpPr>
            <p:cNvPr id="614" name="Oval 613">
              <a:extLst>
                <a:ext uri="{FF2B5EF4-FFF2-40B4-BE49-F238E27FC236}">
                  <a16:creationId xmlns:a16="http://schemas.microsoft.com/office/drawing/2014/main" id="{EC142259-9AE8-4982-B5BE-1FB632FB2E38}"/>
                </a:ext>
              </a:extLst>
            </p:cNvPr>
            <p:cNvSpPr/>
            <p:nvPr/>
          </p:nvSpPr>
          <p:spPr>
            <a:xfrm>
              <a:off x="10886109" y="1865640"/>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615" name="TextBox 1">
              <a:extLst>
                <a:ext uri="{FF2B5EF4-FFF2-40B4-BE49-F238E27FC236}">
                  <a16:creationId xmlns:a16="http://schemas.microsoft.com/office/drawing/2014/main" id="{77F75EB8-8AC0-4153-9892-30216CD11ECB}"/>
                </a:ext>
              </a:extLst>
            </p:cNvPr>
            <p:cNvSpPr txBox="1"/>
            <p:nvPr/>
          </p:nvSpPr>
          <p:spPr>
            <a:xfrm>
              <a:off x="10456587" y="2146716"/>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rgbClr val="000000"/>
                  </a:solidFill>
                  <a:latin typeface="EYInterstate Light" panose="02000506000000020004" pitchFamily="2" charset="0"/>
                  <a:cs typeface="Arial"/>
                </a:rPr>
                <a:t>08. Implement a Portfolio Based Test Automation Strategy</a:t>
              </a:r>
              <a:endParaRPr lang="en-US" sz="700" b="0" kern="1200" dirty="0">
                <a:solidFill>
                  <a:schemeClr val="dk1"/>
                </a:solidFill>
                <a:latin typeface="EYInterstate Light" panose="02000506000000020004" pitchFamily="2" charset="0"/>
              </a:endParaRPr>
            </a:p>
          </p:txBody>
        </p:sp>
      </p:grpSp>
      <p:grpSp>
        <p:nvGrpSpPr>
          <p:cNvPr id="616" name="Group 615">
            <a:extLst>
              <a:ext uri="{FF2B5EF4-FFF2-40B4-BE49-F238E27FC236}">
                <a16:creationId xmlns:a16="http://schemas.microsoft.com/office/drawing/2014/main" id="{5B064F12-FA63-4086-98A8-1B479F947803}"/>
              </a:ext>
            </a:extLst>
          </p:cNvPr>
          <p:cNvGrpSpPr/>
          <p:nvPr/>
        </p:nvGrpSpPr>
        <p:grpSpPr>
          <a:xfrm>
            <a:off x="6913717" y="2179330"/>
            <a:ext cx="1003045" cy="464648"/>
            <a:chOff x="9272309" y="1123041"/>
            <a:chExt cx="1003045" cy="464648"/>
          </a:xfrm>
        </p:grpSpPr>
        <p:sp>
          <p:nvSpPr>
            <p:cNvPr id="617" name="Oval 616">
              <a:extLst>
                <a:ext uri="{FF2B5EF4-FFF2-40B4-BE49-F238E27FC236}">
                  <a16:creationId xmlns:a16="http://schemas.microsoft.com/office/drawing/2014/main" id="{16B12D0C-C097-4EA9-872D-4CB1AACC8A4F}"/>
                </a:ext>
              </a:extLst>
            </p:cNvPr>
            <p:cNvSpPr/>
            <p:nvPr/>
          </p:nvSpPr>
          <p:spPr>
            <a:xfrm>
              <a:off x="9701831" y="1123041"/>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618" name="TextBox 1">
              <a:extLst>
                <a:ext uri="{FF2B5EF4-FFF2-40B4-BE49-F238E27FC236}">
                  <a16:creationId xmlns:a16="http://schemas.microsoft.com/office/drawing/2014/main" id="{E3272B58-4C84-43F6-9D7F-AACA64C27C0B}"/>
                </a:ext>
              </a:extLst>
            </p:cNvPr>
            <p:cNvSpPr txBox="1"/>
            <p:nvPr/>
          </p:nvSpPr>
          <p:spPr>
            <a:xfrm>
              <a:off x="9272309" y="141368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01. </a:t>
              </a:r>
              <a:r>
                <a:rPr lang="en-US" sz="800" kern="1200" noProof="0" dirty="0">
                  <a:solidFill>
                    <a:schemeClr val="tx1"/>
                  </a:solidFill>
                  <a:latin typeface="EY interstate light"/>
                  <a:ea typeface="+mn-ea"/>
                  <a:cs typeface="Arial"/>
                </a:rPr>
                <a:t>Set up a platform/central repository </a:t>
              </a:r>
              <a:endParaRPr lang="en-US" sz="800" kern="1200" dirty="0">
                <a:solidFill>
                  <a:schemeClr val="tx1"/>
                </a:solidFill>
                <a:latin typeface="EY interstate light"/>
                <a:ea typeface="+mn-ea"/>
                <a:cs typeface="Arial"/>
              </a:endParaRPr>
            </a:p>
            <a:p>
              <a:pPr algn="ctr" defTabSz="828946">
                <a:defRPr/>
              </a:pPr>
              <a:endParaRPr lang="en-US" sz="700" b="0" kern="1200" dirty="0">
                <a:solidFill>
                  <a:schemeClr val="dk1"/>
                </a:solidFill>
                <a:latin typeface="EYInterstate Light" panose="02000506000000020004" pitchFamily="2" charset="0"/>
              </a:endParaRPr>
            </a:p>
          </p:txBody>
        </p:sp>
      </p:grpSp>
      <p:sp>
        <p:nvSpPr>
          <p:cNvPr id="619" name="Rectangle 618">
            <a:extLst>
              <a:ext uri="{FF2B5EF4-FFF2-40B4-BE49-F238E27FC236}">
                <a16:creationId xmlns:a16="http://schemas.microsoft.com/office/drawing/2014/main" id="{463CFCB7-2CB4-41D6-A615-4A25CA97D5D2}"/>
              </a:ext>
            </a:extLst>
          </p:cNvPr>
          <p:cNvSpPr/>
          <p:nvPr/>
        </p:nvSpPr>
        <p:spPr>
          <a:xfrm>
            <a:off x="714317" y="1118936"/>
            <a:ext cx="1168173" cy="9344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86">
              <a:spcAft>
                <a:spcPts val="300"/>
              </a:spcAft>
              <a:buClr>
                <a:srgbClr val="FFFF00"/>
              </a:buClr>
              <a:buSzPct val="70000"/>
              <a:defRPr/>
            </a:pPr>
            <a:r>
              <a:rPr lang="tr-TR" sz="1000" b="1" dirty="0">
                <a:solidFill>
                  <a:srgbClr val="000000"/>
                </a:solidFill>
                <a:latin typeface="EYInterstate Light" panose="02000506000000020004" pitchFamily="2" charset="0"/>
              </a:rPr>
              <a:t>Long Term Strategies</a:t>
            </a:r>
          </a:p>
          <a:p>
            <a:pPr defTabSz="913486">
              <a:spcAft>
                <a:spcPts val="300"/>
              </a:spcAft>
              <a:buClr>
                <a:srgbClr val="FFFF00"/>
              </a:buClr>
              <a:buSzPct val="70000"/>
              <a:defRPr/>
            </a:pPr>
            <a:r>
              <a:rPr lang="tr-TR" sz="800" dirty="0">
                <a:solidFill>
                  <a:srgbClr val="000000"/>
                </a:solidFill>
                <a:latin typeface="EYInterstate Light" panose="02000506000000020004" pitchFamily="2" charset="0"/>
              </a:rPr>
              <a:t>They have a high impact but are low-scale in terms of ease of implementation</a:t>
            </a:r>
          </a:p>
        </p:txBody>
      </p:sp>
      <p:sp>
        <p:nvSpPr>
          <p:cNvPr id="620" name="Rectangle 619">
            <a:extLst>
              <a:ext uri="{FF2B5EF4-FFF2-40B4-BE49-F238E27FC236}">
                <a16:creationId xmlns:a16="http://schemas.microsoft.com/office/drawing/2014/main" id="{BAAFB053-C25B-4956-966F-38127DD21711}"/>
              </a:ext>
            </a:extLst>
          </p:cNvPr>
          <p:cNvSpPr/>
          <p:nvPr/>
        </p:nvSpPr>
        <p:spPr>
          <a:xfrm>
            <a:off x="714317" y="4949870"/>
            <a:ext cx="1168173" cy="9344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86">
              <a:spcAft>
                <a:spcPts val="300"/>
              </a:spcAft>
              <a:buClr>
                <a:srgbClr val="FFFF00"/>
              </a:buClr>
              <a:buSzPct val="70000"/>
              <a:defRPr/>
            </a:pPr>
            <a:r>
              <a:rPr lang="tr-TR" sz="1000" b="1" dirty="0">
                <a:solidFill>
                  <a:srgbClr val="000000"/>
                </a:solidFill>
                <a:latin typeface="EYInterstate Light" panose="02000506000000020004" pitchFamily="2" charset="0"/>
              </a:rPr>
              <a:t>Minimum Priorities</a:t>
            </a:r>
          </a:p>
          <a:p>
            <a:pPr defTabSz="913486">
              <a:spcAft>
                <a:spcPts val="300"/>
              </a:spcAft>
              <a:buClr>
                <a:srgbClr val="FFFF00"/>
              </a:buClr>
              <a:buSzPct val="70000"/>
              <a:defRPr/>
            </a:pPr>
            <a:r>
              <a:rPr lang="it-IT" sz="800" dirty="0">
                <a:solidFill>
                  <a:srgbClr val="000000"/>
                </a:solidFill>
                <a:latin typeface="EYInterstate Light" panose="02000506000000020004" pitchFamily="2" charset="0"/>
              </a:rPr>
              <a:t>Lo</a:t>
            </a:r>
            <a:r>
              <a:rPr lang="en-US" sz="800" dirty="0">
                <a:solidFill>
                  <a:srgbClr val="000000"/>
                </a:solidFill>
                <a:latin typeface="EYInterstate Light" panose="02000506000000020004" pitchFamily="2" charset="0"/>
              </a:rPr>
              <a:t>w impact on business and difficult to implement</a:t>
            </a:r>
          </a:p>
        </p:txBody>
      </p:sp>
      <p:sp>
        <p:nvSpPr>
          <p:cNvPr id="621" name="Rectangle 620">
            <a:extLst>
              <a:ext uri="{FF2B5EF4-FFF2-40B4-BE49-F238E27FC236}">
                <a16:creationId xmlns:a16="http://schemas.microsoft.com/office/drawing/2014/main" id="{EE2BCAE7-3753-4429-932B-31014D0155D2}"/>
              </a:ext>
            </a:extLst>
          </p:cNvPr>
          <p:cNvSpPr/>
          <p:nvPr/>
        </p:nvSpPr>
        <p:spPr>
          <a:xfrm>
            <a:off x="10182168" y="1118936"/>
            <a:ext cx="1170000" cy="9344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86">
              <a:spcAft>
                <a:spcPts val="300"/>
              </a:spcAft>
              <a:buClr>
                <a:srgbClr val="FFFF00"/>
              </a:buClr>
              <a:buSzPct val="70000"/>
              <a:defRPr/>
            </a:pPr>
            <a:r>
              <a:rPr lang="tr-TR" sz="1000" b="1" dirty="0">
                <a:solidFill>
                  <a:srgbClr val="000000"/>
                </a:solidFill>
                <a:latin typeface="EYInterstate Light" panose="02000506000000020004" pitchFamily="2" charset="0"/>
              </a:rPr>
              <a:t>Main Priorities</a:t>
            </a:r>
          </a:p>
          <a:p>
            <a:pPr defTabSz="913486">
              <a:spcAft>
                <a:spcPts val="300"/>
              </a:spcAft>
              <a:buClr>
                <a:srgbClr val="FFFF00"/>
              </a:buClr>
              <a:buSzPct val="70000"/>
              <a:defRPr/>
            </a:pPr>
            <a:r>
              <a:rPr lang="tr-TR" sz="800" dirty="0">
                <a:solidFill>
                  <a:srgbClr val="000000"/>
                </a:solidFill>
                <a:latin typeface="EYInterstate Light" panose="02000506000000020004" pitchFamily="2" charset="0"/>
              </a:rPr>
              <a:t>These are the jobs that have a high impact and ease of implementation</a:t>
            </a:r>
          </a:p>
        </p:txBody>
      </p:sp>
      <p:sp>
        <p:nvSpPr>
          <p:cNvPr id="622" name="Rectangle 621">
            <a:extLst>
              <a:ext uri="{FF2B5EF4-FFF2-40B4-BE49-F238E27FC236}">
                <a16:creationId xmlns:a16="http://schemas.microsoft.com/office/drawing/2014/main" id="{C87D655C-EFE9-4320-9644-F2D619EE5377}"/>
              </a:ext>
            </a:extLst>
          </p:cNvPr>
          <p:cNvSpPr/>
          <p:nvPr/>
        </p:nvSpPr>
        <p:spPr>
          <a:xfrm>
            <a:off x="10182168" y="4949870"/>
            <a:ext cx="1170000" cy="9344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86">
              <a:spcAft>
                <a:spcPts val="300"/>
              </a:spcAft>
              <a:buClr>
                <a:srgbClr val="FFFF00"/>
              </a:buClr>
              <a:buSzPct val="70000"/>
              <a:defRPr/>
            </a:pPr>
            <a:r>
              <a:rPr lang="tr-TR" sz="1000" b="1" dirty="0">
                <a:solidFill>
                  <a:srgbClr val="000000"/>
                </a:solidFill>
                <a:latin typeface="EYInterstate Light" panose="02000506000000020004" pitchFamily="2" charset="0"/>
              </a:rPr>
              <a:t>Quick Small Gains</a:t>
            </a:r>
          </a:p>
          <a:p>
            <a:pPr defTabSz="913486">
              <a:spcAft>
                <a:spcPts val="300"/>
              </a:spcAft>
              <a:buClr>
                <a:srgbClr val="FFFF00"/>
              </a:buClr>
              <a:buSzPct val="70000"/>
              <a:defRPr/>
            </a:pPr>
            <a:r>
              <a:rPr lang="tr-TR" sz="800" dirty="0">
                <a:solidFill>
                  <a:srgbClr val="000000"/>
                </a:solidFill>
                <a:latin typeface="EYInterstate Light" panose="02000506000000020004" pitchFamily="2" charset="0"/>
              </a:rPr>
              <a:t>They are jobs with low impact and high ease of implementation</a:t>
            </a:r>
          </a:p>
        </p:txBody>
      </p:sp>
      <p:grpSp>
        <p:nvGrpSpPr>
          <p:cNvPr id="568" name="Group 567">
            <a:extLst>
              <a:ext uri="{FF2B5EF4-FFF2-40B4-BE49-F238E27FC236}">
                <a16:creationId xmlns:a16="http://schemas.microsoft.com/office/drawing/2014/main" id="{0F909B44-2F36-4E70-88B8-2A6BE0EFBA80}"/>
              </a:ext>
            </a:extLst>
          </p:cNvPr>
          <p:cNvGrpSpPr/>
          <p:nvPr/>
        </p:nvGrpSpPr>
        <p:grpSpPr>
          <a:xfrm>
            <a:off x="9349656" y="4911879"/>
            <a:ext cx="1003045" cy="338663"/>
            <a:chOff x="-647242" y="4741272"/>
            <a:chExt cx="1003045" cy="338663"/>
          </a:xfrm>
        </p:grpSpPr>
        <p:sp>
          <p:nvSpPr>
            <p:cNvPr id="569" name="Oval 568">
              <a:extLst>
                <a:ext uri="{FF2B5EF4-FFF2-40B4-BE49-F238E27FC236}">
                  <a16:creationId xmlns:a16="http://schemas.microsoft.com/office/drawing/2014/main" id="{63D404F0-EE12-42AC-8110-A2EA997FBF6B}"/>
                </a:ext>
              </a:extLst>
            </p:cNvPr>
            <p:cNvSpPr/>
            <p:nvPr/>
          </p:nvSpPr>
          <p:spPr>
            <a:xfrm>
              <a:off x="-217720" y="4741272"/>
              <a:ext cx="144000" cy="144000"/>
            </a:xfrm>
            <a:prstGeom prst="ellipse">
              <a:avLst/>
            </a:prstGeom>
            <a:solidFill>
              <a:srgbClr val="A27CBF"/>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70" name="TextBox 1">
              <a:extLst>
                <a:ext uri="{FF2B5EF4-FFF2-40B4-BE49-F238E27FC236}">
                  <a16:creationId xmlns:a16="http://schemas.microsoft.com/office/drawing/2014/main" id="{8D09B46D-40EE-442F-B1C8-029A3E6AE38B}"/>
                </a:ext>
              </a:extLst>
            </p:cNvPr>
            <p:cNvSpPr txBox="1"/>
            <p:nvPr/>
          </p:nvSpPr>
          <p:spPr>
            <a:xfrm>
              <a:off x="-647242" y="4905926"/>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59. </a:t>
              </a:r>
              <a:r>
                <a:rPr kumimoji="0" lang="en-US" sz="8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User story tags </a:t>
              </a:r>
            </a:p>
          </p:txBody>
        </p:sp>
      </p:grpSp>
    </p:spTree>
    <p:extLst>
      <p:ext uri="{BB962C8B-B14F-4D97-AF65-F5344CB8AC3E}">
        <p14:creationId xmlns:p14="http://schemas.microsoft.com/office/powerpoint/2010/main" val="22814799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extLst>
              <p:ext uri="{D42A27DB-BD31-4B8C-83A1-F6EECF244321}">
                <p14:modId xmlns:p14="http://schemas.microsoft.com/office/powerpoint/2010/main" val="2272073889"/>
              </p:ext>
            </p:extLst>
          </p:nvPr>
        </p:nvGraphicFramePr>
        <p:xfrm>
          <a:off x="373224" y="1056477"/>
          <a:ext cx="11348876" cy="5458276"/>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615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kern="1200" noProof="0" dirty="0">
                          <a:solidFill>
                            <a:schemeClr val="dk1"/>
                          </a:solidFill>
                          <a:latin typeface="EYInterstate Light" panose="02000506000000020004" pitchFamily="2" charset="0"/>
                          <a:ea typeface="+mn-ea"/>
                          <a:cs typeface="+mn-cs"/>
                        </a:rPr>
                        <a:t>11</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ROI calculation and governance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rgbClr val="000000"/>
                          </a:solidFill>
                          <a:latin typeface="EY interstate light"/>
                          <a:ea typeface="+mn-ea"/>
                          <a:cs typeface="Arial"/>
                        </a:rPr>
                        <a:t>Establish a clear process for ROI governance, defining its main phases and related ownerships. After the calculation, the ROI governance should be carried out by the LPM and LACE which has also decision-making responsibilities. Periodic ceremonies for monitoring </a:t>
                      </a:r>
                      <a:r>
                        <a:rPr lang="en-US" sz="900" kern="1200" noProof="0" dirty="0" err="1">
                          <a:solidFill>
                            <a:srgbClr val="000000"/>
                          </a:solidFill>
                          <a:latin typeface="EY interstate light"/>
                          <a:ea typeface="+mn-ea"/>
                          <a:cs typeface="Arial"/>
                        </a:rPr>
                        <a:t>ARTs’</a:t>
                      </a:r>
                      <a:r>
                        <a:rPr lang="en-US" sz="900" kern="1200" noProof="0" dirty="0">
                          <a:solidFill>
                            <a:srgbClr val="000000"/>
                          </a:solidFill>
                          <a:latin typeface="EY interstate light"/>
                          <a:ea typeface="+mn-ea"/>
                          <a:cs typeface="Arial"/>
                        </a:rPr>
                        <a:t> ROI and taking decision consequently must be scheduled. A comparison between the initiatives estimated ROI vs real ROI calculated once a Feature has been deployed is fundamental. If ROI values result lower than expected, a root-cause analysis must be implemented, decisions to abort an initiative or to undertake important adjustments may be taken consequently by LPM and </a:t>
                      </a:r>
                      <a:r>
                        <a:rPr lang="en-US" sz="900" kern="1200" noProof="0" dirty="0" err="1">
                          <a:solidFill>
                            <a:srgbClr val="000000"/>
                          </a:solidFill>
                          <a:latin typeface="EY interstate light"/>
                          <a:ea typeface="+mn-ea"/>
                          <a:cs typeface="Arial"/>
                        </a:rPr>
                        <a:t>POs.</a:t>
                      </a:r>
                      <a:r>
                        <a:rPr lang="en-US" sz="900" kern="1200" noProof="0" dirty="0">
                          <a:solidFill>
                            <a:srgbClr val="000000"/>
                          </a:solidFill>
                          <a:latin typeface="EY interstate light"/>
                          <a:ea typeface="+mn-ea"/>
                          <a:cs typeface="Arial"/>
                        </a:rPr>
                        <a:t> ROI related metrics and KPIs must be defined to clarify acceptable ROI levels and related corrective actions / recommendations. A shared document must be created for tracking all </a:t>
                      </a:r>
                      <a:r>
                        <a:rPr lang="en-US" sz="900" kern="1200" noProof="0" dirty="0" err="1">
                          <a:solidFill>
                            <a:srgbClr val="000000"/>
                          </a:solidFill>
                          <a:latin typeface="EY interstate light"/>
                          <a:ea typeface="+mn-ea"/>
                          <a:cs typeface="Arial"/>
                        </a:rPr>
                        <a:t>ARTs’</a:t>
                      </a:r>
                      <a:r>
                        <a:rPr lang="en-US" sz="900" kern="1200" noProof="0" dirty="0">
                          <a:solidFill>
                            <a:srgbClr val="000000"/>
                          </a:solidFill>
                          <a:latin typeface="EY interstate light"/>
                          <a:ea typeface="+mn-ea"/>
                          <a:cs typeface="Arial"/>
                        </a:rPr>
                        <a:t> ROI over time</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rgbClr val="000000"/>
                          </a:solidFill>
                          <a:latin typeface="EY interstate light"/>
                          <a:ea typeface="+mn-ea"/>
                          <a:cs typeface="Arial"/>
                        </a:rPr>
                        <a:t>Define a clear procedure to identify Features with a minimum dimension for ROI calculation and create a checklist for it. The minimum Feature dimension can be expressed in terms of number of the minimum story points. In a second phase, a higher granularity can be addressed, calculating ROI also for User Stories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rgbClr val="000000"/>
                          </a:solidFill>
                          <a:latin typeface="EY interstate light"/>
                          <a:ea typeface="+mn-ea"/>
                          <a:cs typeface="Arial"/>
                        </a:rPr>
                        <a:t>A uniform and solid approach for estimating Story Points must be established and shared across organization Teams and Trains (e.g. Planning Poker). The definition of a story point must be clear to all developers (e.g. number of man days). The overall capacity of the Team in terms of story points must be monitored over time, calculating Team’s velocity. In this way, it is possible to continuously refine capacity estimation based on historical series data</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rgbClr val="000000"/>
                          </a:solidFill>
                          <a:latin typeface="EY interstate light"/>
                          <a:ea typeface="+mn-ea"/>
                          <a:cs typeface="Arial"/>
                        </a:rPr>
                        <a:t>A uniform and solid approach to convert a story point in cost (Euro) must be established and shared across Teams and Trains. To do that, we advise a gradual approach starting by identifying a set of </a:t>
                      </a:r>
                      <a:r>
                        <a:rPr lang="en-US" sz="900" kern="1200" noProof="0" dirty="0" err="1">
                          <a:solidFill>
                            <a:srgbClr val="000000"/>
                          </a:solidFill>
                          <a:latin typeface="EY interstate light"/>
                          <a:ea typeface="+mn-ea"/>
                          <a:cs typeface="Arial"/>
                        </a:rPr>
                        <a:t>ARTs’</a:t>
                      </a:r>
                      <a:r>
                        <a:rPr lang="en-US" sz="900" kern="1200" noProof="0" dirty="0">
                          <a:solidFill>
                            <a:srgbClr val="000000"/>
                          </a:solidFill>
                          <a:latin typeface="EY interstate light"/>
                          <a:ea typeface="+mn-ea"/>
                          <a:cs typeface="Arial"/>
                        </a:rPr>
                        <a:t> related costs which are easy to calculate and strictly associated to product Features implementation (e.g. variable costs like labor costs). Those costs must be measured, calculated and tracked over time for each ARTs. As an example, Dev. Team labor costs are variable costs directly related with Features development. Once the total number of story points the Team can deliver in a defined period (e.g. a month) has been estimated, it can be divided by the total labor cost of the period to estimate the cost of a story point. In a second phase, other kinds of costs can be introduced, like indirect costs (usually 15% of the labor costs) or the maintenance costs (usually 20% of the labor costs) Create an ad-hoc checklist to track and report them. Cost calculation should be done in cooperation with the Finance department</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rgbClr val="000000"/>
                          </a:solidFill>
                          <a:latin typeface="EY interstate light"/>
                          <a:ea typeface="+mn-ea"/>
                          <a:cs typeface="Arial"/>
                        </a:rPr>
                        <a:t>Define a standard set of guidelines to further specify those costs which must be excluded from Trains’ ROI-related costs calculation. Those categories usually include costs related to activities which do not directly generate value for the final customers (e.g. ticketing, </a:t>
                      </a:r>
                      <a:r>
                        <a:rPr lang="en-US" sz="900" kern="1200" noProof="0" dirty="0" err="1">
                          <a:solidFill>
                            <a:srgbClr val="000000"/>
                          </a:solidFill>
                          <a:latin typeface="EY interstate light"/>
                          <a:ea typeface="+mn-ea"/>
                          <a:cs typeface="Arial"/>
                        </a:rPr>
                        <a:t>sysadmis</a:t>
                      </a:r>
                      <a:r>
                        <a:rPr lang="en-US" sz="900" kern="1200" noProof="0" dirty="0">
                          <a:solidFill>
                            <a:srgbClr val="000000"/>
                          </a:solidFill>
                          <a:latin typeface="EY interstate light"/>
                          <a:ea typeface="+mn-ea"/>
                          <a:cs typeface="Arial"/>
                        </a:rPr>
                        <a:t>, </a:t>
                      </a:r>
                      <a:r>
                        <a:rPr lang="en-US" sz="900" kern="1200" noProof="0" dirty="0" err="1">
                          <a:solidFill>
                            <a:srgbClr val="000000"/>
                          </a:solidFill>
                          <a:latin typeface="EY interstate light"/>
                          <a:ea typeface="+mn-ea"/>
                          <a:cs typeface="Arial"/>
                        </a:rPr>
                        <a:t>maintance</a:t>
                      </a:r>
                      <a:r>
                        <a:rPr lang="en-US" sz="900" kern="1200" noProof="0" dirty="0">
                          <a:solidFill>
                            <a:srgbClr val="000000"/>
                          </a:solidFill>
                          <a:latin typeface="EY interstate light"/>
                          <a:ea typeface="+mn-ea"/>
                          <a:cs typeface="Arial"/>
                        </a:rPr>
                        <a:t> costs). The set of guidelines must be shared among all release trains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rgbClr val="000000"/>
                          </a:solidFill>
                          <a:latin typeface="EY interstate light"/>
                          <a:ea typeface="+mn-ea"/>
                          <a:cs typeface="Arial"/>
                        </a:rPr>
                        <a:t>Define a new full-time role, the Agile PMO, to support Trains PMs in the calculation of ROI and reporting to the LPM/LACE Team. There must be an Agile PMO designated for each Train (i.e. they are part of ARTs organization) and they must be part of the ROI Competence Team. The Agile PMO collaborates with ART’s Teams to collect Feature costs and benefits over time, facilitating the work of PMs. The Agile PMO should have strong competences in terms of </a:t>
                      </a:r>
                      <a:r>
                        <a:rPr lang="en-US" sz="900" kern="1200" dirty="0" err="1">
                          <a:solidFill>
                            <a:srgbClr val="000000"/>
                          </a:solidFill>
                          <a:latin typeface="EY interstate light"/>
                          <a:ea typeface="+mn-ea"/>
                          <a:cs typeface="Arial"/>
                        </a:rPr>
                        <a:t>ARTs’</a:t>
                      </a:r>
                      <a:r>
                        <a:rPr lang="en-US" sz="900" kern="1200" dirty="0">
                          <a:solidFill>
                            <a:srgbClr val="000000"/>
                          </a:solidFill>
                          <a:latin typeface="EY interstate light"/>
                          <a:ea typeface="+mn-ea"/>
                          <a:cs typeface="Arial"/>
                        </a:rPr>
                        <a:t> agility and should be considered a full-time role within the train</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rgbClr val="000000"/>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64207400"/>
                  </a:ext>
                </a:extLst>
              </a:tr>
              <a:tr h="615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kern="1200" noProof="0" dirty="0">
                          <a:solidFill>
                            <a:schemeClr val="dk1"/>
                          </a:solidFill>
                          <a:latin typeface="EYInterstate Light" panose="02000506000000020004" pitchFamily="2" charset="0"/>
                          <a:ea typeface="+mn-ea"/>
                          <a:cs typeface="+mn-cs"/>
                        </a:rPr>
                        <a:t>12</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Restructure the ticketing model</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SD and PO should engage together in order to define a set of information, a template and a check list that both parties would be expected to provide and receive in case ticket in production arise and define a process to manage the ticket path and its evolution monitoring (defect monitoring procedure)</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Set up a meeting with stakeholders to define the set of information to be included in the bugs’ monitoring report, the communication channel and the list of interested people inside the organization which should get the communication. Monthly bug reporting must be carried out and shared by trains’ Product Owners which must also guarantee functionalities’ coherence with the given requirements and correct prioritization of the bugs in the backlog</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Set as mandatory step of the defect monitoring procedure the production and sharing of documentation about root-cause/post-mortem analysis before the technical chat for the issue resolution is closed. Monitor the step execution and make sure the step is fulfilled by both local team members and EUIGS team members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Improve monitoring and incident management process through Dynatrace or other tools and enhance it by explicitly including it inside the defect monitoring procedure in order to proactively monitor the tools and promptly address issues emerging in production</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rgbClr val="000000"/>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18289356"/>
                  </a:ext>
                </a:extLst>
              </a:tr>
            </a:tbl>
          </a:graphicData>
        </a:graphic>
      </p:graphicFrame>
      <p:grpSp>
        <p:nvGrpSpPr>
          <p:cNvPr id="4" name="Group 3">
            <a:extLst>
              <a:ext uri="{FF2B5EF4-FFF2-40B4-BE49-F238E27FC236}">
                <a16:creationId xmlns:a16="http://schemas.microsoft.com/office/drawing/2014/main" id="{97922987-3AEF-41F8-9AF6-EFA7A265EB3A}"/>
              </a:ext>
            </a:extLst>
          </p:cNvPr>
          <p:cNvGrpSpPr/>
          <p:nvPr/>
        </p:nvGrpSpPr>
        <p:grpSpPr>
          <a:xfrm>
            <a:off x="233978" y="5194790"/>
            <a:ext cx="289639" cy="215444"/>
            <a:chOff x="9755674" y="5168514"/>
            <a:chExt cx="289639" cy="215444"/>
          </a:xfrm>
        </p:grpSpPr>
        <p:sp>
          <p:nvSpPr>
            <p:cNvPr id="5" name="Flowchart: Connector 4">
              <a:extLst>
                <a:ext uri="{FF2B5EF4-FFF2-40B4-BE49-F238E27FC236}">
                  <a16:creationId xmlns:a16="http://schemas.microsoft.com/office/drawing/2014/main" id="{82ADFF6E-2D82-4235-BE19-DD4CB281A2C0}"/>
                </a:ext>
              </a:extLst>
            </p:cNvPr>
            <p:cNvSpPr/>
            <p:nvPr/>
          </p:nvSpPr>
          <p:spPr>
            <a:xfrm>
              <a:off x="9815317" y="5194496"/>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B7BFDC1-53E6-42D4-AD47-DB9961557E74}"/>
                </a:ext>
              </a:extLst>
            </p:cNvPr>
            <p:cNvSpPr txBox="1"/>
            <p:nvPr/>
          </p:nvSpPr>
          <p:spPr>
            <a:xfrm>
              <a:off x="9755674" y="5168514"/>
              <a:ext cx="28963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12</a:t>
              </a:r>
            </a:p>
          </p:txBody>
        </p:sp>
      </p:grpSp>
      <p:grpSp>
        <p:nvGrpSpPr>
          <p:cNvPr id="11" name="Group 10">
            <a:extLst>
              <a:ext uri="{FF2B5EF4-FFF2-40B4-BE49-F238E27FC236}">
                <a16:creationId xmlns:a16="http://schemas.microsoft.com/office/drawing/2014/main" id="{5F99CA55-0D60-4244-A696-F9E3EA4A1065}"/>
              </a:ext>
            </a:extLst>
          </p:cNvPr>
          <p:cNvGrpSpPr/>
          <p:nvPr/>
        </p:nvGrpSpPr>
        <p:grpSpPr>
          <a:xfrm>
            <a:off x="234086" y="1667053"/>
            <a:ext cx="289639" cy="215444"/>
            <a:chOff x="9752857" y="4173443"/>
            <a:chExt cx="289639" cy="215444"/>
          </a:xfrm>
        </p:grpSpPr>
        <p:sp>
          <p:nvSpPr>
            <p:cNvPr id="12" name="Flowchart: Connector 11">
              <a:extLst>
                <a:ext uri="{FF2B5EF4-FFF2-40B4-BE49-F238E27FC236}">
                  <a16:creationId xmlns:a16="http://schemas.microsoft.com/office/drawing/2014/main" id="{7294DD76-E334-4003-BCF3-EB0BB183B2A2}"/>
                </a:ext>
              </a:extLst>
            </p:cNvPr>
            <p:cNvSpPr/>
            <p:nvPr/>
          </p:nvSpPr>
          <p:spPr>
            <a:xfrm>
              <a:off x="9815317" y="4197990"/>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EA8BC89-C2EB-4D41-900B-080F0863A2F0}"/>
                </a:ext>
              </a:extLst>
            </p:cNvPr>
            <p:cNvSpPr txBox="1"/>
            <p:nvPr/>
          </p:nvSpPr>
          <p:spPr>
            <a:xfrm>
              <a:off x="9752857" y="4173443"/>
              <a:ext cx="28963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dirty="0">
                  <a:ln>
                    <a:noFill/>
                  </a:ln>
                  <a:solidFill>
                    <a:srgbClr val="FFFFFF"/>
                  </a:solidFill>
                  <a:effectLst/>
                  <a:uLnTx/>
                  <a:uFillTx/>
                  <a:latin typeface="Calibri" panose="020F0502020204030204"/>
                  <a:ea typeface="+mn-ea"/>
                  <a:cs typeface="+mn-cs"/>
                </a:rPr>
                <a:t>11</a:t>
              </a:r>
            </a:p>
          </p:txBody>
        </p:sp>
      </p:grpSp>
    </p:spTree>
    <p:extLst>
      <p:ext uri="{BB962C8B-B14F-4D97-AF65-F5344CB8AC3E}">
        <p14:creationId xmlns:p14="http://schemas.microsoft.com/office/powerpoint/2010/main" val="2824313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extLst>
              <p:ext uri="{D42A27DB-BD31-4B8C-83A1-F6EECF244321}">
                <p14:modId xmlns:p14="http://schemas.microsoft.com/office/powerpoint/2010/main" val="843023910"/>
              </p:ext>
            </p:extLst>
          </p:nvPr>
        </p:nvGraphicFramePr>
        <p:xfrm>
          <a:off x="373224" y="1056477"/>
          <a:ext cx="11348876" cy="5128876"/>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13</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CEO involvement in ROI initiatives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Involve company CEO in ROI initiatives in order to define a long-term vision in terms of ROI requirements. ROI long term objectives should be included in the company vision and then cascaded to the LPM/LACE objectives, in order to put decision making processes at a portfolio management level</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615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14</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Limit number of epics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Limit the number of Epics currently present in the prioritization funnel, define for every value stream a maximum number of Epics that can be created, developed and released at the same time and categorize them in “must have” and “nice to have” Epics. Set an “Epic Work in Progress” limit through a procedure that clearly identifies, gives priority and limits the number of the “must have” Epics (this step is needed to follow and reinforce the work of simplification started with the Epic Governance document and the Funnel Clean-up, currently taking place).</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Establish ceremonies / peer review meetings to evaluate and determine the actual value of the Epics proposed by the Epic Owners in order to reduce the number of Epics that clog the prioritization funnel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Strengthen and review the Epic Governance document produced by the LPM to define the role of the Epic Owner already in place. The Epic Governance document should define ownerships &amp; accountabilities, identify a process that can help the Epic Owner in selecting the stakeholders needed for the Epic, define and develop a procedure to measure the readiness of the Epic</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15</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Guardrails simplification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Adopt guardrail simplifications and a continuous feedback loops (between LACE and Triads) to verify the respect and improvement of what is defined in the guardrails. The simplification process should generate a limited amount (3-4 maximum) of guardrails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64207400"/>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16</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Reinforce the role of PO</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Reinforce the role of the POs on the trains and within the teams by aligning them to </a:t>
                      </a:r>
                      <a:r>
                        <a:rPr lang="en-US" sz="900" kern="1200" noProof="0" dirty="0" err="1">
                          <a:solidFill>
                            <a:schemeClr val="tx1"/>
                          </a:solidFill>
                          <a:latin typeface="EY interstate light"/>
                          <a:ea typeface="+mn-ea"/>
                          <a:cs typeface="Arial"/>
                        </a:rPr>
                        <a:t>SAFe</a:t>
                      </a:r>
                      <a:r>
                        <a:rPr lang="en-US" sz="900" kern="1200" noProof="0" dirty="0">
                          <a:solidFill>
                            <a:schemeClr val="tx1"/>
                          </a:solidFill>
                          <a:latin typeface="EY interstate light"/>
                          <a:ea typeface="+mn-ea"/>
                          <a:cs typeface="Arial"/>
                        </a:rPr>
                        <a:t> and Agile practice, redefine accountabilities and ownerships within the teams. Identify figures with Business background and strong IT orientation to be placed in the PO role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18276225"/>
                  </a:ext>
                </a:extLst>
              </a:tr>
              <a:tr h="615125">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17</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Dashboard for KPI maintenance and repository</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Create a dashboard for KPI maintenance that acts also as repository; this dashboard should also serve to identify and state checklists and procedures for KPIs adoption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Plan ceremonies to reviewed and updated Metrics and subsequent reporting on a regular basis, with particular focus on Metrics related to test coverage, defects and test automation (e.g. using </a:t>
                      </a:r>
                      <a:r>
                        <a:rPr lang="en-US" sz="900" kern="1200" noProof="0" dirty="0" err="1">
                          <a:solidFill>
                            <a:schemeClr val="tx1"/>
                          </a:solidFill>
                          <a:latin typeface="EY interstate light"/>
                          <a:ea typeface="+mn-ea"/>
                          <a:cs typeface="Arial"/>
                        </a:rPr>
                        <a:t>Testrail</a:t>
                      </a:r>
                      <a:r>
                        <a:rPr lang="en-US" sz="900" kern="1200" noProof="0" dirty="0">
                          <a:solidFill>
                            <a:schemeClr val="tx1"/>
                          </a:solidFill>
                          <a:latin typeface="EY interstate light"/>
                          <a:ea typeface="+mn-ea"/>
                          <a:cs typeface="Arial"/>
                        </a:rPr>
                        <a:t> and Allure for the reporting of Manual and Automatic tests respectively);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Define KPIs to prove code review effectiveness and introduce specific periodic sessions to showcase positive results. It can be included during the Increment Inspect and Adapt meeting.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Share cross teams a set of metrics (i.e. Golden metrics) needed to increase the built-in quality of the change management process and monitor the effective use of these measurements </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Set up metrics or quality performance indicators (e.g. bur related KPIs) that can be used by the LPM as an input to distribute workloads and capacity more effectively between teams in the next PIs. Generally, leverage effective Metrics and KPIs allowing LPM to perform better prioritization (e.g. Review the Automation Coverage and Pass/failure rate KPI in order to produce effective metrics that the LPM can leverage to prioritize Automation)</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664310047"/>
                  </a:ext>
                </a:extLst>
              </a:tr>
            </a:tbl>
          </a:graphicData>
        </a:graphic>
      </p:graphicFrame>
    </p:spTree>
    <p:extLst>
      <p:ext uri="{BB962C8B-B14F-4D97-AF65-F5344CB8AC3E}">
        <p14:creationId xmlns:p14="http://schemas.microsoft.com/office/powerpoint/2010/main" val="1184139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nvGraphicFramePr>
        <p:xfrm>
          <a:off x="373224" y="1056477"/>
          <a:ext cx="11348876" cy="5129148"/>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640058">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18</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Given-When-Then (GWT) Acceptance Criteria</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Strictly adopt the Given-When-Then (GWT) structure when writing the Acceptance Criteria for the non IT user stories involving external stakeholders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97747786"/>
                  </a:ext>
                </a:extLst>
              </a:tr>
              <a:tr h="64005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19</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Define and review business critical steps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Define business-critical steps in the testing process and introduce automation to increase the overall test quality and reduce bottlenecks; establish procedures and ceremonies to monitor and continuously review Features that are deemed as business critical. Define procedures for test suite maintenance and plan constant reviews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t"/>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52976791"/>
                  </a:ext>
                </a:extLst>
              </a:tr>
              <a:tr h="6400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20</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Technical analysis procedure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Establish a clear procedure and a standard template for the preparation of technical analysis (e.g. ITIL framework). The procedure can be adopted by incremental steps, first by setting up a ceremony and defining the roles which must attend to discuss technical analysis, and in a second phase introduce a checklist to verify technical analysis document creation and quality</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6768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21</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Mandatory technical analysis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Make technical analysis mandatory for very complex Feature. Establish criteria to define which is the minimum level of complexity required to make a technical analysis mandatory. The total number of story points can be a starting point</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Coach Scrum Masters in order to be sure that technical analysis writing effort is considered when estimating User Stories. There must be a certain number of story points dedicated to documents preparation in each User Story</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r h="640058">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22</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a:solidFill>
                            <a:schemeClr val="tx1"/>
                          </a:solidFill>
                          <a:latin typeface="EY interstate light"/>
                          <a:ea typeface="+mn-ea"/>
                          <a:cs typeface="Arial"/>
                        </a:rPr>
                        <a:t>DoR checklist </a:t>
                      </a:r>
                      <a:endParaRPr lang="en-US" sz="900" kern="1200" noProof="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Revise the User Stories Definition of Ready and include in the </a:t>
                      </a:r>
                      <a:r>
                        <a:rPr lang="en-US" sz="900" kern="1200" noProof="0" dirty="0" err="1">
                          <a:solidFill>
                            <a:schemeClr val="tx1"/>
                          </a:solidFill>
                          <a:latin typeface="EY interstate light"/>
                          <a:ea typeface="+mn-ea"/>
                          <a:cs typeface="Arial"/>
                        </a:rPr>
                        <a:t>DoR</a:t>
                      </a:r>
                      <a:r>
                        <a:rPr lang="en-US" sz="900" kern="1200" noProof="0" dirty="0">
                          <a:solidFill>
                            <a:schemeClr val="tx1"/>
                          </a:solidFill>
                          <a:latin typeface="EY interstate light"/>
                          <a:ea typeface="+mn-ea"/>
                          <a:cs typeface="Arial"/>
                        </a:rPr>
                        <a:t> checklist the mandatory presence of the User Story Card on Jira with all the required information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64207400"/>
                  </a:ext>
                </a:extLst>
              </a:tr>
              <a:tr h="640058">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23</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IT Testing Policy and Strategy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Create and share across the organization a standardized IT Testing Policy and Strategy that includes application, IT and infrastructure changes. In particular the Testing Policy and Strategy need to cover Testing Objectives, Testing Principles, E2E Testing process, including Test Levels as part of “route to life”, testing types, Respective deliverables &amp; templates to be used for plans, reports, checklists)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18276225"/>
                  </a:ext>
                </a:extLst>
              </a:tr>
              <a:tr h="640058">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24</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Dedicated MRT</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Develop a fully dedicated MRT that is active for all </a:t>
                      </a:r>
                      <a:r>
                        <a:rPr lang="en-US" sz="900" kern="1200" noProof="0" dirty="0" err="1">
                          <a:solidFill>
                            <a:schemeClr val="tx1"/>
                          </a:solidFill>
                          <a:latin typeface="EY interstate light"/>
                          <a:ea typeface="+mn-ea"/>
                          <a:cs typeface="Arial"/>
                        </a:rPr>
                        <a:t>CompanyA</a:t>
                      </a:r>
                      <a:r>
                        <a:rPr lang="en-US" sz="900" kern="1200" noProof="0" dirty="0">
                          <a:solidFill>
                            <a:schemeClr val="tx1"/>
                          </a:solidFill>
                          <a:latin typeface="EY interstate light"/>
                          <a:ea typeface="+mn-ea"/>
                          <a:cs typeface="Arial"/>
                        </a:rPr>
                        <a:t> projects (not just for few, big, releases). The MRT could be composed by a fixed core team to ensure stability and competencies, and a second team component that changes from one release to another; this could improve quality while enhancing flexibility and knowledge distribution</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664310047"/>
                  </a:ext>
                </a:extLst>
              </a:tr>
            </a:tbl>
          </a:graphicData>
        </a:graphic>
      </p:graphicFrame>
    </p:spTree>
    <p:extLst>
      <p:ext uri="{BB962C8B-B14F-4D97-AF65-F5344CB8AC3E}">
        <p14:creationId xmlns:p14="http://schemas.microsoft.com/office/powerpoint/2010/main" val="2029150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nvGraphicFramePr>
        <p:xfrm>
          <a:off x="373224" y="1056477"/>
          <a:ext cx="11348876" cy="5130338"/>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1051538">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25</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Fix Preprod Environment</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Increase focus on Preprod environment fixing by prioritizing the Epic currently present in </a:t>
                      </a:r>
                      <a:r>
                        <a:rPr lang="en-US" sz="900" kern="1200" noProof="0" dirty="0" err="1">
                          <a:solidFill>
                            <a:schemeClr val="tx1"/>
                          </a:solidFill>
                          <a:latin typeface="EY interstate light"/>
                          <a:ea typeface="+mn-ea"/>
                          <a:cs typeface="Arial"/>
                        </a:rPr>
                        <a:t>CompanyA’s</a:t>
                      </a:r>
                      <a:r>
                        <a:rPr lang="en-US" sz="900" kern="1200" noProof="0" dirty="0">
                          <a:solidFill>
                            <a:schemeClr val="tx1"/>
                          </a:solidFill>
                          <a:latin typeface="EY interstate light"/>
                          <a:ea typeface="+mn-ea"/>
                          <a:cs typeface="Arial"/>
                        </a:rPr>
                        <a:t> funnel; failure points in the pipeline need to be addressed before automation can be effectively carried out.</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Align </a:t>
                      </a:r>
                      <a:r>
                        <a:rPr lang="en-US" sz="900" kern="1200" noProof="0" dirty="0" err="1">
                          <a:solidFill>
                            <a:schemeClr val="tx1"/>
                          </a:solidFill>
                          <a:latin typeface="EY interstate light"/>
                          <a:ea typeface="+mn-ea"/>
                          <a:cs typeface="Arial"/>
                        </a:rPr>
                        <a:t>PreProd</a:t>
                      </a:r>
                      <a:r>
                        <a:rPr lang="en-US" sz="900" kern="1200" noProof="0" dirty="0">
                          <a:solidFill>
                            <a:schemeClr val="tx1"/>
                          </a:solidFill>
                          <a:latin typeface="EY interstate light"/>
                          <a:ea typeface="+mn-ea"/>
                          <a:cs typeface="Arial"/>
                        </a:rPr>
                        <a:t> with Prod environment to provide real production data for tests and ensure test accuracy. Complete the ongoing epics regarding </a:t>
                      </a:r>
                      <a:r>
                        <a:rPr lang="en-US" sz="900" kern="1200" noProof="0" dirty="0" err="1">
                          <a:solidFill>
                            <a:schemeClr val="tx1"/>
                          </a:solidFill>
                          <a:latin typeface="EY interstate light"/>
                          <a:ea typeface="+mn-ea"/>
                          <a:cs typeface="Arial"/>
                        </a:rPr>
                        <a:t>Testrail</a:t>
                      </a:r>
                      <a:r>
                        <a:rPr lang="en-US" sz="900" kern="1200" noProof="0" dirty="0">
                          <a:solidFill>
                            <a:schemeClr val="tx1"/>
                          </a:solidFill>
                          <a:latin typeface="EY interstate light"/>
                          <a:ea typeface="+mn-ea"/>
                          <a:cs typeface="Arial"/>
                        </a:rPr>
                        <a:t> repository and </a:t>
                      </a:r>
                      <a:r>
                        <a:rPr lang="en-US" sz="900" kern="1200" noProof="0" dirty="0" err="1">
                          <a:solidFill>
                            <a:schemeClr val="tx1"/>
                          </a:solidFill>
                          <a:latin typeface="EY interstate light"/>
                          <a:ea typeface="+mn-ea"/>
                          <a:cs typeface="Arial"/>
                        </a:rPr>
                        <a:t>PreProd</a:t>
                      </a:r>
                      <a:r>
                        <a:rPr lang="en-US" sz="900" kern="1200" noProof="0" dirty="0">
                          <a:solidFill>
                            <a:schemeClr val="tx1"/>
                          </a:solidFill>
                          <a:latin typeface="EY interstate light"/>
                          <a:ea typeface="+mn-ea"/>
                          <a:cs typeface="Arial"/>
                        </a:rPr>
                        <a:t> environment alignment, LPM needs to prioritize the Epics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Rebuild the </a:t>
                      </a:r>
                      <a:r>
                        <a:rPr lang="en-US" sz="900" kern="1200" noProof="0" dirty="0" err="1">
                          <a:solidFill>
                            <a:schemeClr val="tx1"/>
                          </a:solidFill>
                          <a:latin typeface="EY interstate light"/>
                          <a:ea typeface="+mn-ea"/>
                          <a:cs typeface="Arial"/>
                        </a:rPr>
                        <a:t>PreProd</a:t>
                      </a:r>
                      <a:r>
                        <a:rPr lang="en-US" sz="900" kern="1200" noProof="0" dirty="0">
                          <a:solidFill>
                            <a:schemeClr val="tx1"/>
                          </a:solidFill>
                          <a:latin typeface="EY interstate light"/>
                          <a:ea typeface="+mn-ea"/>
                          <a:cs typeface="Arial"/>
                        </a:rPr>
                        <a:t> environment with Data Propagation approach. Increase reliability of the environment by establishing a team of experts that can carry out in-depth investigations and review technical issues, define the root causes of these issues and put remediations in place</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noProof="0" dirty="0">
                          <a:solidFill>
                            <a:schemeClr val="tx1"/>
                          </a:solidFill>
                          <a:latin typeface="EY interstate light"/>
                          <a:ea typeface="+mn-ea"/>
                          <a:cs typeface="Arial"/>
                        </a:rPr>
                        <a:t>Integrate the database with the DevOps environment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01273055"/>
                  </a:ext>
                </a:extLst>
              </a:tr>
              <a:tr h="691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26</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Structured procedure for the product release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Define a structured procedure for the product release, detailing the main steps to be executed (an ad-hoc checklist should be created) and roles involved in each step (ITIL model can be used as a reference). Moreover, the ownership on the release checklist must be established as well as the tools to be utilized (e.g. Jira). Jira usage in particular must be refined and detailed in each step, as a part of the standard procedure. The PO must have the responsibility to authorize the release. The procedure should foresee a backup role for the PO within the approval process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fontAlgn="t"/>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52976791"/>
                  </a:ext>
                </a:extLst>
              </a:tr>
              <a:tr h="691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27</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Release incidents document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Create documentation to collect information on release-related incidents. The PO should be the primary owner of this document. A dedicated meeting to update the document and identify problem root causes should be done at every release, governed by the PO and involving the development Team as well as all interested quality roles (e.g. during the PI I&amp;A moment). During this meeting, a backlog of corrective actions must be identified, in order to be included in the ARTs backlog during following sprints. The documentation should enable to easily identify recurring incidents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6948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28</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Review of the release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Create a periodic meeting involving the business (e.g. Epics and Features owners as also other interested stakeholders) governed by POs during which an overview of the release is showcased, During this meeting the main issues and related root causes emerged during the release must be discussed, as well as corrective actions in place</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r h="6948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29</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Review branching and release strategy</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Review of branching and release strategy. Define a common cross-Teams strategy for release activities. Both developers and the business must contribute to its definition. The PO should manage the whole release approval process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64207400"/>
                  </a:ext>
                </a:extLst>
              </a:tr>
              <a:tr h="6948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30</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Release on limited number of targeted customers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Functionalities to hide specific software deliverables to a target set of final customers must be included till the technical analysis implementation. In this way, the product will be design to deliver Pilot Features and to implement Pilot testing. In order to achieve this, it is necessary to review the IAM (Identify Access Management) configuration. POs and solution architects have the ownership on this phase</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18276225"/>
                  </a:ext>
                </a:extLst>
              </a:tr>
            </a:tbl>
          </a:graphicData>
        </a:graphic>
      </p:graphicFrame>
    </p:spTree>
    <p:extLst>
      <p:ext uri="{BB962C8B-B14F-4D97-AF65-F5344CB8AC3E}">
        <p14:creationId xmlns:p14="http://schemas.microsoft.com/office/powerpoint/2010/main" val="3941833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nvGraphicFramePr>
        <p:xfrm>
          <a:off x="373224" y="1056477"/>
          <a:ext cx="11348876" cy="5130000"/>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5652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31</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Establish profit/loss competencies in trains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 Identify inside each ARTs a pool of professionals (e.g. a dedicated Community of Practice) to act as a Competence Team, with a minimum set of competences in terms of Train profit and loss measuring. If competences are missing, a specific training must be executed for identified members. The Competence Team will work as a support to the POs in collecting data for ROI calculation if needed</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420969565"/>
                  </a:ext>
                </a:extLst>
              </a:tr>
              <a:tr h="5652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32</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Increase focus on functional test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QAs must give more priority and attention to functional tests rather than only the technical ones in </a:t>
                      </a:r>
                      <a:r>
                        <a:rPr lang="en-US" sz="900" kern="1200" dirty="0" err="1">
                          <a:solidFill>
                            <a:schemeClr val="tx1"/>
                          </a:solidFill>
                          <a:latin typeface="EY interstate light"/>
                          <a:ea typeface="+mn-ea"/>
                          <a:cs typeface="Arial"/>
                        </a:rPr>
                        <a:t>PreProd</a:t>
                      </a:r>
                      <a:r>
                        <a:rPr lang="en-US" sz="900" kern="1200" dirty="0">
                          <a:solidFill>
                            <a:schemeClr val="tx1"/>
                          </a:solidFill>
                          <a:latin typeface="EY interstate light"/>
                          <a:ea typeface="+mn-ea"/>
                          <a:cs typeface="Arial"/>
                        </a:rPr>
                        <a:t> environment to reduce the risk of releasing in production defective functionalities or potential regressions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592613106"/>
                  </a:ext>
                </a:extLst>
              </a:tr>
              <a:tr h="5652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33</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Improve Gravity adoption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Complete the international Gravity program/ platform for tracking all data initiatives, their owners and the timeline within which the data should be present in the systems, share these information with data owners </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a:solidFill>
                            <a:schemeClr val="tx1"/>
                          </a:solidFill>
                          <a:latin typeface="EY interstate light"/>
                          <a:ea typeface="+mn-ea"/>
                          <a:cs typeface="Arial"/>
                        </a:rPr>
                        <a:t>Must have</a:t>
                      </a:r>
                      <a:endParaRPr lang="en-US" sz="900" kern="1200" dirty="0">
                        <a:solidFill>
                          <a:schemeClr val="tx1"/>
                        </a:solidFill>
                        <a:latin typeface="EY interstate light"/>
                        <a:ea typeface="+mn-ea"/>
                        <a:cs typeface="Arial"/>
                      </a:endParaRP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52976791"/>
                  </a:ext>
                </a:extLst>
              </a:tr>
              <a:tr h="565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34</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Data stewardship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Plan the hiring of data stewardship figures within data department, to guarantee that teams have knowledge of the data, how it is stored and how the data source status changes over time</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Must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5652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35</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a:solidFill>
                            <a:schemeClr val="tx1"/>
                          </a:solidFill>
                          <a:latin typeface="EY interstate light"/>
                          <a:ea typeface="+mn-ea"/>
                          <a:cs typeface="Arial"/>
                        </a:rPr>
                        <a:t>LACE capacity and periodic mapping</a:t>
                      </a:r>
                      <a:endParaRPr lang="en-US" sz="900" kern="1200" noProof="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LACE capacity should be strengthened and enabled in order to facilitate </a:t>
                      </a:r>
                      <a:r>
                        <a:rPr lang="en-US" sz="900" kern="1200" dirty="0" err="1">
                          <a:solidFill>
                            <a:schemeClr val="tx1"/>
                          </a:solidFill>
                          <a:latin typeface="EY interstate light"/>
                          <a:ea typeface="+mn-ea"/>
                          <a:cs typeface="Arial"/>
                        </a:rPr>
                        <a:t>SAFe</a:t>
                      </a:r>
                      <a:r>
                        <a:rPr lang="en-US" sz="900" kern="1200" dirty="0">
                          <a:solidFill>
                            <a:schemeClr val="tx1"/>
                          </a:solidFill>
                          <a:latin typeface="EY interstate light"/>
                          <a:ea typeface="+mn-ea"/>
                          <a:cs typeface="Arial"/>
                        </a:rPr>
                        <a:t> adoption on the day-by-day and carry out a periodic mapping of the Agile organization, reviewing value streams and team’s dimensions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r h="5652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36</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a:solidFill>
                            <a:schemeClr val="tx1"/>
                          </a:solidFill>
                          <a:latin typeface="EY interstate light"/>
                          <a:ea typeface="+mn-ea"/>
                          <a:cs typeface="Arial"/>
                        </a:rPr>
                        <a:t>Reduce the complexity of Epics</a:t>
                      </a:r>
                      <a:endParaRPr lang="en-US" sz="900" kern="1200" noProof="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Reduce the complexity of Epics</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Define an internal ex-post audit, to identify (the and create actions to remediate) problems and issues faced in the approval process of the Epic</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a:solidFill>
                            <a:schemeClr val="tx1"/>
                          </a:solidFill>
                          <a:latin typeface="EY interstate light"/>
                          <a:ea typeface="+mn-ea"/>
                          <a:cs typeface="Arial"/>
                        </a:rPr>
                        <a:t>Should have</a:t>
                      </a:r>
                      <a:endParaRPr lang="en-US" sz="900" kern="1200" dirty="0">
                        <a:solidFill>
                          <a:schemeClr val="tx1"/>
                        </a:solidFill>
                        <a:latin typeface="EY interstate light"/>
                        <a:ea typeface="+mn-ea"/>
                        <a:cs typeface="Arial"/>
                      </a:endParaRP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64207400"/>
                  </a:ext>
                </a:extLst>
              </a:tr>
              <a:tr h="5652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37</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a:solidFill>
                            <a:schemeClr val="tx1"/>
                          </a:solidFill>
                          <a:latin typeface="EY interstate light"/>
                          <a:ea typeface="+mn-ea"/>
                          <a:cs typeface="Arial"/>
                        </a:rPr>
                        <a:t>Portfolio canvas simplification </a:t>
                      </a:r>
                      <a:endParaRPr lang="en-US" sz="900" kern="1200" noProof="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Simplification of the portfolio canvas and creation of feedback loops that need to serve as starting point for subsequent canvas </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18276225"/>
                  </a:ext>
                </a:extLst>
              </a:tr>
              <a:tr h="5616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38</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MVP definition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Define periodic ceremonies, routines, procedures and eventual checklists needed to involve stakeholders in the process and define the MVP </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664310047"/>
                  </a:ext>
                </a:extLst>
              </a:tr>
            </a:tbl>
          </a:graphicData>
        </a:graphic>
      </p:graphicFrame>
    </p:spTree>
    <p:extLst>
      <p:ext uri="{BB962C8B-B14F-4D97-AF65-F5344CB8AC3E}">
        <p14:creationId xmlns:p14="http://schemas.microsoft.com/office/powerpoint/2010/main" val="1500378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nvGraphicFramePr>
        <p:xfrm>
          <a:off x="373224" y="1056477"/>
          <a:ext cx="11348876" cy="5130000"/>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648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39</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DoD definition and US estimation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Involve stakeholders and create collaboration between SMEs and POs to determine the definition of Done criteria</a:t>
                      </a:r>
                    </a:p>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Coach Scrum Masters in order to ensure that all efforts required for tasks and documentation regarding the US Definition of Done (DoD) are considered when estimating User Stories. There must be a certain number of story points dedicated to these kind of tasks preparation (e.g. Unit Tests, documentation such as Test Plan or Technical Analysis) in each Story</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8305959"/>
                  </a:ext>
                </a:extLst>
              </a:tr>
              <a:tr h="6444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40</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Focus on Non-functional testing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Increase awareness and allocate capacity for non-functional testing such as Performance testing, Load testing, Compatibility testing, Stress testing, Recovery testing, security testing, </a:t>
                      </a:r>
                      <a:r>
                        <a:rPr lang="en-US" sz="900" kern="1200" dirty="0" err="1">
                          <a:solidFill>
                            <a:schemeClr val="tx1"/>
                          </a:solidFill>
                          <a:latin typeface="EY interstate light"/>
                          <a:ea typeface="+mn-ea"/>
                          <a:cs typeface="Arial"/>
                        </a:rPr>
                        <a:t>etc</a:t>
                      </a:r>
                      <a:r>
                        <a:rPr lang="en-US" sz="900" kern="1200" dirty="0">
                          <a:solidFill>
                            <a:schemeClr val="tx1"/>
                          </a:solidFill>
                          <a:latin typeface="EY interstate light"/>
                          <a:ea typeface="+mn-ea"/>
                          <a:cs typeface="Arial"/>
                        </a:rPr>
                        <a:t> to guarantee quality of the released Features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52976791"/>
                  </a:ext>
                </a:extLst>
              </a:tr>
              <a:tr h="644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41</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Team-building program</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Create a Team-building program to increase collaboration and empathy among members of the same Agile Teams. The program should increase the touchpoints among Team members, guaranteeing a determined percentage of in-presence ceremonies and making sure success is correctly celebrated. This best practice needs to be extended also cross-Teams and cross-Trains, planning regular events also at those levels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6444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42</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a:solidFill>
                            <a:schemeClr val="tx1"/>
                          </a:solidFill>
                          <a:latin typeface="EY interstate light"/>
                          <a:ea typeface="+mn-ea"/>
                          <a:cs typeface="Arial"/>
                        </a:rPr>
                        <a:t>AI to improve quality </a:t>
                      </a:r>
                      <a:endParaRPr lang="en-US" sz="900" kern="1200" noProof="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Introduce an artificial intelligence software to improve the quality of Features realized by developers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r h="648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43</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US review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Execute a workshop session to revise together with POs and development Teams’ representatives the standard template of User Stories, in order to collect useful input for its simplification and improvement (a Design Thinking brainstorming approach can be useful in this phase). Revise in this way also the User Stories Definition of Ready (</a:t>
                      </a:r>
                      <a:r>
                        <a:rPr lang="en-US" sz="900" kern="1200" dirty="0" err="1">
                          <a:solidFill>
                            <a:schemeClr val="tx1"/>
                          </a:solidFill>
                          <a:latin typeface="EY interstate light"/>
                          <a:ea typeface="+mn-ea"/>
                          <a:cs typeface="Arial"/>
                        </a:rPr>
                        <a:t>DoR</a:t>
                      </a:r>
                      <a:r>
                        <a:rPr lang="en-US" sz="900" kern="1200" dirty="0">
                          <a:solidFill>
                            <a:schemeClr val="tx1"/>
                          </a:solidFill>
                          <a:latin typeface="EY interstate light"/>
                          <a:ea typeface="+mn-ea"/>
                          <a:cs typeface="Arial"/>
                        </a:rPr>
                        <a:t>). Once the standard has been redefined, based on inputs of final users, establish a shared checklist to verify US quality and train the organization to adopt it. A periodic assessment to monitor adoption level should be also implemented</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a:solidFill>
                            <a:schemeClr val="tx1"/>
                          </a:solidFill>
                          <a:latin typeface="EY interstate light"/>
                          <a:ea typeface="+mn-ea"/>
                          <a:cs typeface="Arial"/>
                        </a:rPr>
                        <a:t>Should have</a:t>
                      </a:r>
                      <a:endParaRPr lang="en-US" sz="900" kern="1200" dirty="0">
                        <a:solidFill>
                          <a:schemeClr val="tx1"/>
                        </a:solidFill>
                        <a:latin typeface="EY interstate light"/>
                        <a:ea typeface="+mn-ea"/>
                        <a:cs typeface="Arial"/>
                      </a:endParaRP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64207400"/>
                  </a:ext>
                </a:extLst>
              </a:tr>
              <a:tr h="6444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44</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Unit Test Workshops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Implement dedicated workshops to train developers on how to create Unit Tests and to highlight their importance</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18276225"/>
                  </a:ext>
                </a:extLst>
              </a:tr>
              <a:tr h="6444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45</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a:solidFill>
                            <a:schemeClr val="tx1"/>
                          </a:solidFill>
                          <a:latin typeface="EY interstate light"/>
                          <a:ea typeface="+mn-ea"/>
                          <a:cs typeface="Arial"/>
                        </a:rPr>
                        <a:t>Mentorship programs </a:t>
                      </a:r>
                      <a:endParaRPr lang="en-US" sz="900" kern="1200" noProof="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Create a mentorship program for junior resources in order to facilitate their onboarding in company’s development processes and software development frameworks. Mentors’ capacity spent in onboarding activities must be protected and eventually awarded (e.g. with gadgets). Feedback loops must be collected to continuously improve these initiatives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664310047"/>
                  </a:ext>
                </a:extLst>
              </a:tr>
            </a:tbl>
          </a:graphicData>
        </a:graphic>
      </p:graphicFrame>
    </p:spTree>
    <p:extLst>
      <p:ext uri="{BB962C8B-B14F-4D97-AF65-F5344CB8AC3E}">
        <p14:creationId xmlns:p14="http://schemas.microsoft.com/office/powerpoint/2010/main" val="2496920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nvGraphicFramePr>
        <p:xfrm>
          <a:off x="373224" y="1056477"/>
          <a:ext cx="11348876" cy="5128200"/>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540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46</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Monitor external services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Set a system of monitoring “probes” that can detect external tools not aligned with the business needs; existing tool Dynatrace could be used to monitor external services, other tools to be considered for monitoring/ mocks creation could be </a:t>
                      </a:r>
                      <a:r>
                        <a:rPr lang="en-US" sz="900" kern="1200" dirty="0" err="1">
                          <a:solidFill>
                            <a:schemeClr val="tx1"/>
                          </a:solidFill>
                          <a:latin typeface="EY interstate light"/>
                          <a:ea typeface="+mn-ea"/>
                          <a:cs typeface="Arial"/>
                        </a:rPr>
                        <a:t>Mokito,Typemock</a:t>
                      </a:r>
                      <a:r>
                        <a:rPr lang="en-US" sz="900" kern="1200" dirty="0">
                          <a:solidFill>
                            <a:schemeClr val="tx1"/>
                          </a:solidFill>
                          <a:latin typeface="EY interstate light"/>
                          <a:ea typeface="+mn-ea"/>
                          <a:cs typeface="Arial"/>
                        </a:rPr>
                        <a:t>, </a:t>
                      </a:r>
                      <a:r>
                        <a:rPr lang="en-US" sz="900" kern="1200" dirty="0" err="1">
                          <a:solidFill>
                            <a:schemeClr val="tx1"/>
                          </a:solidFill>
                          <a:latin typeface="EY interstate light"/>
                          <a:ea typeface="+mn-ea"/>
                          <a:cs typeface="Arial"/>
                        </a:rPr>
                        <a:t>Jmockit</a:t>
                      </a:r>
                      <a:r>
                        <a:rPr lang="en-US" sz="900" kern="1200" dirty="0">
                          <a:solidFill>
                            <a:schemeClr val="tx1"/>
                          </a:solidFill>
                          <a:latin typeface="EY interstate light"/>
                          <a:ea typeface="+mn-ea"/>
                          <a:cs typeface="Arial"/>
                        </a:rPr>
                        <a:t>, Mocha, </a:t>
                      </a:r>
                      <a:r>
                        <a:rPr lang="en-US" sz="900" kern="1200" dirty="0" err="1">
                          <a:solidFill>
                            <a:schemeClr val="tx1"/>
                          </a:solidFill>
                          <a:latin typeface="EY interstate light"/>
                          <a:ea typeface="+mn-ea"/>
                          <a:cs typeface="Arial"/>
                        </a:rPr>
                        <a:t>etc</a:t>
                      </a:r>
                      <a:endParaRPr lang="en-US" sz="900" kern="1200" dirty="0">
                        <a:solidFill>
                          <a:schemeClr val="tx1"/>
                        </a:solidFill>
                        <a:latin typeface="EY interstate light"/>
                        <a:ea typeface="+mn-ea"/>
                        <a:cs typeface="Arial"/>
                      </a:endParaRP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40094860"/>
                  </a:ext>
                </a:extLst>
              </a:tr>
              <a:tr h="540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47</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Increase involvement for test automation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Increase team involvement on test automation; test metrics should be improved and updated regularly with particular focus on automation coverage and pass/failure rates; Allure should become the single tool to report on test automation</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52976791"/>
                  </a:ext>
                </a:extLst>
              </a:tr>
              <a:tr h="5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48</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Include test execution in estimation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To ensure test quality, scrum teams must include the test execution component in the Feature/ User Story estimation during the PI planning, in order to allocate the required capacity to the execution of the activity</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648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49</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a:solidFill>
                            <a:schemeClr val="tx1"/>
                          </a:solidFill>
                          <a:latin typeface="EY interstate light"/>
                          <a:ea typeface="+mn-ea"/>
                          <a:cs typeface="Arial"/>
                        </a:rPr>
                        <a:t> Bronze copy of the data </a:t>
                      </a:r>
                      <a:endParaRPr lang="en-US" sz="900" kern="1200" noProof="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The creation of a third layer of data, a “bronze” copy containing the encrypted data could be highly desirable. </a:t>
                      </a:r>
                      <a:r>
                        <a:rPr lang="en-US" sz="900" kern="1200" dirty="0" err="1">
                          <a:solidFill>
                            <a:schemeClr val="tx1"/>
                          </a:solidFill>
                          <a:latin typeface="EY interstate light"/>
                          <a:ea typeface="+mn-ea"/>
                          <a:cs typeface="Arial"/>
                        </a:rPr>
                        <a:t>Opt</a:t>
                      </a:r>
                      <a:r>
                        <a:rPr lang="en-US" sz="900" kern="1200" dirty="0">
                          <a:solidFill>
                            <a:schemeClr val="tx1"/>
                          </a:solidFill>
                          <a:latin typeface="EY interstate light"/>
                          <a:ea typeface="+mn-ea"/>
                          <a:cs typeface="Arial"/>
                        </a:rPr>
                        <a:t> for a customized approach considering that as today, no out-of-the-box solutions are available in the market for customized version of GW systems - each one of them requires customization. E.g. EY is working on a Data Masking Accelerator for GW full suite that allows to mask/encrypt data to be used for testing purposes and on a tool that allows static test data generations (bulk generation, “self-service tools”, everyone with access in the project could generate data on their own). EY would be available to conduct demonstrations of these solutions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r h="5508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50</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Improve change management process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Improve change management process by means of a tool to manage the application workflow (e.g. Service Now)</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a:solidFill>
                            <a:schemeClr val="tx1"/>
                          </a:solidFill>
                          <a:latin typeface="EY interstate light"/>
                          <a:ea typeface="+mn-ea"/>
                          <a:cs typeface="Arial"/>
                        </a:rPr>
                        <a:t>Should have</a:t>
                      </a:r>
                      <a:endParaRPr lang="en-US" sz="900" kern="1200" dirty="0">
                        <a:solidFill>
                          <a:schemeClr val="tx1"/>
                        </a:solidFill>
                        <a:latin typeface="EY interstate light"/>
                        <a:ea typeface="+mn-ea"/>
                        <a:cs typeface="Arial"/>
                      </a:endParaRP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64207400"/>
                  </a:ext>
                </a:extLst>
              </a:tr>
              <a:tr h="5544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51</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PO full ownership of release process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The Product Owner should have the full ownership on the release process. In order to do that, it is necessary to achieve a full release automation, with an infrastructure allowing the PO to easily rollbacks environments in case of release-related issues. In case even the rollbacks fail, a sysadmin could provide technical support on demand. This makes obsolete the temporary Release Team</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18276225"/>
                  </a:ext>
                </a:extLst>
              </a:tr>
              <a:tr h="5508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52</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a:solidFill>
                            <a:schemeClr val="tx1"/>
                          </a:solidFill>
                          <a:latin typeface="EY interstate light"/>
                          <a:ea typeface="+mn-ea"/>
                          <a:cs typeface="Arial"/>
                        </a:rPr>
                        <a:t>ROI as OKR parameter</a:t>
                      </a:r>
                      <a:endParaRPr lang="en-US" sz="900" kern="1200" noProof="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Introduce ROI as one of the parameters considered in individuals’ OKRs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a:solidFill>
                            <a:schemeClr val="tx1"/>
                          </a:solidFill>
                          <a:latin typeface="EY interstate light"/>
                          <a:ea typeface="+mn-ea"/>
                          <a:cs typeface="Arial"/>
                        </a:rPr>
                        <a:t>Should have</a:t>
                      </a:r>
                      <a:endParaRPr lang="en-US" sz="900" kern="1200" dirty="0">
                        <a:solidFill>
                          <a:schemeClr val="tx1"/>
                        </a:solidFill>
                        <a:latin typeface="EY interstate light"/>
                        <a:ea typeface="+mn-ea"/>
                        <a:cs typeface="Arial"/>
                      </a:endParaRP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664310047"/>
                  </a:ext>
                </a:extLst>
              </a:tr>
              <a:tr h="5544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53</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Quantitative analysis of the releases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Increase overall quality by carrying out a quantitative analysis of the releases; KPIs and metrics regarding release quality (number of bugs raised after the release, number of Hotfixes required in a month, etc.) can help to define how the quality of the release impacts the business and can serve as a starting point for future releases’ improvement</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068782474"/>
                  </a:ext>
                </a:extLst>
              </a:tr>
            </a:tbl>
          </a:graphicData>
        </a:graphic>
      </p:graphicFrame>
    </p:spTree>
    <p:extLst>
      <p:ext uri="{BB962C8B-B14F-4D97-AF65-F5344CB8AC3E}">
        <p14:creationId xmlns:p14="http://schemas.microsoft.com/office/powerpoint/2010/main" val="3750274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Roadmap Recommendations </a:t>
            </a:r>
          </a:p>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 </a:t>
            </a:r>
          </a:p>
        </p:txBody>
      </p:sp>
      <p:graphicFrame>
        <p:nvGraphicFramePr>
          <p:cNvPr id="50" name="Table 49">
            <a:extLst>
              <a:ext uri="{FF2B5EF4-FFF2-40B4-BE49-F238E27FC236}">
                <a16:creationId xmlns:a16="http://schemas.microsoft.com/office/drawing/2014/main" id="{BEB6EDC1-8115-43E1-A8E4-98E34D61D1FB}"/>
              </a:ext>
            </a:extLst>
          </p:cNvPr>
          <p:cNvGraphicFramePr>
            <a:graphicFrameLocks noGrp="1"/>
          </p:cNvGraphicFramePr>
          <p:nvPr/>
        </p:nvGraphicFramePr>
        <p:xfrm>
          <a:off x="373224" y="1056477"/>
          <a:ext cx="11348876" cy="5130000"/>
        </p:xfrm>
        <a:graphic>
          <a:graphicData uri="http://schemas.openxmlformats.org/drawingml/2006/table">
            <a:tbl>
              <a:tblPr firstRow="1" bandRow="1"/>
              <a:tblGrid>
                <a:gridCol w="716423">
                  <a:extLst>
                    <a:ext uri="{9D8B030D-6E8A-4147-A177-3AD203B41FA5}">
                      <a16:colId xmlns:a16="http://schemas.microsoft.com/office/drawing/2014/main" val="2646377518"/>
                    </a:ext>
                  </a:extLst>
                </a:gridCol>
                <a:gridCol w="1592593">
                  <a:extLst>
                    <a:ext uri="{9D8B030D-6E8A-4147-A177-3AD203B41FA5}">
                      <a16:colId xmlns:a16="http://schemas.microsoft.com/office/drawing/2014/main" val="3184989783"/>
                    </a:ext>
                  </a:extLst>
                </a:gridCol>
                <a:gridCol w="8098463">
                  <a:extLst>
                    <a:ext uri="{9D8B030D-6E8A-4147-A177-3AD203B41FA5}">
                      <a16:colId xmlns:a16="http://schemas.microsoft.com/office/drawing/2014/main" val="20003"/>
                    </a:ext>
                  </a:extLst>
                </a:gridCol>
                <a:gridCol w="941397">
                  <a:extLst>
                    <a:ext uri="{9D8B030D-6E8A-4147-A177-3AD203B41FA5}">
                      <a16:colId xmlns:a16="http://schemas.microsoft.com/office/drawing/2014/main" val="3147318251"/>
                    </a:ext>
                  </a:extLst>
                </a:gridCol>
              </a:tblGrid>
              <a:tr h="612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b="1" dirty="0">
                          <a:solidFill>
                            <a:schemeClr val="bg1"/>
                          </a:solidFill>
                          <a:latin typeface="EYInterstate" panose="02000503020000020004" pitchFamily="2" charset="0"/>
                          <a:cs typeface="Arial"/>
                        </a:rPr>
                        <a:t>ID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p>
                      <a:pPr algn="ctr"/>
                      <a:r>
                        <a:rPr lang="en-US" sz="1000" b="1" dirty="0">
                          <a:solidFill>
                            <a:schemeClr val="bg1"/>
                          </a:solidFill>
                          <a:latin typeface="EYInterstate" panose="02000503020000020004" pitchFamily="2" charset="0"/>
                          <a:cs typeface="Arial"/>
                        </a:rPr>
                        <a:t>Name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66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000" dirty="0">
                          <a:latin typeface="EYInterstate" panose="02000503020000020004" pitchFamily="2" charset="0"/>
                          <a:cs typeface="Arial"/>
                        </a:rPr>
                        <a:t> Recommendations</a:t>
                      </a:r>
                      <a:endParaRPr lang="en-US" sz="1000" dirty="0">
                        <a:latin typeface="EYInterstate" panose="02000503020000020004" pitchFamily="2" charset="0"/>
                        <a:cs typeface="Arial" panose="020B0604020202020204" pitchFamily="34" charset="0"/>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buNone/>
                      </a:pPr>
                      <a:r>
                        <a:rPr lang="en-US" sz="1000" dirty="0">
                          <a:latin typeface="EYInterstate" panose="02000503020000020004" pitchFamily="2" charset="0"/>
                          <a:cs typeface="Arial"/>
                        </a:rPr>
                        <a:t>Priority rating</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AD2"/>
                    </a:solidFill>
                  </a:tcPr>
                </a:tc>
                <a:extLst>
                  <a:ext uri="{0D108BD9-81ED-4DB2-BD59-A6C34878D82A}">
                    <a16:rowId xmlns:a16="http://schemas.microsoft.com/office/drawing/2014/main" val="10000"/>
                  </a:ext>
                </a:extLst>
              </a:tr>
              <a:tr h="576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54</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BATS test before tariff release</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Plan and implement tariff massive tests on BATS to be executed by QAs before the release in production</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a:solidFill>
                            <a:schemeClr val="tx1"/>
                          </a:solidFill>
                          <a:latin typeface="EY interstate light"/>
                          <a:ea typeface="+mn-ea"/>
                          <a:cs typeface="Arial"/>
                        </a:rPr>
                        <a:t>Should have</a:t>
                      </a:r>
                      <a:endParaRPr lang="en-US" sz="900" kern="1200" dirty="0">
                        <a:solidFill>
                          <a:schemeClr val="tx1"/>
                        </a:solidFill>
                        <a:latin typeface="EY interstate light"/>
                        <a:ea typeface="+mn-ea"/>
                        <a:cs typeface="Arial"/>
                      </a:endParaRP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52976791"/>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55</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solidFill>
                          <a:latin typeface="EY interstate light"/>
                          <a:ea typeface="+mn-ea"/>
                          <a:cs typeface="Arial"/>
                        </a:rPr>
                        <a:t>“Quick-release” task force </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Resize the teams attending the release process and Create a procedure/process that allows to carry out releases toward the end of the week if they exceed a certain economic value. This can help to keep the release within the deadline without blocking the business and to minimize their economic impact (e.g. a “ quick-release” task force created ad hoc results in high costs for the company as many people should participate in the process) </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17118845"/>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56</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tx1"/>
                          </a:solidFill>
                          <a:latin typeface="EY interstate light"/>
                          <a:ea typeface="+mn-ea"/>
                          <a:cs typeface="Arial"/>
                        </a:rPr>
                        <a:t>Standard template for data collection</a:t>
                      </a:r>
                      <a:endParaRPr lang="en-US" sz="900" kern="1200" noProof="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Establish a standard template to be used across teams for data collection and documents preparation and make sure that proper capacity is allocated for the effort needed on documentation preparation. Leverage Gravity platform and use it as a common repository where all teams can store documentation, reports, etc. to be easy to retrieve when needed</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a:solidFill>
                            <a:schemeClr val="tx1"/>
                          </a:solidFill>
                          <a:latin typeface="EY interstate light"/>
                          <a:ea typeface="+mn-ea"/>
                          <a:cs typeface="Arial"/>
                        </a:rPr>
                        <a:t>Should have</a:t>
                      </a:r>
                      <a:endParaRPr lang="en-US" sz="900" kern="1200" dirty="0">
                        <a:solidFill>
                          <a:schemeClr val="tx1"/>
                        </a:solidFill>
                        <a:latin typeface="EY interstate light"/>
                        <a:ea typeface="+mn-ea"/>
                        <a:cs typeface="Arial"/>
                      </a:endParaRP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888538641"/>
                  </a:ext>
                </a:extLst>
              </a:tr>
              <a:tr h="558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57</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solidFill>
                          <a:latin typeface="EY interstate light"/>
                          <a:ea typeface="+mn-ea"/>
                          <a:cs typeface="Arial"/>
                        </a:rPr>
                        <a:t>Improve bug reporting toward stakeholders and ARTs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Improve communication after the release, advise stakeholders and all ARTs regarding the release outcome and if major issues/ disruptions/ bugs were evidenced during/ after the process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Should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64207400"/>
                  </a:ext>
                </a:extLst>
              </a:tr>
              <a:tr h="558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58</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tx1"/>
                          </a:solidFill>
                          <a:latin typeface="EY interstate light"/>
                          <a:ea typeface="+mn-ea"/>
                          <a:cs typeface="Arial"/>
                        </a:rPr>
                        <a:t>Allocate capacity to marginal needs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While maintaining an “80/20” logic (prioritizing the vital few over marginal clusters of clients), focus should be given on allocating capacity to marginal needs to be truly “client-centric” and avoid long term repercussions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Nice to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18276225"/>
                  </a:ext>
                </a:extLst>
              </a:tr>
              <a:tr h="558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59</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tx1"/>
                          </a:solidFill>
                          <a:latin typeface="EY interstate light"/>
                          <a:ea typeface="+mn-ea"/>
                          <a:cs typeface="Arial"/>
                        </a:rPr>
                        <a:t>User story tags </a:t>
                      </a:r>
                      <a:endParaRPr lang="en-US" sz="900" kern="1200" noProof="0" dirty="0">
                        <a:solidFill>
                          <a:schemeClr val="tx1"/>
                        </a:solidFill>
                        <a:latin typeface="EY interstate light"/>
                        <a:ea typeface="+mn-ea"/>
                        <a:cs typeface="Arial"/>
                      </a:endParaRP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Add a system of “tags” on the User Stories created on Jira to link the customer benefit in a structured manner</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Nice to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664310047"/>
                  </a:ext>
                </a:extLst>
              </a:tr>
              <a:tr h="5580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noProof="0" dirty="0">
                          <a:solidFill>
                            <a:schemeClr val="tx1"/>
                          </a:solidFill>
                          <a:latin typeface="EY interstate light"/>
                          <a:ea typeface="+mn-ea"/>
                          <a:cs typeface="Arial"/>
                        </a:rPr>
                        <a:t>60</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Dedicated trial environments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Create dedicated trial environments with Docker images/Container swarms where isolating POCs in order to test them without endangering the entire ecosystem. Add the target environment to the CI/CD processes</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Nice to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068782474"/>
                  </a:ext>
                </a:extLst>
              </a:tr>
              <a:tr h="558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61</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EY interstate light"/>
                          <a:ea typeface="+mn-ea"/>
                          <a:cs typeface="Arial"/>
                        </a:rPr>
                        <a:t>Gamification of code review activities</a:t>
                      </a:r>
                    </a:p>
                  </a:txBody>
                  <a:tcPr marT="45709" marB="45709"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171450" marR="0" lvl="0" indent="-171450" algn="l" defTabSz="822926"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lang="en-US" sz="900" kern="1200" dirty="0">
                          <a:solidFill>
                            <a:schemeClr val="tx1"/>
                          </a:solidFill>
                          <a:latin typeface="EY interstate light"/>
                          <a:ea typeface="+mn-ea"/>
                          <a:cs typeface="Arial"/>
                        </a:rPr>
                        <a:t>Gamification of code review activities. Create specific KPIs to monitor developers which implement code reviews. Counting the number of reviews over time would be a starting point. Define a set of awards for top performers to incentivize developers in implementing code review</a:t>
                      </a:r>
                    </a:p>
                  </a:txBody>
                  <a:tcPr marL="90000" marR="9000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t"/>
                      <a:r>
                        <a:rPr lang="en-US" sz="900" kern="1200" dirty="0">
                          <a:solidFill>
                            <a:schemeClr val="tx1"/>
                          </a:solidFill>
                          <a:latin typeface="EY interstate light"/>
                          <a:ea typeface="+mn-ea"/>
                          <a:cs typeface="Arial"/>
                        </a:rPr>
                        <a:t>Nice to have</a:t>
                      </a:r>
                    </a:p>
                  </a:txBody>
                  <a:tcPr marL="6350" marR="6350" marT="635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856103"/>
                  </a:ext>
                </a:extLst>
              </a:tr>
            </a:tbl>
          </a:graphicData>
        </a:graphic>
      </p:graphicFrame>
    </p:spTree>
    <p:extLst>
      <p:ext uri="{BB962C8B-B14F-4D97-AF65-F5344CB8AC3E}">
        <p14:creationId xmlns:p14="http://schemas.microsoft.com/office/powerpoint/2010/main" val="1709516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auto">
          <a:xfrm>
            <a:off x="637343" y="446875"/>
            <a:ext cx="11084757" cy="863550"/>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t>Priority Map for the recommendations defined along the project...</a:t>
            </a:r>
            <a:br>
              <a:rPr kumimoji="0" lang="en-US" sz="25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rPr>
            </a:br>
            <a:endParaRPr kumimoji="0" lang="en-US" sz="1600" b="0" i="0" u="none" strike="noStrike" kern="1200" cap="none" spc="0" normalizeH="0" baseline="0" noProof="0" dirty="0">
              <a:ln>
                <a:noFill/>
              </a:ln>
              <a:solidFill>
                <a:srgbClr val="000000"/>
              </a:solidFill>
              <a:effectLst/>
              <a:uLnTx/>
              <a:uFillTx/>
              <a:latin typeface="EYInterstate" charset="0"/>
              <a:ea typeface="EYInterstate" charset="0"/>
              <a:cs typeface="EYInterstate" charset="0"/>
            </a:endParaRPr>
          </a:p>
        </p:txBody>
      </p:sp>
      <p:sp>
        <p:nvSpPr>
          <p:cNvPr id="54" name="TextBox 1">
            <a:extLst>
              <a:ext uri="{FF2B5EF4-FFF2-40B4-BE49-F238E27FC236}">
                <a16:creationId xmlns:a16="http://schemas.microsoft.com/office/drawing/2014/main" id="{778222F9-E26B-4AC8-9374-9721BF12A5CD}"/>
              </a:ext>
            </a:extLst>
          </p:cNvPr>
          <p:cNvSpPr txBox="1"/>
          <p:nvPr/>
        </p:nvSpPr>
        <p:spPr>
          <a:xfrm rot="16200000">
            <a:off x="-353755" y="3640417"/>
            <a:ext cx="1663556" cy="348294"/>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tr-TR" sz="1199" b="1" dirty="0">
                <a:solidFill>
                  <a:srgbClr val="2E2E38"/>
                </a:solidFill>
                <a:latin typeface="Arial" panose="020B0604020202020204" pitchFamily="34" charset="0"/>
                <a:cs typeface="Arial" panose="020B0604020202020204" pitchFamily="34" charset="0"/>
              </a:rPr>
              <a:t>Business Impact</a:t>
            </a:r>
          </a:p>
        </p:txBody>
      </p:sp>
      <p:sp>
        <p:nvSpPr>
          <p:cNvPr id="105" name="TextBox 1">
            <a:extLst>
              <a:ext uri="{FF2B5EF4-FFF2-40B4-BE49-F238E27FC236}">
                <a16:creationId xmlns:a16="http://schemas.microsoft.com/office/drawing/2014/main" id="{64C93569-EE9F-434C-9508-D41CCA76782A}"/>
              </a:ext>
            </a:extLst>
          </p:cNvPr>
          <p:cNvSpPr txBox="1"/>
          <p:nvPr/>
        </p:nvSpPr>
        <p:spPr>
          <a:xfrm>
            <a:off x="670490" y="5857023"/>
            <a:ext cx="880518" cy="385530"/>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800">
                <a:solidFill>
                  <a:srgbClr val="2E2E38"/>
                </a:solidFill>
                <a:latin typeface="Arial" panose="020B0604020202020204" pitchFamily="34" charset="0"/>
                <a:cs typeface="Arial" panose="020B0604020202020204" pitchFamily="34" charset="0"/>
              </a:rPr>
              <a:t>Difficult</a:t>
            </a:r>
          </a:p>
        </p:txBody>
      </p:sp>
      <p:sp>
        <p:nvSpPr>
          <p:cNvPr id="107" name="TextBox 1">
            <a:extLst>
              <a:ext uri="{FF2B5EF4-FFF2-40B4-BE49-F238E27FC236}">
                <a16:creationId xmlns:a16="http://schemas.microsoft.com/office/drawing/2014/main" id="{246B5706-FD4B-461B-9722-CEC59ED7F6E5}"/>
              </a:ext>
            </a:extLst>
          </p:cNvPr>
          <p:cNvSpPr txBox="1"/>
          <p:nvPr/>
        </p:nvSpPr>
        <p:spPr>
          <a:xfrm>
            <a:off x="3872241" y="5896558"/>
            <a:ext cx="2867457" cy="385530"/>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1199" b="1">
                <a:solidFill>
                  <a:srgbClr val="2E2E38"/>
                </a:solidFill>
                <a:latin typeface="Arial" panose="020B0604020202020204" pitchFamily="34" charset="0"/>
                <a:cs typeface="Arial" panose="020B0604020202020204" pitchFamily="34" charset="0"/>
              </a:rPr>
              <a:t>Ease of Implementation</a:t>
            </a:r>
          </a:p>
        </p:txBody>
      </p:sp>
      <p:sp>
        <p:nvSpPr>
          <p:cNvPr id="149" name="TextBox 1">
            <a:extLst>
              <a:ext uri="{FF2B5EF4-FFF2-40B4-BE49-F238E27FC236}">
                <a16:creationId xmlns:a16="http://schemas.microsoft.com/office/drawing/2014/main" id="{0B83B96F-3206-4D5D-A324-CBCE909B377E}"/>
              </a:ext>
            </a:extLst>
          </p:cNvPr>
          <p:cNvSpPr txBox="1"/>
          <p:nvPr/>
        </p:nvSpPr>
        <p:spPr>
          <a:xfrm rot="16200000">
            <a:off x="203531" y="5361978"/>
            <a:ext cx="727830" cy="348294"/>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it-IT" sz="800" dirty="0">
                <a:solidFill>
                  <a:srgbClr val="2E2E38"/>
                </a:solidFill>
                <a:latin typeface="Arial" panose="020B0604020202020204" pitchFamily="34" charset="0"/>
                <a:cs typeface="Arial" panose="020B0604020202020204" pitchFamily="34" charset="0"/>
              </a:rPr>
              <a:t>Low</a:t>
            </a:r>
            <a:endParaRPr lang="tr-TR" sz="800" dirty="0">
              <a:solidFill>
                <a:srgbClr val="2E2E38"/>
              </a:solidFill>
              <a:latin typeface="Arial" panose="020B0604020202020204" pitchFamily="34" charset="0"/>
              <a:cs typeface="Arial" panose="020B0604020202020204" pitchFamily="34" charset="0"/>
            </a:endParaRPr>
          </a:p>
        </p:txBody>
      </p:sp>
      <p:sp>
        <p:nvSpPr>
          <p:cNvPr id="150" name="TextBox 1">
            <a:extLst>
              <a:ext uri="{FF2B5EF4-FFF2-40B4-BE49-F238E27FC236}">
                <a16:creationId xmlns:a16="http://schemas.microsoft.com/office/drawing/2014/main" id="{ACE39E27-04E2-44D5-A7C5-3E8D39D8E1FE}"/>
              </a:ext>
            </a:extLst>
          </p:cNvPr>
          <p:cNvSpPr txBox="1"/>
          <p:nvPr/>
        </p:nvSpPr>
        <p:spPr>
          <a:xfrm rot="16200000">
            <a:off x="265042" y="1302294"/>
            <a:ext cx="604810" cy="348294"/>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tr-TR" sz="800" dirty="0">
                <a:solidFill>
                  <a:srgbClr val="2E2E38"/>
                </a:solidFill>
                <a:latin typeface="Arial" panose="020B0604020202020204" pitchFamily="34" charset="0"/>
                <a:cs typeface="Arial" panose="020B0604020202020204" pitchFamily="34" charset="0"/>
              </a:rPr>
              <a:t>High</a:t>
            </a:r>
          </a:p>
        </p:txBody>
      </p:sp>
      <p:grpSp>
        <p:nvGrpSpPr>
          <p:cNvPr id="3" name="Group 2">
            <a:extLst>
              <a:ext uri="{FF2B5EF4-FFF2-40B4-BE49-F238E27FC236}">
                <a16:creationId xmlns:a16="http://schemas.microsoft.com/office/drawing/2014/main" id="{C75C7A88-1A83-4749-9DB8-E472E58A1003}"/>
              </a:ext>
            </a:extLst>
          </p:cNvPr>
          <p:cNvGrpSpPr/>
          <p:nvPr/>
        </p:nvGrpSpPr>
        <p:grpSpPr>
          <a:xfrm>
            <a:off x="3419279" y="6327828"/>
            <a:ext cx="1185830" cy="182785"/>
            <a:chOff x="1983712" y="6338111"/>
            <a:chExt cx="1185830" cy="182785"/>
          </a:xfrm>
        </p:grpSpPr>
        <p:sp>
          <p:nvSpPr>
            <p:cNvPr id="240" name="Oval 239">
              <a:extLst>
                <a:ext uri="{FF2B5EF4-FFF2-40B4-BE49-F238E27FC236}">
                  <a16:creationId xmlns:a16="http://schemas.microsoft.com/office/drawing/2014/main" id="{34C7D001-5418-4B31-9C13-41F647D81FAA}"/>
                </a:ext>
              </a:extLst>
            </p:cNvPr>
            <p:cNvSpPr/>
            <p:nvPr/>
          </p:nvSpPr>
          <p:spPr>
            <a:xfrm>
              <a:off x="1983712" y="6338111"/>
              <a:ext cx="182785" cy="182785"/>
            </a:xfrm>
            <a:prstGeom prst="ellipse">
              <a:avLst/>
            </a:prstGeom>
            <a:solidFill>
              <a:srgbClr val="92D050"/>
            </a:solidFill>
            <a:ln w="9525" cap="flat" cmpd="sng" algn="ctr">
              <a:noFill/>
              <a:prstDash val="solid"/>
            </a:ln>
            <a:effectLst/>
          </p:spPr>
          <p:txBody>
            <a:bodyPr rtlCol="0" anchor="ctr"/>
            <a:lstStyle/>
            <a:p>
              <a:pPr algn="ctr" defTabSz="828946">
                <a:defRPr/>
              </a:pPr>
              <a:endParaRPr lang="en-US" sz="1632" kern="0">
                <a:solidFill>
                  <a:srgbClr val="2E2E38"/>
                </a:solidFill>
                <a:latin typeface="Arial" panose="020B0604020202020204" pitchFamily="34" charset="0"/>
                <a:cs typeface="Arial" panose="020B0604020202020204" pitchFamily="34" charset="0"/>
              </a:endParaRPr>
            </a:p>
          </p:txBody>
        </p:sp>
        <p:sp>
          <p:nvSpPr>
            <p:cNvPr id="246" name="TextBox 1">
              <a:extLst>
                <a:ext uri="{FF2B5EF4-FFF2-40B4-BE49-F238E27FC236}">
                  <a16:creationId xmlns:a16="http://schemas.microsoft.com/office/drawing/2014/main" id="{9B8E2A98-807D-44FC-A9F4-1CBC63BB97C3}"/>
                </a:ext>
              </a:extLst>
            </p:cNvPr>
            <p:cNvSpPr txBox="1"/>
            <p:nvPr/>
          </p:nvSpPr>
          <p:spPr>
            <a:xfrm>
              <a:off x="2166497" y="634249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a:solidFill>
                    <a:schemeClr val="dk1"/>
                  </a:solidFill>
                  <a:latin typeface="EYInterstate Light" panose="02000506000000020004" pitchFamily="2" charset="0"/>
                </a:rPr>
                <a:t>Must have </a:t>
              </a:r>
            </a:p>
          </p:txBody>
        </p:sp>
      </p:grpSp>
      <p:grpSp>
        <p:nvGrpSpPr>
          <p:cNvPr id="2" name="Group 1">
            <a:extLst>
              <a:ext uri="{FF2B5EF4-FFF2-40B4-BE49-F238E27FC236}">
                <a16:creationId xmlns:a16="http://schemas.microsoft.com/office/drawing/2014/main" id="{C8EC54A2-756A-4B25-A8BF-C6E7EBC06A6C}"/>
              </a:ext>
            </a:extLst>
          </p:cNvPr>
          <p:cNvGrpSpPr/>
          <p:nvPr/>
        </p:nvGrpSpPr>
        <p:grpSpPr>
          <a:xfrm>
            <a:off x="4688165" y="6327828"/>
            <a:ext cx="1185830" cy="182785"/>
            <a:chOff x="3621185" y="6309555"/>
            <a:chExt cx="1185830" cy="182785"/>
          </a:xfrm>
        </p:grpSpPr>
        <p:sp>
          <p:nvSpPr>
            <p:cNvPr id="245" name="Oval 244">
              <a:extLst>
                <a:ext uri="{FF2B5EF4-FFF2-40B4-BE49-F238E27FC236}">
                  <a16:creationId xmlns:a16="http://schemas.microsoft.com/office/drawing/2014/main" id="{0B4AC03F-CA7C-4ED1-92E3-BEFC278E8C23}"/>
                </a:ext>
              </a:extLst>
            </p:cNvPr>
            <p:cNvSpPr/>
            <p:nvPr/>
          </p:nvSpPr>
          <p:spPr>
            <a:xfrm>
              <a:off x="3621185" y="6309555"/>
              <a:ext cx="182785" cy="182785"/>
            </a:xfrm>
            <a:prstGeom prst="ellipse">
              <a:avLst/>
            </a:prstGeom>
            <a:solidFill>
              <a:schemeClr val="accent1">
                <a:lumMod val="40000"/>
                <a:lumOff val="60000"/>
              </a:schemeClr>
            </a:solidFill>
            <a:ln w="9525" cap="flat" cmpd="sng" algn="ctr">
              <a:noFill/>
              <a:prstDash val="solid"/>
            </a:ln>
            <a:effectLst/>
          </p:spPr>
          <p:txBody>
            <a:bodyPr rtlCol="0" anchor="ctr"/>
            <a:lstStyle/>
            <a:p>
              <a:pPr algn="ctr" defTabSz="828946">
                <a:defRPr/>
              </a:pPr>
              <a:endParaRPr lang="en-US" sz="1632" kern="0">
                <a:solidFill>
                  <a:srgbClr val="2E2E38"/>
                </a:solidFill>
                <a:latin typeface="Arial" panose="020B0604020202020204" pitchFamily="34" charset="0"/>
                <a:cs typeface="Arial" panose="020B0604020202020204" pitchFamily="34" charset="0"/>
              </a:endParaRPr>
            </a:p>
          </p:txBody>
        </p:sp>
        <p:sp>
          <p:nvSpPr>
            <p:cNvPr id="262" name="TextBox 1">
              <a:extLst>
                <a:ext uri="{FF2B5EF4-FFF2-40B4-BE49-F238E27FC236}">
                  <a16:creationId xmlns:a16="http://schemas.microsoft.com/office/drawing/2014/main" id="{F666FFF1-7FFE-45ED-8A08-99D3FD27E111}"/>
                </a:ext>
              </a:extLst>
            </p:cNvPr>
            <p:cNvSpPr txBox="1"/>
            <p:nvPr/>
          </p:nvSpPr>
          <p:spPr>
            <a:xfrm>
              <a:off x="3803970" y="6313943"/>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a:solidFill>
                    <a:schemeClr val="dk1"/>
                  </a:solidFill>
                  <a:latin typeface="EYInterstate Light" panose="02000506000000020004" pitchFamily="2" charset="0"/>
                </a:rPr>
                <a:t>Should have</a:t>
              </a:r>
            </a:p>
          </p:txBody>
        </p:sp>
      </p:grpSp>
      <p:grpSp>
        <p:nvGrpSpPr>
          <p:cNvPr id="4" name="Group 3">
            <a:extLst>
              <a:ext uri="{FF2B5EF4-FFF2-40B4-BE49-F238E27FC236}">
                <a16:creationId xmlns:a16="http://schemas.microsoft.com/office/drawing/2014/main" id="{6BED988F-91E5-47BE-8898-E2BA92168A90}"/>
              </a:ext>
            </a:extLst>
          </p:cNvPr>
          <p:cNvGrpSpPr/>
          <p:nvPr/>
        </p:nvGrpSpPr>
        <p:grpSpPr>
          <a:xfrm>
            <a:off x="5900387" y="6327828"/>
            <a:ext cx="1185830" cy="182785"/>
            <a:chOff x="4929267" y="6279006"/>
            <a:chExt cx="1185830" cy="182785"/>
          </a:xfrm>
        </p:grpSpPr>
        <p:sp>
          <p:nvSpPr>
            <p:cNvPr id="241" name="Oval 240">
              <a:extLst>
                <a:ext uri="{FF2B5EF4-FFF2-40B4-BE49-F238E27FC236}">
                  <a16:creationId xmlns:a16="http://schemas.microsoft.com/office/drawing/2014/main" id="{2A91D9AC-1E3B-4CFF-A555-8C17FDB3A101}"/>
                </a:ext>
              </a:extLst>
            </p:cNvPr>
            <p:cNvSpPr/>
            <p:nvPr/>
          </p:nvSpPr>
          <p:spPr>
            <a:xfrm>
              <a:off x="4929267" y="6279006"/>
              <a:ext cx="182785" cy="182785"/>
            </a:xfrm>
            <a:prstGeom prst="ellipse">
              <a:avLst/>
            </a:prstGeom>
            <a:solidFill>
              <a:srgbClr val="7030A0">
                <a:alpha val="60000"/>
              </a:srgbClr>
            </a:solidFill>
            <a:ln w="9525" cap="flat" cmpd="sng" algn="ctr">
              <a:noFill/>
              <a:prstDash val="solid"/>
            </a:ln>
            <a:effectLst/>
          </p:spPr>
          <p:txBody>
            <a:bodyPr rtlCol="0" anchor="ctr"/>
            <a:lstStyle/>
            <a:p>
              <a:pPr algn="ctr" defTabSz="828946">
                <a:defRPr/>
              </a:pPr>
              <a:endParaRPr lang="en-US" sz="1632" kern="0">
                <a:solidFill>
                  <a:srgbClr val="2E2E38"/>
                </a:solidFill>
                <a:latin typeface="Arial" panose="020B0604020202020204" pitchFamily="34" charset="0"/>
                <a:cs typeface="Arial" panose="020B0604020202020204" pitchFamily="34" charset="0"/>
              </a:endParaRPr>
            </a:p>
          </p:txBody>
        </p:sp>
        <p:sp>
          <p:nvSpPr>
            <p:cNvPr id="263" name="TextBox 1">
              <a:extLst>
                <a:ext uri="{FF2B5EF4-FFF2-40B4-BE49-F238E27FC236}">
                  <a16:creationId xmlns:a16="http://schemas.microsoft.com/office/drawing/2014/main" id="{D663774E-56DB-473A-830A-9F56683A2480}"/>
                </a:ext>
              </a:extLst>
            </p:cNvPr>
            <p:cNvSpPr txBox="1"/>
            <p:nvPr/>
          </p:nvSpPr>
          <p:spPr>
            <a:xfrm>
              <a:off x="5112052" y="628339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a:solidFill>
                    <a:schemeClr val="dk1"/>
                  </a:solidFill>
                  <a:latin typeface="EYInterstate Light" panose="02000506000000020004" pitchFamily="2" charset="0"/>
                </a:rPr>
                <a:t>Nice to have</a:t>
              </a:r>
            </a:p>
          </p:txBody>
        </p:sp>
      </p:grpSp>
      <p:grpSp>
        <p:nvGrpSpPr>
          <p:cNvPr id="415" name="Group 414">
            <a:extLst>
              <a:ext uri="{FF2B5EF4-FFF2-40B4-BE49-F238E27FC236}">
                <a16:creationId xmlns:a16="http://schemas.microsoft.com/office/drawing/2014/main" id="{C381D971-8F9C-4FF5-BCE3-4F229E2130BD}"/>
              </a:ext>
            </a:extLst>
          </p:cNvPr>
          <p:cNvGrpSpPr/>
          <p:nvPr/>
        </p:nvGrpSpPr>
        <p:grpSpPr>
          <a:xfrm>
            <a:off x="2044952" y="6317091"/>
            <a:ext cx="1291271" cy="204259"/>
            <a:chOff x="1983712" y="6338111"/>
            <a:chExt cx="1291271" cy="204259"/>
          </a:xfrm>
        </p:grpSpPr>
        <p:sp>
          <p:nvSpPr>
            <p:cNvPr id="416" name="Oval 415">
              <a:extLst>
                <a:ext uri="{FF2B5EF4-FFF2-40B4-BE49-F238E27FC236}">
                  <a16:creationId xmlns:a16="http://schemas.microsoft.com/office/drawing/2014/main" id="{CD525DDD-CC3D-4AB6-830B-2CD85F384F51}"/>
                </a:ext>
              </a:extLst>
            </p:cNvPr>
            <p:cNvSpPr/>
            <p:nvPr/>
          </p:nvSpPr>
          <p:spPr>
            <a:xfrm>
              <a:off x="1983712" y="6338111"/>
              <a:ext cx="182785" cy="182785"/>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1632" kern="0">
                <a:solidFill>
                  <a:srgbClr val="2E2E38"/>
                </a:solidFill>
                <a:latin typeface="Arial" panose="020B0604020202020204" pitchFamily="34" charset="0"/>
                <a:cs typeface="Arial" panose="020B0604020202020204" pitchFamily="34" charset="0"/>
              </a:endParaRPr>
            </a:p>
          </p:txBody>
        </p:sp>
        <p:sp>
          <p:nvSpPr>
            <p:cNvPr id="417" name="TextBox 1">
              <a:extLst>
                <a:ext uri="{FF2B5EF4-FFF2-40B4-BE49-F238E27FC236}">
                  <a16:creationId xmlns:a16="http://schemas.microsoft.com/office/drawing/2014/main" id="{D6C01877-7337-4C77-9D8D-27AAA17B6D4A}"/>
                </a:ext>
              </a:extLst>
            </p:cNvPr>
            <p:cNvSpPr txBox="1"/>
            <p:nvPr/>
          </p:nvSpPr>
          <p:spPr>
            <a:xfrm>
              <a:off x="2166497" y="6342499"/>
              <a:ext cx="1108486" cy="199871"/>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a:solidFill>
                    <a:schemeClr val="dk1"/>
                  </a:solidFill>
                  <a:latin typeface="EYInterstate Light" panose="02000506000000020004" pitchFamily="2" charset="0"/>
                </a:rPr>
                <a:t>Key Recommendation</a:t>
              </a:r>
            </a:p>
          </p:txBody>
        </p:sp>
      </p:grpSp>
      <p:sp>
        <p:nvSpPr>
          <p:cNvPr id="219" name="TextBox 1">
            <a:extLst>
              <a:ext uri="{FF2B5EF4-FFF2-40B4-BE49-F238E27FC236}">
                <a16:creationId xmlns:a16="http://schemas.microsoft.com/office/drawing/2014/main" id="{8C955D7B-2863-4D94-8262-F08C2B57173F}"/>
              </a:ext>
            </a:extLst>
          </p:cNvPr>
          <p:cNvSpPr txBox="1"/>
          <p:nvPr/>
        </p:nvSpPr>
        <p:spPr>
          <a:xfrm>
            <a:off x="10607200" y="5857023"/>
            <a:ext cx="768715" cy="385530"/>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800">
                <a:solidFill>
                  <a:srgbClr val="2E2E38"/>
                </a:solidFill>
                <a:latin typeface="Arial" panose="020B0604020202020204" pitchFamily="34" charset="0"/>
                <a:cs typeface="Arial" panose="020B0604020202020204" pitchFamily="34" charset="0"/>
              </a:rPr>
              <a:t>Easy</a:t>
            </a:r>
          </a:p>
        </p:txBody>
      </p:sp>
      <p:cxnSp>
        <p:nvCxnSpPr>
          <p:cNvPr id="106" name="Straight Arrow Connector 105">
            <a:extLst>
              <a:ext uri="{FF2B5EF4-FFF2-40B4-BE49-F238E27FC236}">
                <a16:creationId xmlns:a16="http://schemas.microsoft.com/office/drawing/2014/main" id="{26FCD7A0-9B34-427F-B976-28365FB72F45}"/>
              </a:ext>
            </a:extLst>
          </p:cNvPr>
          <p:cNvCxnSpPr>
            <a:cxnSpLocks/>
          </p:cNvCxnSpPr>
          <p:nvPr/>
        </p:nvCxnSpPr>
        <p:spPr>
          <a:xfrm flipV="1">
            <a:off x="715730" y="950951"/>
            <a:ext cx="0" cy="4924831"/>
          </a:xfrm>
          <a:prstGeom prst="straightConnector1">
            <a:avLst/>
          </a:prstGeom>
          <a:noFill/>
          <a:ln w="19050" cap="flat" cmpd="sng" algn="ctr">
            <a:solidFill>
              <a:schemeClr val="bg2"/>
            </a:solidFill>
            <a:prstDash val="solid"/>
            <a:tailEnd type="triangle"/>
          </a:ln>
          <a:effectLst/>
        </p:spPr>
      </p:cxnSp>
      <p:grpSp>
        <p:nvGrpSpPr>
          <p:cNvPr id="14" name="Group 13">
            <a:extLst>
              <a:ext uri="{FF2B5EF4-FFF2-40B4-BE49-F238E27FC236}">
                <a16:creationId xmlns:a16="http://schemas.microsoft.com/office/drawing/2014/main" id="{B1D83DC4-0BD5-402A-8D79-51A737139C6F}"/>
              </a:ext>
            </a:extLst>
          </p:cNvPr>
          <p:cNvGrpSpPr/>
          <p:nvPr/>
        </p:nvGrpSpPr>
        <p:grpSpPr>
          <a:xfrm>
            <a:off x="715729" y="1115998"/>
            <a:ext cx="10634054" cy="4758160"/>
            <a:chOff x="715729" y="1115998"/>
            <a:chExt cx="10634054" cy="4758160"/>
          </a:xfrm>
        </p:grpSpPr>
        <p:grpSp>
          <p:nvGrpSpPr>
            <p:cNvPr id="12" name="Group 11">
              <a:extLst>
                <a:ext uri="{FF2B5EF4-FFF2-40B4-BE49-F238E27FC236}">
                  <a16:creationId xmlns:a16="http://schemas.microsoft.com/office/drawing/2014/main" id="{9F262C92-E0CB-4EF8-9E7C-09DEED48394C}"/>
                </a:ext>
              </a:extLst>
            </p:cNvPr>
            <p:cNvGrpSpPr/>
            <p:nvPr/>
          </p:nvGrpSpPr>
          <p:grpSpPr>
            <a:xfrm>
              <a:off x="715729" y="1115998"/>
              <a:ext cx="10634054" cy="4758160"/>
              <a:chOff x="715729" y="1115998"/>
              <a:chExt cx="10634054" cy="4758160"/>
            </a:xfrm>
          </p:grpSpPr>
          <p:sp>
            <p:nvSpPr>
              <p:cNvPr id="56" name="Rectangle 55">
                <a:extLst>
                  <a:ext uri="{FF2B5EF4-FFF2-40B4-BE49-F238E27FC236}">
                    <a16:creationId xmlns:a16="http://schemas.microsoft.com/office/drawing/2014/main" id="{F44172A7-4F70-4DB2-9034-EA2292E578AB}"/>
                  </a:ext>
                </a:extLst>
              </p:cNvPr>
              <p:cNvSpPr/>
              <p:nvPr/>
            </p:nvSpPr>
            <p:spPr>
              <a:xfrm>
                <a:off x="6030182" y="1115998"/>
                <a:ext cx="5319601" cy="2382002"/>
              </a:xfrm>
              <a:prstGeom prst="rect">
                <a:avLst/>
              </a:prstGeom>
              <a:solidFill>
                <a:schemeClr val="accent1">
                  <a:lumMod val="20000"/>
                  <a:lumOff val="80000"/>
                  <a:alpha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defRPr/>
                </a:pPr>
                <a:endParaRPr lang="tr-TR" sz="1199" dirty="0">
                  <a:solidFill>
                    <a:srgbClr val="FFFFFF"/>
                  </a:solidFill>
                  <a:latin typeface="EYInterstate Light"/>
                </a:endParaRPr>
              </a:p>
            </p:txBody>
          </p:sp>
          <p:sp>
            <p:nvSpPr>
              <p:cNvPr id="103" name="Rectangle 102">
                <a:extLst>
                  <a:ext uri="{FF2B5EF4-FFF2-40B4-BE49-F238E27FC236}">
                    <a16:creationId xmlns:a16="http://schemas.microsoft.com/office/drawing/2014/main" id="{5D8D12EA-859F-47F1-B371-FE114946F11E}"/>
                  </a:ext>
                </a:extLst>
              </p:cNvPr>
              <p:cNvSpPr/>
              <p:nvPr/>
            </p:nvSpPr>
            <p:spPr>
              <a:xfrm>
                <a:off x="727957" y="3498000"/>
                <a:ext cx="5302225" cy="2376158"/>
              </a:xfrm>
              <a:prstGeom prst="rect">
                <a:avLst/>
              </a:prstGeom>
              <a:solidFill>
                <a:schemeClr val="accent5">
                  <a:lumMod val="20000"/>
                  <a:lumOff val="80000"/>
                  <a:alpha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defRPr/>
                </a:pPr>
                <a:endParaRPr lang="tr-TR" sz="1199" dirty="0">
                  <a:solidFill>
                    <a:srgbClr val="FFFFFF"/>
                  </a:solidFill>
                  <a:latin typeface="EYInterstate Light"/>
                </a:endParaRPr>
              </a:p>
            </p:txBody>
          </p:sp>
          <p:sp>
            <p:nvSpPr>
              <p:cNvPr id="104" name="Rectangle 103">
                <a:extLst>
                  <a:ext uri="{FF2B5EF4-FFF2-40B4-BE49-F238E27FC236}">
                    <a16:creationId xmlns:a16="http://schemas.microsoft.com/office/drawing/2014/main" id="{F42B2029-D4DD-4F50-A066-072E0FDE5B6B}"/>
                  </a:ext>
                </a:extLst>
              </p:cNvPr>
              <p:cNvSpPr/>
              <p:nvPr/>
            </p:nvSpPr>
            <p:spPr>
              <a:xfrm>
                <a:off x="715729" y="1115998"/>
                <a:ext cx="5317027" cy="2375983"/>
              </a:xfrm>
              <a:prstGeom prst="rect">
                <a:avLst/>
              </a:prstGeom>
              <a:solidFill>
                <a:schemeClr val="tx2">
                  <a:lumMod val="20000"/>
                  <a:lumOff val="80000"/>
                  <a:alpha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defRPr/>
                </a:pPr>
                <a:endParaRPr lang="tr-TR" sz="1199" dirty="0">
                  <a:solidFill>
                    <a:srgbClr val="FFFFFF"/>
                  </a:solidFill>
                  <a:latin typeface="EYInterstate Light"/>
                </a:endParaRPr>
              </a:p>
            </p:txBody>
          </p:sp>
          <p:sp>
            <p:nvSpPr>
              <p:cNvPr id="227" name="Rectangle 226">
                <a:extLst>
                  <a:ext uri="{FF2B5EF4-FFF2-40B4-BE49-F238E27FC236}">
                    <a16:creationId xmlns:a16="http://schemas.microsoft.com/office/drawing/2014/main" id="{A8B5B360-5F69-4976-B9A4-5DABE363B9DF}"/>
                  </a:ext>
                </a:extLst>
              </p:cNvPr>
              <p:cNvSpPr/>
              <p:nvPr/>
            </p:nvSpPr>
            <p:spPr>
              <a:xfrm>
                <a:off x="6030182" y="3498000"/>
                <a:ext cx="5319601" cy="2376158"/>
              </a:xfrm>
              <a:prstGeom prst="rect">
                <a:avLst/>
              </a:prstGeom>
              <a:solidFill>
                <a:schemeClr val="accent2">
                  <a:lumMod val="20000"/>
                  <a:lumOff val="80000"/>
                  <a:alpha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defRPr/>
                </a:pPr>
                <a:endParaRPr lang="tr-TR" sz="1199" dirty="0">
                  <a:solidFill>
                    <a:srgbClr val="FFFFFF"/>
                  </a:solidFill>
                  <a:latin typeface="EYInterstate Light"/>
                </a:endParaRPr>
              </a:p>
            </p:txBody>
          </p:sp>
        </p:grpSp>
        <p:cxnSp>
          <p:nvCxnSpPr>
            <p:cNvPr id="109" name="Straight Connector 108">
              <a:extLst>
                <a:ext uri="{FF2B5EF4-FFF2-40B4-BE49-F238E27FC236}">
                  <a16:creationId xmlns:a16="http://schemas.microsoft.com/office/drawing/2014/main" id="{67D9EDEA-5CFE-47A8-A811-392580B24C65}"/>
                </a:ext>
              </a:extLst>
            </p:cNvPr>
            <p:cNvCxnSpPr>
              <a:cxnSpLocks/>
            </p:cNvCxnSpPr>
            <p:nvPr/>
          </p:nvCxnSpPr>
          <p:spPr>
            <a:xfrm>
              <a:off x="6032756" y="1115998"/>
              <a:ext cx="0" cy="4752000"/>
            </a:xfrm>
            <a:prstGeom prst="line">
              <a:avLst/>
            </a:prstGeom>
            <a:noFill/>
            <a:ln w="9525" cap="flat" cmpd="sng" algn="ctr">
              <a:solidFill>
                <a:schemeClr val="tx1">
                  <a:lumMod val="50000"/>
                </a:schemeClr>
              </a:solidFill>
              <a:prstDash val="dash"/>
            </a:ln>
            <a:effectLst/>
          </p:spPr>
        </p:cxnSp>
        <p:cxnSp>
          <p:nvCxnSpPr>
            <p:cNvPr id="110" name="Straight Connector 109">
              <a:extLst>
                <a:ext uri="{FF2B5EF4-FFF2-40B4-BE49-F238E27FC236}">
                  <a16:creationId xmlns:a16="http://schemas.microsoft.com/office/drawing/2014/main" id="{0E9A9B78-10D7-4867-A37A-96CCC76DAE5E}"/>
                </a:ext>
              </a:extLst>
            </p:cNvPr>
            <p:cNvCxnSpPr>
              <a:cxnSpLocks/>
            </p:cNvCxnSpPr>
            <p:nvPr/>
          </p:nvCxnSpPr>
          <p:spPr>
            <a:xfrm flipH="1" flipV="1">
              <a:off x="715730" y="3492156"/>
              <a:ext cx="10620000" cy="5844"/>
            </a:xfrm>
            <a:prstGeom prst="line">
              <a:avLst/>
            </a:prstGeom>
            <a:noFill/>
            <a:ln w="9525" cap="flat" cmpd="sng" algn="ctr">
              <a:solidFill>
                <a:schemeClr val="tx1">
                  <a:lumMod val="50000"/>
                </a:schemeClr>
              </a:solidFill>
              <a:prstDash val="dash"/>
            </a:ln>
            <a:effectLst/>
          </p:spPr>
        </p:cxnSp>
      </p:grpSp>
      <p:cxnSp>
        <p:nvCxnSpPr>
          <p:cNvPr id="229" name="Straight Arrow Connector 228">
            <a:extLst>
              <a:ext uri="{FF2B5EF4-FFF2-40B4-BE49-F238E27FC236}">
                <a16:creationId xmlns:a16="http://schemas.microsoft.com/office/drawing/2014/main" id="{B75D87F4-6C51-4EEA-A6DB-C9FCF4D60012}"/>
              </a:ext>
            </a:extLst>
          </p:cNvPr>
          <p:cNvCxnSpPr>
            <a:cxnSpLocks/>
          </p:cNvCxnSpPr>
          <p:nvPr/>
        </p:nvCxnSpPr>
        <p:spPr>
          <a:xfrm>
            <a:off x="706828" y="5875783"/>
            <a:ext cx="10728000" cy="0"/>
          </a:xfrm>
          <a:prstGeom prst="straightConnector1">
            <a:avLst/>
          </a:prstGeom>
          <a:noFill/>
          <a:ln w="19050" cap="flat" cmpd="sng" algn="ctr">
            <a:solidFill>
              <a:schemeClr val="bg2"/>
            </a:solidFill>
            <a:prstDash val="solid"/>
            <a:tailEnd type="triangle"/>
          </a:ln>
          <a:effectLst/>
        </p:spPr>
      </p:cxnSp>
      <p:grpSp>
        <p:nvGrpSpPr>
          <p:cNvPr id="243" name="Group 242">
            <a:extLst>
              <a:ext uri="{FF2B5EF4-FFF2-40B4-BE49-F238E27FC236}">
                <a16:creationId xmlns:a16="http://schemas.microsoft.com/office/drawing/2014/main" id="{811D2826-08CF-4A02-B75E-ACB085652A44}"/>
              </a:ext>
            </a:extLst>
          </p:cNvPr>
          <p:cNvGrpSpPr/>
          <p:nvPr/>
        </p:nvGrpSpPr>
        <p:grpSpPr>
          <a:xfrm>
            <a:off x="8787824" y="3911531"/>
            <a:ext cx="1003045" cy="351285"/>
            <a:chOff x="-711239" y="2845114"/>
            <a:chExt cx="1003045" cy="351285"/>
          </a:xfrm>
        </p:grpSpPr>
        <p:sp>
          <p:nvSpPr>
            <p:cNvPr id="244" name="Oval 243">
              <a:extLst>
                <a:ext uri="{FF2B5EF4-FFF2-40B4-BE49-F238E27FC236}">
                  <a16:creationId xmlns:a16="http://schemas.microsoft.com/office/drawing/2014/main" id="{1C4B8DF4-B1D9-49AF-A2AF-D763F592CE61}"/>
                </a:ext>
              </a:extLst>
            </p:cNvPr>
            <p:cNvSpPr/>
            <p:nvPr/>
          </p:nvSpPr>
          <p:spPr>
            <a:xfrm>
              <a:off x="-281717" y="284511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247" name="TextBox 1">
              <a:extLst>
                <a:ext uri="{FF2B5EF4-FFF2-40B4-BE49-F238E27FC236}">
                  <a16:creationId xmlns:a16="http://schemas.microsoft.com/office/drawing/2014/main" id="{A1CB3F81-3288-4AB6-87B7-D315B426DE14}"/>
                </a:ext>
              </a:extLst>
            </p:cNvPr>
            <p:cNvSpPr txBox="1"/>
            <p:nvPr/>
          </p:nvSpPr>
          <p:spPr>
            <a:xfrm>
              <a:off x="-711239" y="302239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14.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Limit number of epics </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248" name="Group 247">
            <a:extLst>
              <a:ext uri="{FF2B5EF4-FFF2-40B4-BE49-F238E27FC236}">
                <a16:creationId xmlns:a16="http://schemas.microsoft.com/office/drawing/2014/main" id="{A31E8F59-225C-4D80-8839-E570C7E0A2D9}"/>
              </a:ext>
            </a:extLst>
          </p:cNvPr>
          <p:cNvGrpSpPr/>
          <p:nvPr/>
        </p:nvGrpSpPr>
        <p:grpSpPr>
          <a:xfrm>
            <a:off x="9121700" y="3006711"/>
            <a:ext cx="1003045" cy="321790"/>
            <a:chOff x="-711239" y="3478817"/>
            <a:chExt cx="1003045" cy="321790"/>
          </a:xfrm>
        </p:grpSpPr>
        <p:sp>
          <p:nvSpPr>
            <p:cNvPr id="249" name="Oval 248">
              <a:extLst>
                <a:ext uri="{FF2B5EF4-FFF2-40B4-BE49-F238E27FC236}">
                  <a16:creationId xmlns:a16="http://schemas.microsoft.com/office/drawing/2014/main" id="{092B2CCE-0B20-451A-9EEE-11E1E5815C99}"/>
                </a:ext>
              </a:extLst>
            </p:cNvPr>
            <p:cNvSpPr/>
            <p:nvPr/>
          </p:nvSpPr>
          <p:spPr>
            <a:xfrm>
              <a:off x="-281717" y="3478817"/>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250" name="TextBox 1">
              <a:extLst>
                <a:ext uri="{FF2B5EF4-FFF2-40B4-BE49-F238E27FC236}">
                  <a16:creationId xmlns:a16="http://schemas.microsoft.com/office/drawing/2014/main" id="{27297DA4-2ACB-462F-9E23-C2BE7EBDD733}"/>
                </a:ext>
              </a:extLst>
            </p:cNvPr>
            <p:cNvSpPr txBox="1"/>
            <p:nvPr/>
          </p:nvSpPr>
          <p:spPr>
            <a:xfrm>
              <a:off x="-711239" y="362659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15.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Guardrails simplification</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251" name="Group 250">
            <a:extLst>
              <a:ext uri="{FF2B5EF4-FFF2-40B4-BE49-F238E27FC236}">
                <a16:creationId xmlns:a16="http://schemas.microsoft.com/office/drawing/2014/main" id="{D80BB465-1324-458B-8698-6D7F5FD43FB0}"/>
              </a:ext>
            </a:extLst>
          </p:cNvPr>
          <p:cNvGrpSpPr/>
          <p:nvPr/>
        </p:nvGrpSpPr>
        <p:grpSpPr>
          <a:xfrm>
            <a:off x="6556032" y="3127772"/>
            <a:ext cx="1003045" cy="335514"/>
            <a:chOff x="-711239" y="4153525"/>
            <a:chExt cx="1003045" cy="335514"/>
          </a:xfrm>
        </p:grpSpPr>
        <p:sp>
          <p:nvSpPr>
            <p:cNvPr id="252" name="Oval 251">
              <a:extLst>
                <a:ext uri="{FF2B5EF4-FFF2-40B4-BE49-F238E27FC236}">
                  <a16:creationId xmlns:a16="http://schemas.microsoft.com/office/drawing/2014/main" id="{9A3E7120-2B53-4C6C-8977-F8131ED989E9}"/>
                </a:ext>
              </a:extLst>
            </p:cNvPr>
            <p:cNvSpPr/>
            <p:nvPr/>
          </p:nvSpPr>
          <p:spPr>
            <a:xfrm>
              <a:off x="-281717" y="4153525"/>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253" name="TextBox 1">
              <a:extLst>
                <a:ext uri="{FF2B5EF4-FFF2-40B4-BE49-F238E27FC236}">
                  <a16:creationId xmlns:a16="http://schemas.microsoft.com/office/drawing/2014/main" id="{12A883A3-8870-4CED-BE8D-1276DF97CA6D}"/>
                </a:ext>
              </a:extLst>
            </p:cNvPr>
            <p:cNvSpPr txBox="1"/>
            <p:nvPr/>
          </p:nvSpPr>
          <p:spPr>
            <a:xfrm>
              <a:off x="-711239" y="431503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16.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Reinforce the role of PO</a:t>
              </a:r>
            </a:p>
          </p:txBody>
        </p:sp>
      </p:grpSp>
      <p:grpSp>
        <p:nvGrpSpPr>
          <p:cNvPr id="254" name="Group 253">
            <a:extLst>
              <a:ext uri="{FF2B5EF4-FFF2-40B4-BE49-F238E27FC236}">
                <a16:creationId xmlns:a16="http://schemas.microsoft.com/office/drawing/2014/main" id="{1C4BDBDA-8E2B-415A-B020-AFA22DE06E9B}"/>
              </a:ext>
            </a:extLst>
          </p:cNvPr>
          <p:cNvGrpSpPr/>
          <p:nvPr/>
        </p:nvGrpSpPr>
        <p:grpSpPr>
          <a:xfrm>
            <a:off x="3949331" y="1930395"/>
            <a:ext cx="1003045" cy="381467"/>
            <a:chOff x="-711239" y="4796004"/>
            <a:chExt cx="1003045" cy="381467"/>
          </a:xfrm>
        </p:grpSpPr>
        <p:sp>
          <p:nvSpPr>
            <p:cNvPr id="255" name="Oval 254">
              <a:extLst>
                <a:ext uri="{FF2B5EF4-FFF2-40B4-BE49-F238E27FC236}">
                  <a16:creationId xmlns:a16="http://schemas.microsoft.com/office/drawing/2014/main" id="{A378C044-B85E-4A23-8C63-B911E741B181}"/>
                </a:ext>
              </a:extLst>
            </p:cNvPr>
            <p:cNvSpPr/>
            <p:nvPr/>
          </p:nvSpPr>
          <p:spPr>
            <a:xfrm>
              <a:off x="-281717" y="479600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256" name="TextBox 1">
              <a:extLst>
                <a:ext uri="{FF2B5EF4-FFF2-40B4-BE49-F238E27FC236}">
                  <a16:creationId xmlns:a16="http://schemas.microsoft.com/office/drawing/2014/main" id="{E2A615D3-870B-4283-903A-3545719ACF19}"/>
                </a:ext>
              </a:extLst>
            </p:cNvPr>
            <p:cNvSpPr txBox="1"/>
            <p:nvPr/>
          </p:nvSpPr>
          <p:spPr>
            <a:xfrm>
              <a:off x="-711239" y="500346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17. Dashboard for KPIs maintenance and repository</a:t>
              </a:r>
            </a:p>
          </p:txBody>
        </p:sp>
      </p:grpSp>
      <p:grpSp>
        <p:nvGrpSpPr>
          <p:cNvPr id="257" name="Group 256">
            <a:extLst>
              <a:ext uri="{FF2B5EF4-FFF2-40B4-BE49-F238E27FC236}">
                <a16:creationId xmlns:a16="http://schemas.microsoft.com/office/drawing/2014/main" id="{5DA923EA-73F2-499E-8E3A-EB2579AC038D}"/>
              </a:ext>
            </a:extLst>
          </p:cNvPr>
          <p:cNvGrpSpPr/>
          <p:nvPr/>
        </p:nvGrpSpPr>
        <p:grpSpPr>
          <a:xfrm>
            <a:off x="8655698" y="4960072"/>
            <a:ext cx="1003045" cy="387733"/>
            <a:chOff x="-711239" y="5401672"/>
            <a:chExt cx="1003045" cy="387733"/>
          </a:xfrm>
        </p:grpSpPr>
        <p:sp>
          <p:nvSpPr>
            <p:cNvPr id="258" name="Oval 257">
              <a:extLst>
                <a:ext uri="{FF2B5EF4-FFF2-40B4-BE49-F238E27FC236}">
                  <a16:creationId xmlns:a16="http://schemas.microsoft.com/office/drawing/2014/main" id="{4AAD2E9C-FF36-4E8D-A8E4-11D7C26762CF}"/>
                </a:ext>
              </a:extLst>
            </p:cNvPr>
            <p:cNvSpPr/>
            <p:nvPr/>
          </p:nvSpPr>
          <p:spPr>
            <a:xfrm>
              <a:off x="-281717" y="5401672"/>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259" name="TextBox 1">
              <a:extLst>
                <a:ext uri="{FF2B5EF4-FFF2-40B4-BE49-F238E27FC236}">
                  <a16:creationId xmlns:a16="http://schemas.microsoft.com/office/drawing/2014/main" id="{D48147E6-6035-4159-BFFD-55FAC8DC52BC}"/>
                </a:ext>
              </a:extLst>
            </p:cNvPr>
            <p:cNvSpPr txBox="1"/>
            <p:nvPr/>
          </p:nvSpPr>
          <p:spPr>
            <a:xfrm>
              <a:off x="-711239" y="5615396"/>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18.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Given-When-Then (GWT) Acceptance Criteria</a:t>
              </a:r>
            </a:p>
          </p:txBody>
        </p:sp>
      </p:grpSp>
      <p:grpSp>
        <p:nvGrpSpPr>
          <p:cNvPr id="260" name="Group 259">
            <a:extLst>
              <a:ext uri="{FF2B5EF4-FFF2-40B4-BE49-F238E27FC236}">
                <a16:creationId xmlns:a16="http://schemas.microsoft.com/office/drawing/2014/main" id="{5C41DE4E-9F0F-47EB-BE23-A4CB66F95CFC}"/>
              </a:ext>
            </a:extLst>
          </p:cNvPr>
          <p:cNvGrpSpPr/>
          <p:nvPr/>
        </p:nvGrpSpPr>
        <p:grpSpPr>
          <a:xfrm>
            <a:off x="6362665" y="1419031"/>
            <a:ext cx="1003045" cy="380335"/>
            <a:chOff x="-721398" y="1787992"/>
            <a:chExt cx="1003045" cy="380335"/>
          </a:xfrm>
        </p:grpSpPr>
        <p:sp>
          <p:nvSpPr>
            <p:cNvPr id="261" name="Oval 260">
              <a:extLst>
                <a:ext uri="{FF2B5EF4-FFF2-40B4-BE49-F238E27FC236}">
                  <a16:creationId xmlns:a16="http://schemas.microsoft.com/office/drawing/2014/main" id="{BE0D8B43-7F93-405C-91FD-653515D7FCDC}"/>
                </a:ext>
              </a:extLst>
            </p:cNvPr>
            <p:cNvSpPr/>
            <p:nvPr/>
          </p:nvSpPr>
          <p:spPr>
            <a:xfrm>
              <a:off x="-291876" y="1787992"/>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14" name="TextBox 1">
              <a:extLst>
                <a:ext uri="{FF2B5EF4-FFF2-40B4-BE49-F238E27FC236}">
                  <a16:creationId xmlns:a16="http://schemas.microsoft.com/office/drawing/2014/main" id="{13721830-3062-43E0-A1A2-4516B774AC04}"/>
                </a:ext>
              </a:extLst>
            </p:cNvPr>
            <p:cNvSpPr txBox="1"/>
            <p:nvPr/>
          </p:nvSpPr>
          <p:spPr>
            <a:xfrm>
              <a:off x="-721398" y="199431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19.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Define and review business critical steps </a:t>
              </a:r>
            </a:p>
          </p:txBody>
        </p:sp>
      </p:grpSp>
      <p:grpSp>
        <p:nvGrpSpPr>
          <p:cNvPr id="418" name="Group 417">
            <a:extLst>
              <a:ext uri="{FF2B5EF4-FFF2-40B4-BE49-F238E27FC236}">
                <a16:creationId xmlns:a16="http://schemas.microsoft.com/office/drawing/2014/main" id="{F82E348A-ED9E-4BCF-B07E-418EB1BCB73C}"/>
              </a:ext>
            </a:extLst>
          </p:cNvPr>
          <p:cNvGrpSpPr/>
          <p:nvPr/>
        </p:nvGrpSpPr>
        <p:grpSpPr>
          <a:xfrm>
            <a:off x="3580244" y="2866166"/>
            <a:ext cx="1003045" cy="337914"/>
            <a:chOff x="-721398" y="2316553"/>
            <a:chExt cx="1003045" cy="337914"/>
          </a:xfrm>
        </p:grpSpPr>
        <p:sp>
          <p:nvSpPr>
            <p:cNvPr id="419" name="Oval 418">
              <a:extLst>
                <a:ext uri="{FF2B5EF4-FFF2-40B4-BE49-F238E27FC236}">
                  <a16:creationId xmlns:a16="http://schemas.microsoft.com/office/drawing/2014/main" id="{6170BACD-6BB2-453C-B00D-A35AEFAFCA33}"/>
                </a:ext>
              </a:extLst>
            </p:cNvPr>
            <p:cNvSpPr/>
            <p:nvPr/>
          </p:nvSpPr>
          <p:spPr>
            <a:xfrm>
              <a:off x="-291876" y="2316553"/>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20" name="TextBox 1">
              <a:extLst>
                <a:ext uri="{FF2B5EF4-FFF2-40B4-BE49-F238E27FC236}">
                  <a16:creationId xmlns:a16="http://schemas.microsoft.com/office/drawing/2014/main" id="{6544A719-1008-4F74-AAD9-0838A8642715}"/>
                </a:ext>
              </a:extLst>
            </p:cNvPr>
            <p:cNvSpPr txBox="1"/>
            <p:nvPr/>
          </p:nvSpPr>
          <p:spPr>
            <a:xfrm>
              <a:off x="-721398" y="248045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20.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Technical analysis procedure</a:t>
              </a:r>
            </a:p>
          </p:txBody>
        </p:sp>
      </p:grpSp>
      <p:grpSp>
        <p:nvGrpSpPr>
          <p:cNvPr id="421" name="Group 420">
            <a:extLst>
              <a:ext uri="{FF2B5EF4-FFF2-40B4-BE49-F238E27FC236}">
                <a16:creationId xmlns:a16="http://schemas.microsoft.com/office/drawing/2014/main" id="{07D643C3-EB69-43FD-AF9C-5B90A6FBD2ED}"/>
              </a:ext>
            </a:extLst>
          </p:cNvPr>
          <p:cNvGrpSpPr/>
          <p:nvPr/>
        </p:nvGrpSpPr>
        <p:grpSpPr>
          <a:xfrm>
            <a:off x="4129254" y="2699130"/>
            <a:ext cx="1003045" cy="318049"/>
            <a:chOff x="-721398" y="2845114"/>
            <a:chExt cx="1003045" cy="318049"/>
          </a:xfrm>
        </p:grpSpPr>
        <p:sp>
          <p:nvSpPr>
            <p:cNvPr id="422" name="Oval 421">
              <a:extLst>
                <a:ext uri="{FF2B5EF4-FFF2-40B4-BE49-F238E27FC236}">
                  <a16:creationId xmlns:a16="http://schemas.microsoft.com/office/drawing/2014/main" id="{18772C07-8DFA-401E-9F5F-663C3B90958F}"/>
                </a:ext>
              </a:extLst>
            </p:cNvPr>
            <p:cNvSpPr/>
            <p:nvPr/>
          </p:nvSpPr>
          <p:spPr>
            <a:xfrm>
              <a:off x="-291876" y="284511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59" name="TextBox 1">
              <a:extLst>
                <a:ext uri="{FF2B5EF4-FFF2-40B4-BE49-F238E27FC236}">
                  <a16:creationId xmlns:a16="http://schemas.microsoft.com/office/drawing/2014/main" id="{C191090B-5387-4413-BAE7-16837EE292E8}"/>
                </a:ext>
              </a:extLst>
            </p:cNvPr>
            <p:cNvSpPr txBox="1"/>
            <p:nvPr/>
          </p:nvSpPr>
          <p:spPr>
            <a:xfrm>
              <a:off x="-721398" y="298915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21.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Mandatory technical analysis </a:t>
              </a:r>
            </a:p>
          </p:txBody>
        </p:sp>
      </p:grpSp>
      <p:grpSp>
        <p:nvGrpSpPr>
          <p:cNvPr id="460" name="Group 459">
            <a:extLst>
              <a:ext uri="{FF2B5EF4-FFF2-40B4-BE49-F238E27FC236}">
                <a16:creationId xmlns:a16="http://schemas.microsoft.com/office/drawing/2014/main" id="{4F0B1428-3912-4F83-93FA-D11391502857}"/>
              </a:ext>
            </a:extLst>
          </p:cNvPr>
          <p:cNvGrpSpPr/>
          <p:nvPr/>
        </p:nvGrpSpPr>
        <p:grpSpPr>
          <a:xfrm>
            <a:off x="7580871" y="3092026"/>
            <a:ext cx="1003045" cy="286719"/>
            <a:chOff x="-721398" y="3478817"/>
            <a:chExt cx="1003045" cy="286719"/>
          </a:xfrm>
        </p:grpSpPr>
        <p:sp>
          <p:nvSpPr>
            <p:cNvPr id="461" name="Oval 460">
              <a:extLst>
                <a:ext uri="{FF2B5EF4-FFF2-40B4-BE49-F238E27FC236}">
                  <a16:creationId xmlns:a16="http://schemas.microsoft.com/office/drawing/2014/main" id="{47DDFC2E-4E9C-4ECB-BBB4-39AC4659B6D5}"/>
                </a:ext>
              </a:extLst>
            </p:cNvPr>
            <p:cNvSpPr/>
            <p:nvPr/>
          </p:nvSpPr>
          <p:spPr>
            <a:xfrm>
              <a:off x="-291876" y="3478817"/>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62" name="TextBox 1">
              <a:extLst>
                <a:ext uri="{FF2B5EF4-FFF2-40B4-BE49-F238E27FC236}">
                  <a16:creationId xmlns:a16="http://schemas.microsoft.com/office/drawing/2014/main" id="{696C0962-D628-4D86-919C-00813E38DA47}"/>
                </a:ext>
              </a:extLst>
            </p:cNvPr>
            <p:cNvSpPr txBox="1"/>
            <p:nvPr/>
          </p:nvSpPr>
          <p:spPr>
            <a:xfrm>
              <a:off x="-721398" y="359152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22. </a:t>
              </a:r>
              <a:r>
                <a:rPr kumimoji="0" lang="en-US" sz="700" b="0" i="0" u="none" strike="noStrike" kern="1200" cap="none" spc="0" normalizeH="0" baseline="0" noProof="0" dirty="0" err="1">
                  <a:ln>
                    <a:noFill/>
                  </a:ln>
                  <a:solidFill>
                    <a:srgbClr val="000000"/>
                  </a:solidFill>
                  <a:effectLst/>
                  <a:uLnTx/>
                  <a:uFillTx/>
                  <a:latin typeface="EYInterstate Light" panose="02000506000000020004" pitchFamily="2" charset="0"/>
                  <a:ea typeface="+mn-ea"/>
                  <a:cs typeface="+mn-cs"/>
                </a:rPr>
                <a:t>DoR</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 checklist </a:t>
              </a:r>
            </a:p>
          </p:txBody>
        </p:sp>
      </p:grpSp>
      <p:grpSp>
        <p:nvGrpSpPr>
          <p:cNvPr id="463" name="Group 462">
            <a:extLst>
              <a:ext uri="{FF2B5EF4-FFF2-40B4-BE49-F238E27FC236}">
                <a16:creationId xmlns:a16="http://schemas.microsoft.com/office/drawing/2014/main" id="{9A7D5EA4-A337-4B49-BC63-419B6518108D}"/>
              </a:ext>
            </a:extLst>
          </p:cNvPr>
          <p:cNvGrpSpPr/>
          <p:nvPr/>
        </p:nvGrpSpPr>
        <p:grpSpPr>
          <a:xfrm>
            <a:off x="3699732" y="1418955"/>
            <a:ext cx="1003045" cy="327521"/>
            <a:chOff x="-721398" y="4153525"/>
            <a:chExt cx="1003045" cy="327521"/>
          </a:xfrm>
        </p:grpSpPr>
        <p:sp>
          <p:nvSpPr>
            <p:cNvPr id="464" name="Oval 463">
              <a:extLst>
                <a:ext uri="{FF2B5EF4-FFF2-40B4-BE49-F238E27FC236}">
                  <a16:creationId xmlns:a16="http://schemas.microsoft.com/office/drawing/2014/main" id="{FE69A3C1-BAE1-4D0D-A28B-0C3D88936B9F}"/>
                </a:ext>
              </a:extLst>
            </p:cNvPr>
            <p:cNvSpPr/>
            <p:nvPr/>
          </p:nvSpPr>
          <p:spPr>
            <a:xfrm>
              <a:off x="-291876" y="4153525"/>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65" name="TextBox 1">
              <a:extLst>
                <a:ext uri="{FF2B5EF4-FFF2-40B4-BE49-F238E27FC236}">
                  <a16:creationId xmlns:a16="http://schemas.microsoft.com/office/drawing/2014/main" id="{C82CD8BC-34A7-40ED-B6EC-C9CD96DD7D7C}"/>
                </a:ext>
              </a:extLst>
            </p:cNvPr>
            <p:cNvSpPr txBox="1"/>
            <p:nvPr/>
          </p:nvSpPr>
          <p:spPr>
            <a:xfrm>
              <a:off x="-721398" y="430703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23.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IT Testing Policy and Strategy </a:t>
              </a:r>
            </a:p>
          </p:txBody>
        </p:sp>
      </p:grpSp>
      <p:grpSp>
        <p:nvGrpSpPr>
          <p:cNvPr id="466" name="Group 465">
            <a:extLst>
              <a:ext uri="{FF2B5EF4-FFF2-40B4-BE49-F238E27FC236}">
                <a16:creationId xmlns:a16="http://schemas.microsoft.com/office/drawing/2014/main" id="{B878FD2C-079E-4EC8-893B-5B38F7A0CECB}"/>
              </a:ext>
            </a:extLst>
          </p:cNvPr>
          <p:cNvGrpSpPr/>
          <p:nvPr/>
        </p:nvGrpSpPr>
        <p:grpSpPr>
          <a:xfrm>
            <a:off x="4468220" y="3139010"/>
            <a:ext cx="1003045" cy="289920"/>
            <a:chOff x="-721398" y="4796004"/>
            <a:chExt cx="1003045" cy="289920"/>
          </a:xfrm>
        </p:grpSpPr>
        <p:sp>
          <p:nvSpPr>
            <p:cNvPr id="467" name="Oval 466">
              <a:extLst>
                <a:ext uri="{FF2B5EF4-FFF2-40B4-BE49-F238E27FC236}">
                  <a16:creationId xmlns:a16="http://schemas.microsoft.com/office/drawing/2014/main" id="{D1F6DFFD-4180-47EE-A12B-3C2C4D2E74A7}"/>
                </a:ext>
              </a:extLst>
            </p:cNvPr>
            <p:cNvSpPr/>
            <p:nvPr/>
          </p:nvSpPr>
          <p:spPr>
            <a:xfrm>
              <a:off x="-291876" y="479600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68" name="TextBox 1">
              <a:extLst>
                <a:ext uri="{FF2B5EF4-FFF2-40B4-BE49-F238E27FC236}">
                  <a16:creationId xmlns:a16="http://schemas.microsoft.com/office/drawing/2014/main" id="{879C6B71-2D44-4565-BFDC-B67E848EC2BA}"/>
                </a:ext>
              </a:extLst>
            </p:cNvPr>
            <p:cNvSpPr txBox="1"/>
            <p:nvPr/>
          </p:nvSpPr>
          <p:spPr>
            <a:xfrm>
              <a:off x="-721398" y="491191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24.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Dedicated MRT</a:t>
              </a: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 </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469" name="Group 468">
            <a:extLst>
              <a:ext uri="{FF2B5EF4-FFF2-40B4-BE49-F238E27FC236}">
                <a16:creationId xmlns:a16="http://schemas.microsoft.com/office/drawing/2014/main" id="{B38D5837-FBD4-4E15-8DD1-C430724A96CA}"/>
              </a:ext>
            </a:extLst>
          </p:cNvPr>
          <p:cNvGrpSpPr/>
          <p:nvPr/>
        </p:nvGrpSpPr>
        <p:grpSpPr>
          <a:xfrm>
            <a:off x="4458802" y="1422371"/>
            <a:ext cx="1003045" cy="326469"/>
            <a:chOff x="-721398" y="5401672"/>
            <a:chExt cx="1003045" cy="326469"/>
          </a:xfrm>
        </p:grpSpPr>
        <p:sp>
          <p:nvSpPr>
            <p:cNvPr id="470" name="Oval 469">
              <a:extLst>
                <a:ext uri="{FF2B5EF4-FFF2-40B4-BE49-F238E27FC236}">
                  <a16:creationId xmlns:a16="http://schemas.microsoft.com/office/drawing/2014/main" id="{EA782F57-0453-4DC0-96DD-33C901DF93AF}"/>
                </a:ext>
              </a:extLst>
            </p:cNvPr>
            <p:cNvSpPr/>
            <p:nvPr/>
          </p:nvSpPr>
          <p:spPr>
            <a:xfrm>
              <a:off x="-291876" y="5401672"/>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71" name="TextBox 1">
              <a:extLst>
                <a:ext uri="{FF2B5EF4-FFF2-40B4-BE49-F238E27FC236}">
                  <a16:creationId xmlns:a16="http://schemas.microsoft.com/office/drawing/2014/main" id="{D93514AA-3F8C-4B9B-B1D8-B0558CFC1FFF}"/>
                </a:ext>
              </a:extLst>
            </p:cNvPr>
            <p:cNvSpPr txBox="1"/>
            <p:nvPr/>
          </p:nvSpPr>
          <p:spPr>
            <a:xfrm>
              <a:off x="-721398" y="555413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25.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Fix Preprod Environment</a:t>
              </a:r>
            </a:p>
          </p:txBody>
        </p:sp>
      </p:grpSp>
      <p:grpSp>
        <p:nvGrpSpPr>
          <p:cNvPr id="472" name="Group 471">
            <a:extLst>
              <a:ext uri="{FF2B5EF4-FFF2-40B4-BE49-F238E27FC236}">
                <a16:creationId xmlns:a16="http://schemas.microsoft.com/office/drawing/2014/main" id="{4BC7D9B4-88DE-483A-BFD0-12E75DB33532}"/>
              </a:ext>
            </a:extLst>
          </p:cNvPr>
          <p:cNvGrpSpPr/>
          <p:nvPr/>
        </p:nvGrpSpPr>
        <p:grpSpPr>
          <a:xfrm>
            <a:off x="4820506" y="2233026"/>
            <a:ext cx="1003045" cy="385207"/>
            <a:chOff x="-721400" y="1787992"/>
            <a:chExt cx="1003045" cy="385207"/>
          </a:xfrm>
        </p:grpSpPr>
        <p:sp>
          <p:nvSpPr>
            <p:cNvPr id="473" name="Oval 472">
              <a:extLst>
                <a:ext uri="{FF2B5EF4-FFF2-40B4-BE49-F238E27FC236}">
                  <a16:creationId xmlns:a16="http://schemas.microsoft.com/office/drawing/2014/main" id="{E07EC447-ACDF-496B-A935-096CD1FEDE36}"/>
                </a:ext>
              </a:extLst>
            </p:cNvPr>
            <p:cNvSpPr/>
            <p:nvPr/>
          </p:nvSpPr>
          <p:spPr>
            <a:xfrm>
              <a:off x="-291877" y="1787992"/>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74" name="TextBox 1">
              <a:extLst>
                <a:ext uri="{FF2B5EF4-FFF2-40B4-BE49-F238E27FC236}">
                  <a16:creationId xmlns:a16="http://schemas.microsoft.com/office/drawing/2014/main" id="{24B819BF-3E36-46E8-ACA0-CCB83C320DFB}"/>
                </a:ext>
              </a:extLst>
            </p:cNvPr>
            <p:cNvSpPr txBox="1"/>
            <p:nvPr/>
          </p:nvSpPr>
          <p:spPr>
            <a:xfrm>
              <a:off x="-721400" y="199919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26.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Structured procedure for the product release</a:t>
              </a:r>
            </a:p>
          </p:txBody>
        </p:sp>
      </p:grpSp>
      <p:grpSp>
        <p:nvGrpSpPr>
          <p:cNvPr id="475" name="Group 474">
            <a:extLst>
              <a:ext uri="{FF2B5EF4-FFF2-40B4-BE49-F238E27FC236}">
                <a16:creationId xmlns:a16="http://schemas.microsoft.com/office/drawing/2014/main" id="{7E6124EB-6F76-4AFE-B5EA-FB4EA8140469}"/>
              </a:ext>
            </a:extLst>
          </p:cNvPr>
          <p:cNvGrpSpPr/>
          <p:nvPr/>
        </p:nvGrpSpPr>
        <p:grpSpPr>
          <a:xfrm>
            <a:off x="8374679" y="3560246"/>
            <a:ext cx="1003045" cy="318009"/>
            <a:chOff x="-721399" y="2316553"/>
            <a:chExt cx="1003045" cy="318009"/>
          </a:xfrm>
        </p:grpSpPr>
        <p:sp>
          <p:nvSpPr>
            <p:cNvPr id="476" name="Oval 475">
              <a:extLst>
                <a:ext uri="{FF2B5EF4-FFF2-40B4-BE49-F238E27FC236}">
                  <a16:creationId xmlns:a16="http://schemas.microsoft.com/office/drawing/2014/main" id="{9AB1F51B-A1E2-4B3D-867B-9C4C43BFAB8B}"/>
                </a:ext>
              </a:extLst>
            </p:cNvPr>
            <p:cNvSpPr/>
            <p:nvPr/>
          </p:nvSpPr>
          <p:spPr>
            <a:xfrm>
              <a:off x="-291877" y="2316553"/>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77" name="TextBox 1">
              <a:extLst>
                <a:ext uri="{FF2B5EF4-FFF2-40B4-BE49-F238E27FC236}">
                  <a16:creationId xmlns:a16="http://schemas.microsoft.com/office/drawing/2014/main" id="{B73FEA62-A8F3-488E-8406-7D925F5BD98A}"/>
                </a:ext>
              </a:extLst>
            </p:cNvPr>
            <p:cNvSpPr txBox="1"/>
            <p:nvPr/>
          </p:nvSpPr>
          <p:spPr>
            <a:xfrm>
              <a:off x="-721399" y="2460553"/>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27.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Release incidents document </a:t>
              </a:r>
            </a:p>
          </p:txBody>
        </p:sp>
      </p:grpSp>
      <p:grpSp>
        <p:nvGrpSpPr>
          <p:cNvPr id="478" name="Group 477">
            <a:extLst>
              <a:ext uri="{FF2B5EF4-FFF2-40B4-BE49-F238E27FC236}">
                <a16:creationId xmlns:a16="http://schemas.microsoft.com/office/drawing/2014/main" id="{82A094B3-DD80-4F69-866A-15647DDD176C}"/>
              </a:ext>
            </a:extLst>
          </p:cNvPr>
          <p:cNvGrpSpPr/>
          <p:nvPr/>
        </p:nvGrpSpPr>
        <p:grpSpPr>
          <a:xfrm>
            <a:off x="5263605" y="2015440"/>
            <a:ext cx="1003045" cy="308380"/>
            <a:chOff x="-721399" y="2845114"/>
            <a:chExt cx="1003045" cy="308380"/>
          </a:xfrm>
        </p:grpSpPr>
        <p:sp>
          <p:nvSpPr>
            <p:cNvPr id="479" name="Oval 478">
              <a:extLst>
                <a:ext uri="{FF2B5EF4-FFF2-40B4-BE49-F238E27FC236}">
                  <a16:creationId xmlns:a16="http://schemas.microsoft.com/office/drawing/2014/main" id="{E062F815-1BC5-4498-AA32-CE84E4616AE0}"/>
                </a:ext>
              </a:extLst>
            </p:cNvPr>
            <p:cNvSpPr/>
            <p:nvPr/>
          </p:nvSpPr>
          <p:spPr>
            <a:xfrm>
              <a:off x="-291877" y="284511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80" name="TextBox 1">
              <a:extLst>
                <a:ext uri="{FF2B5EF4-FFF2-40B4-BE49-F238E27FC236}">
                  <a16:creationId xmlns:a16="http://schemas.microsoft.com/office/drawing/2014/main" id="{5090545F-23A5-4548-9877-ED1C4F928CC8}"/>
                </a:ext>
              </a:extLst>
            </p:cNvPr>
            <p:cNvSpPr txBox="1"/>
            <p:nvPr/>
          </p:nvSpPr>
          <p:spPr>
            <a:xfrm>
              <a:off x="-721399" y="297948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28.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Review of the release </a:t>
              </a:r>
            </a:p>
          </p:txBody>
        </p:sp>
      </p:grpSp>
      <p:grpSp>
        <p:nvGrpSpPr>
          <p:cNvPr id="481" name="Group 480">
            <a:extLst>
              <a:ext uri="{FF2B5EF4-FFF2-40B4-BE49-F238E27FC236}">
                <a16:creationId xmlns:a16="http://schemas.microsoft.com/office/drawing/2014/main" id="{1F3CEF23-6C11-483C-93D8-9F324190E21F}"/>
              </a:ext>
            </a:extLst>
          </p:cNvPr>
          <p:cNvGrpSpPr/>
          <p:nvPr/>
        </p:nvGrpSpPr>
        <p:grpSpPr>
          <a:xfrm>
            <a:off x="6201734" y="2639908"/>
            <a:ext cx="1003045" cy="386156"/>
            <a:chOff x="-721399" y="3478817"/>
            <a:chExt cx="1003045" cy="386156"/>
          </a:xfrm>
        </p:grpSpPr>
        <p:sp>
          <p:nvSpPr>
            <p:cNvPr id="482" name="Oval 481">
              <a:extLst>
                <a:ext uri="{FF2B5EF4-FFF2-40B4-BE49-F238E27FC236}">
                  <a16:creationId xmlns:a16="http://schemas.microsoft.com/office/drawing/2014/main" id="{E0E224E4-4F39-4F4F-A6A8-295E83C9216E}"/>
                </a:ext>
              </a:extLst>
            </p:cNvPr>
            <p:cNvSpPr/>
            <p:nvPr/>
          </p:nvSpPr>
          <p:spPr>
            <a:xfrm>
              <a:off x="-291877" y="3478817"/>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83" name="TextBox 1">
              <a:extLst>
                <a:ext uri="{FF2B5EF4-FFF2-40B4-BE49-F238E27FC236}">
                  <a16:creationId xmlns:a16="http://schemas.microsoft.com/office/drawing/2014/main" id="{C897038B-635D-405E-B41B-FCB0B1D846F9}"/>
                </a:ext>
              </a:extLst>
            </p:cNvPr>
            <p:cNvSpPr txBox="1"/>
            <p:nvPr/>
          </p:nvSpPr>
          <p:spPr>
            <a:xfrm>
              <a:off x="-721399" y="369096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29.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Review branching and release strategy</a:t>
              </a:r>
            </a:p>
          </p:txBody>
        </p:sp>
      </p:grpSp>
      <p:grpSp>
        <p:nvGrpSpPr>
          <p:cNvPr id="484" name="Group 483">
            <a:extLst>
              <a:ext uri="{FF2B5EF4-FFF2-40B4-BE49-F238E27FC236}">
                <a16:creationId xmlns:a16="http://schemas.microsoft.com/office/drawing/2014/main" id="{E560734E-C45D-405A-8566-BE01FF7C1A64}"/>
              </a:ext>
            </a:extLst>
          </p:cNvPr>
          <p:cNvGrpSpPr/>
          <p:nvPr/>
        </p:nvGrpSpPr>
        <p:grpSpPr>
          <a:xfrm>
            <a:off x="2333178" y="2919081"/>
            <a:ext cx="1003045" cy="376448"/>
            <a:chOff x="-721399" y="4153525"/>
            <a:chExt cx="1003045" cy="376448"/>
          </a:xfrm>
        </p:grpSpPr>
        <p:sp>
          <p:nvSpPr>
            <p:cNvPr id="485" name="Oval 484">
              <a:extLst>
                <a:ext uri="{FF2B5EF4-FFF2-40B4-BE49-F238E27FC236}">
                  <a16:creationId xmlns:a16="http://schemas.microsoft.com/office/drawing/2014/main" id="{5C0412FF-AC71-4D0A-A849-E3590CBCC80F}"/>
                </a:ext>
              </a:extLst>
            </p:cNvPr>
            <p:cNvSpPr/>
            <p:nvPr/>
          </p:nvSpPr>
          <p:spPr>
            <a:xfrm>
              <a:off x="-291877" y="4153525"/>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86" name="TextBox 1">
              <a:extLst>
                <a:ext uri="{FF2B5EF4-FFF2-40B4-BE49-F238E27FC236}">
                  <a16:creationId xmlns:a16="http://schemas.microsoft.com/office/drawing/2014/main" id="{DEABFEF3-3761-4FF7-AB50-884D4A669240}"/>
                </a:ext>
              </a:extLst>
            </p:cNvPr>
            <p:cNvSpPr txBox="1"/>
            <p:nvPr/>
          </p:nvSpPr>
          <p:spPr>
            <a:xfrm>
              <a:off x="-721399" y="435596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30.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Release on limited number of targeted customers</a:t>
              </a:r>
            </a:p>
          </p:txBody>
        </p:sp>
      </p:grpSp>
      <p:grpSp>
        <p:nvGrpSpPr>
          <p:cNvPr id="487" name="Group 486">
            <a:extLst>
              <a:ext uri="{FF2B5EF4-FFF2-40B4-BE49-F238E27FC236}">
                <a16:creationId xmlns:a16="http://schemas.microsoft.com/office/drawing/2014/main" id="{D3FDB8EC-FA2A-45A5-A486-03FDF0BAF527}"/>
              </a:ext>
            </a:extLst>
          </p:cNvPr>
          <p:cNvGrpSpPr/>
          <p:nvPr/>
        </p:nvGrpSpPr>
        <p:grpSpPr>
          <a:xfrm>
            <a:off x="5190988" y="3502947"/>
            <a:ext cx="1003045" cy="382414"/>
            <a:chOff x="-721399" y="4796004"/>
            <a:chExt cx="1003045" cy="382414"/>
          </a:xfrm>
        </p:grpSpPr>
        <p:sp>
          <p:nvSpPr>
            <p:cNvPr id="488" name="Oval 487">
              <a:extLst>
                <a:ext uri="{FF2B5EF4-FFF2-40B4-BE49-F238E27FC236}">
                  <a16:creationId xmlns:a16="http://schemas.microsoft.com/office/drawing/2014/main" id="{7D65A0FF-B12F-4E7F-8297-3B6F4470154E}"/>
                </a:ext>
              </a:extLst>
            </p:cNvPr>
            <p:cNvSpPr/>
            <p:nvPr/>
          </p:nvSpPr>
          <p:spPr>
            <a:xfrm>
              <a:off x="-291877" y="479600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89" name="TextBox 1">
              <a:extLst>
                <a:ext uri="{FF2B5EF4-FFF2-40B4-BE49-F238E27FC236}">
                  <a16:creationId xmlns:a16="http://schemas.microsoft.com/office/drawing/2014/main" id="{765B760C-FDD5-4848-8217-25203E9D9818}"/>
                </a:ext>
              </a:extLst>
            </p:cNvPr>
            <p:cNvSpPr txBox="1"/>
            <p:nvPr/>
          </p:nvSpPr>
          <p:spPr>
            <a:xfrm>
              <a:off x="-721399" y="500440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31.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Establish profit/ loss competencies in trains </a:t>
              </a:r>
            </a:p>
          </p:txBody>
        </p:sp>
      </p:grpSp>
      <p:grpSp>
        <p:nvGrpSpPr>
          <p:cNvPr id="490" name="Group 489">
            <a:extLst>
              <a:ext uri="{FF2B5EF4-FFF2-40B4-BE49-F238E27FC236}">
                <a16:creationId xmlns:a16="http://schemas.microsoft.com/office/drawing/2014/main" id="{FF53C32F-6744-4357-8620-36C9CC7B66BA}"/>
              </a:ext>
            </a:extLst>
          </p:cNvPr>
          <p:cNvGrpSpPr/>
          <p:nvPr/>
        </p:nvGrpSpPr>
        <p:grpSpPr>
          <a:xfrm>
            <a:off x="5747879" y="2300487"/>
            <a:ext cx="1003045" cy="339929"/>
            <a:chOff x="-721399" y="5399929"/>
            <a:chExt cx="1003045" cy="339929"/>
          </a:xfrm>
        </p:grpSpPr>
        <p:sp>
          <p:nvSpPr>
            <p:cNvPr id="491" name="Oval 490">
              <a:extLst>
                <a:ext uri="{FF2B5EF4-FFF2-40B4-BE49-F238E27FC236}">
                  <a16:creationId xmlns:a16="http://schemas.microsoft.com/office/drawing/2014/main" id="{3A19F053-F8DA-4581-9632-7166D7B2EF69}"/>
                </a:ext>
              </a:extLst>
            </p:cNvPr>
            <p:cNvSpPr/>
            <p:nvPr/>
          </p:nvSpPr>
          <p:spPr>
            <a:xfrm>
              <a:off x="-291877" y="5399929"/>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92" name="TextBox 1">
              <a:extLst>
                <a:ext uri="{FF2B5EF4-FFF2-40B4-BE49-F238E27FC236}">
                  <a16:creationId xmlns:a16="http://schemas.microsoft.com/office/drawing/2014/main" id="{67F68488-071B-48DD-A709-A82F6483F29B}"/>
                </a:ext>
              </a:extLst>
            </p:cNvPr>
            <p:cNvSpPr txBox="1"/>
            <p:nvPr/>
          </p:nvSpPr>
          <p:spPr>
            <a:xfrm>
              <a:off x="-721399" y="556584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32.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Increase focus on functional test </a:t>
              </a:r>
            </a:p>
          </p:txBody>
        </p:sp>
      </p:grpSp>
      <p:grpSp>
        <p:nvGrpSpPr>
          <p:cNvPr id="493" name="Group 492">
            <a:extLst>
              <a:ext uri="{FF2B5EF4-FFF2-40B4-BE49-F238E27FC236}">
                <a16:creationId xmlns:a16="http://schemas.microsoft.com/office/drawing/2014/main" id="{AEF911E1-7C21-4E07-BFBB-6F965D1FEC44}"/>
              </a:ext>
            </a:extLst>
          </p:cNvPr>
          <p:cNvGrpSpPr/>
          <p:nvPr/>
        </p:nvGrpSpPr>
        <p:grpSpPr>
          <a:xfrm>
            <a:off x="5290217" y="2659081"/>
            <a:ext cx="1003045" cy="404596"/>
            <a:chOff x="-711239" y="2245104"/>
            <a:chExt cx="1003045" cy="404596"/>
          </a:xfrm>
        </p:grpSpPr>
        <p:sp>
          <p:nvSpPr>
            <p:cNvPr id="494" name="Oval 493">
              <a:extLst>
                <a:ext uri="{FF2B5EF4-FFF2-40B4-BE49-F238E27FC236}">
                  <a16:creationId xmlns:a16="http://schemas.microsoft.com/office/drawing/2014/main" id="{2B2FCDFE-4A21-471F-BF18-A6645FB8EC46}"/>
                </a:ext>
              </a:extLst>
            </p:cNvPr>
            <p:cNvSpPr/>
            <p:nvPr/>
          </p:nvSpPr>
          <p:spPr>
            <a:xfrm>
              <a:off x="-280744" y="2245104"/>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95" name="TextBox 1">
              <a:extLst>
                <a:ext uri="{FF2B5EF4-FFF2-40B4-BE49-F238E27FC236}">
                  <a16:creationId xmlns:a16="http://schemas.microsoft.com/office/drawing/2014/main" id="{B4789F2B-591C-4461-BA3A-8AA9522D0EB9}"/>
                </a:ext>
              </a:extLst>
            </p:cNvPr>
            <p:cNvSpPr txBox="1"/>
            <p:nvPr/>
          </p:nvSpPr>
          <p:spPr>
            <a:xfrm>
              <a:off x="-711239" y="247569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13.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CEO involvement in ROI initiatives</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496" name="Group 495">
            <a:extLst>
              <a:ext uri="{FF2B5EF4-FFF2-40B4-BE49-F238E27FC236}">
                <a16:creationId xmlns:a16="http://schemas.microsoft.com/office/drawing/2014/main" id="{8E0A78DD-5D2A-462F-92C8-AA712ACC7555}"/>
              </a:ext>
            </a:extLst>
          </p:cNvPr>
          <p:cNvGrpSpPr/>
          <p:nvPr/>
        </p:nvGrpSpPr>
        <p:grpSpPr>
          <a:xfrm>
            <a:off x="5957109" y="3304200"/>
            <a:ext cx="1003045" cy="326331"/>
            <a:chOff x="-660347" y="1751598"/>
            <a:chExt cx="1003045" cy="326331"/>
          </a:xfrm>
        </p:grpSpPr>
        <p:sp>
          <p:nvSpPr>
            <p:cNvPr id="497" name="Oval 496">
              <a:extLst>
                <a:ext uri="{FF2B5EF4-FFF2-40B4-BE49-F238E27FC236}">
                  <a16:creationId xmlns:a16="http://schemas.microsoft.com/office/drawing/2014/main" id="{942C8848-E38F-416B-8EE2-940BBA555A78}"/>
                </a:ext>
              </a:extLst>
            </p:cNvPr>
            <p:cNvSpPr/>
            <p:nvPr/>
          </p:nvSpPr>
          <p:spPr>
            <a:xfrm>
              <a:off x="-230825" y="1751598"/>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498" name="TextBox 1">
              <a:extLst>
                <a:ext uri="{FF2B5EF4-FFF2-40B4-BE49-F238E27FC236}">
                  <a16:creationId xmlns:a16="http://schemas.microsoft.com/office/drawing/2014/main" id="{7A9C3E56-CEA6-4E49-933D-E4B70FCF28D5}"/>
                </a:ext>
              </a:extLst>
            </p:cNvPr>
            <p:cNvSpPr txBox="1"/>
            <p:nvPr/>
          </p:nvSpPr>
          <p:spPr>
            <a:xfrm>
              <a:off x="-660347" y="190392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33.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Improve Gravity adoption </a:t>
              </a:r>
            </a:p>
          </p:txBody>
        </p:sp>
      </p:grpSp>
      <p:grpSp>
        <p:nvGrpSpPr>
          <p:cNvPr id="499" name="Group 498">
            <a:extLst>
              <a:ext uri="{FF2B5EF4-FFF2-40B4-BE49-F238E27FC236}">
                <a16:creationId xmlns:a16="http://schemas.microsoft.com/office/drawing/2014/main" id="{0A123D2B-B65B-43C8-B1C5-63CB78454D86}"/>
              </a:ext>
            </a:extLst>
          </p:cNvPr>
          <p:cNvGrpSpPr/>
          <p:nvPr/>
        </p:nvGrpSpPr>
        <p:grpSpPr>
          <a:xfrm>
            <a:off x="2056030" y="2348532"/>
            <a:ext cx="1003045" cy="331681"/>
            <a:chOff x="-660347" y="2280159"/>
            <a:chExt cx="1003045" cy="331681"/>
          </a:xfrm>
        </p:grpSpPr>
        <p:sp>
          <p:nvSpPr>
            <p:cNvPr id="500" name="Oval 499">
              <a:extLst>
                <a:ext uri="{FF2B5EF4-FFF2-40B4-BE49-F238E27FC236}">
                  <a16:creationId xmlns:a16="http://schemas.microsoft.com/office/drawing/2014/main" id="{E5F8BE4F-D982-4717-A625-00465A07CF73}"/>
                </a:ext>
              </a:extLst>
            </p:cNvPr>
            <p:cNvSpPr/>
            <p:nvPr/>
          </p:nvSpPr>
          <p:spPr>
            <a:xfrm>
              <a:off x="-230825" y="2280159"/>
              <a:ext cx="144000" cy="144000"/>
            </a:xfrm>
            <a:prstGeom prst="ellipse">
              <a:avLst/>
            </a:prstGeom>
            <a:solidFill>
              <a:srgbClr val="92D050"/>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01" name="TextBox 1">
              <a:extLst>
                <a:ext uri="{FF2B5EF4-FFF2-40B4-BE49-F238E27FC236}">
                  <a16:creationId xmlns:a16="http://schemas.microsoft.com/office/drawing/2014/main" id="{14446376-282C-4F53-8869-2A2F41B670B4}"/>
                </a:ext>
              </a:extLst>
            </p:cNvPr>
            <p:cNvSpPr txBox="1"/>
            <p:nvPr/>
          </p:nvSpPr>
          <p:spPr>
            <a:xfrm>
              <a:off x="-660347" y="243783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34.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Data stewardship </a:t>
              </a:r>
            </a:p>
          </p:txBody>
        </p:sp>
      </p:grpSp>
      <p:grpSp>
        <p:nvGrpSpPr>
          <p:cNvPr id="502" name="Group 501">
            <a:extLst>
              <a:ext uri="{FF2B5EF4-FFF2-40B4-BE49-F238E27FC236}">
                <a16:creationId xmlns:a16="http://schemas.microsoft.com/office/drawing/2014/main" id="{50C8C2FB-C765-41F6-81E3-CA866A43EC99}"/>
              </a:ext>
            </a:extLst>
          </p:cNvPr>
          <p:cNvGrpSpPr/>
          <p:nvPr/>
        </p:nvGrpSpPr>
        <p:grpSpPr>
          <a:xfrm>
            <a:off x="10374947" y="3039716"/>
            <a:ext cx="1003045" cy="377627"/>
            <a:chOff x="-660347" y="2913862"/>
            <a:chExt cx="1003045" cy="377627"/>
          </a:xfrm>
        </p:grpSpPr>
        <p:sp>
          <p:nvSpPr>
            <p:cNvPr id="503" name="Oval 502">
              <a:extLst>
                <a:ext uri="{FF2B5EF4-FFF2-40B4-BE49-F238E27FC236}">
                  <a16:creationId xmlns:a16="http://schemas.microsoft.com/office/drawing/2014/main" id="{64282800-C400-42B6-B3FE-EAE1CE24BDED}"/>
                </a:ext>
              </a:extLst>
            </p:cNvPr>
            <p:cNvSpPr/>
            <p:nvPr/>
          </p:nvSpPr>
          <p:spPr>
            <a:xfrm>
              <a:off x="-230825" y="2913862"/>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04" name="TextBox 1">
              <a:extLst>
                <a:ext uri="{FF2B5EF4-FFF2-40B4-BE49-F238E27FC236}">
                  <a16:creationId xmlns:a16="http://schemas.microsoft.com/office/drawing/2014/main" id="{60D0FF39-7967-496B-9267-59FAB6F81633}"/>
                </a:ext>
              </a:extLst>
            </p:cNvPr>
            <p:cNvSpPr txBox="1"/>
            <p:nvPr/>
          </p:nvSpPr>
          <p:spPr>
            <a:xfrm>
              <a:off x="-660347" y="311748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35.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LACE capacity and periodic mapping</a:t>
              </a:r>
            </a:p>
          </p:txBody>
        </p:sp>
      </p:grpSp>
      <p:grpSp>
        <p:nvGrpSpPr>
          <p:cNvPr id="505" name="Group 504">
            <a:extLst>
              <a:ext uri="{FF2B5EF4-FFF2-40B4-BE49-F238E27FC236}">
                <a16:creationId xmlns:a16="http://schemas.microsoft.com/office/drawing/2014/main" id="{9FF6F05E-4338-40F2-B15A-E52EBCB0D3E4}"/>
              </a:ext>
            </a:extLst>
          </p:cNvPr>
          <p:cNvGrpSpPr/>
          <p:nvPr/>
        </p:nvGrpSpPr>
        <p:grpSpPr>
          <a:xfrm>
            <a:off x="3905357" y="4685461"/>
            <a:ext cx="1003045" cy="317330"/>
            <a:chOff x="-660347" y="3588570"/>
            <a:chExt cx="1003045" cy="317330"/>
          </a:xfrm>
        </p:grpSpPr>
        <p:sp>
          <p:nvSpPr>
            <p:cNvPr id="506" name="Oval 505">
              <a:extLst>
                <a:ext uri="{FF2B5EF4-FFF2-40B4-BE49-F238E27FC236}">
                  <a16:creationId xmlns:a16="http://schemas.microsoft.com/office/drawing/2014/main" id="{DDA2DC45-E727-408E-B3FF-788AA1710643}"/>
                </a:ext>
              </a:extLst>
            </p:cNvPr>
            <p:cNvSpPr/>
            <p:nvPr/>
          </p:nvSpPr>
          <p:spPr>
            <a:xfrm>
              <a:off x="-230825" y="3588570"/>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07" name="TextBox 1">
              <a:extLst>
                <a:ext uri="{FF2B5EF4-FFF2-40B4-BE49-F238E27FC236}">
                  <a16:creationId xmlns:a16="http://schemas.microsoft.com/office/drawing/2014/main" id="{4EC85EDA-78EF-4CA5-8D25-66A974D8F723}"/>
                </a:ext>
              </a:extLst>
            </p:cNvPr>
            <p:cNvSpPr txBox="1"/>
            <p:nvPr/>
          </p:nvSpPr>
          <p:spPr>
            <a:xfrm>
              <a:off x="-660347" y="373189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36.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Reduce the complexity of Epics</a:t>
              </a:r>
            </a:p>
          </p:txBody>
        </p:sp>
      </p:grpSp>
      <p:grpSp>
        <p:nvGrpSpPr>
          <p:cNvPr id="508" name="Group 507">
            <a:extLst>
              <a:ext uri="{FF2B5EF4-FFF2-40B4-BE49-F238E27FC236}">
                <a16:creationId xmlns:a16="http://schemas.microsoft.com/office/drawing/2014/main" id="{F9529C32-F118-4808-9A97-E03EFF8C7F48}"/>
              </a:ext>
            </a:extLst>
          </p:cNvPr>
          <p:cNvGrpSpPr/>
          <p:nvPr/>
        </p:nvGrpSpPr>
        <p:grpSpPr>
          <a:xfrm>
            <a:off x="6756324" y="4151321"/>
            <a:ext cx="1003045" cy="318097"/>
            <a:chOff x="-660347" y="4231049"/>
            <a:chExt cx="1003045" cy="318097"/>
          </a:xfrm>
        </p:grpSpPr>
        <p:sp>
          <p:nvSpPr>
            <p:cNvPr id="509" name="Oval 508">
              <a:extLst>
                <a:ext uri="{FF2B5EF4-FFF2-40B4-BE49-F238E27FC236}">
                  <a16:creationId xmlns:a16="http://schemas.microsoft.com/office/drawing/2014/main" id="{B0156AD7-EE45-48B2-84FE-84D18A0D93AD}"/>
                </a:ext>
              </a:extLst>
            </p:cNvPr>
            <p:cNvSpPr/>
            <p:nvPr/>
          </p:nvSpPr>
          <p:spPr>
            <a:xfrm>
              <a:off x="-230825" y="4231049"/>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10" name="TextBox 1">
              <a:extLst>
                <a:ext uri="{FF2B5EF4-FFF2-40B4-BE49-F238E27FC236}">
                  <a16:creationId xmlns:a16="http://schemas.microsoft.com/office/drawing/2014/main" id="{E6EBB995-9574-404B-942F-13A655625B49}"/>
                </a:ext>
              </a:extLst>
            </p:cNvPr>
            <p:cNvSpPr txBox="1"/>
            <p:nvPr/>
          </p:nvSpPr>
          <p:spPr>
            <a:xfrm>
              <a:off x="-660347" y="437513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37.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Portfolio canvas simplification </a:t>
              </a:r>
            </a:p>
          </p:txBody>
        </p:sp>
      </p:grpSp>
      <p:grpSp>
        <p:nvGrpSpPr>
          <p:cNvPr id="511" name="Group 510">
            <a:extLst>
              <a:ext uri="{FF2B5EF4-FFF2-40B4-BE49-F238E27FC236}">
                <a16:creationId xmlns:a16="http://schemas.microsoft.com/office/drawing/2014/main" id="{5C9D43F8-6B6C-4B5B-BDBE-3EF9421B9FA1}"/>
              </a:ext>
            </a:extLst>
          </p:cNvPr>
          <p:cNvGrpSpPr/>
          <p:nvPr/>
        </p:nvGrpSpPr>
        <p:grpSpPr>
          <a:xfrm>
            <a:off x="7473640" y="4076549"/>
            <a:ext cx="1003045" cy="319384"/>
            <a:chOff x="-660347" y="4836717"/>
            <a:chExt cx="1003045" cy="319384"/>
          </a:xfrm>
        </p:grpSpPr>
        <p:sp>
          <p:nvSpPr>
            <p:cNvPr id="512" name="Oval 511">
              <a:extLst>
                <a:ext uri="{FF2B5EF4-FFF2-40B4-BE49-F238E27FC236}">
                  <a16:creationId xmlns:a16="http://schemas.microsoft.com/office/drawing/2014/main" id="{25B60B7B-D198-4399-AEAD-50494C9B2C8D}"/>
                </a:ext>
              </a:extLst>
            </p:cNvPr>
            <p:cNvSpPr/>
            <p:nvPr/>
          </p:nvSpPr>
          <p:spPr>
            <a:xfrm>
              <a:off x="-230825" y="4836717"/>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13" name="TextBox 1">
              <a:extLst>
                <a:ext uri="{FF2B5EF4-FFF2-40B4-BE49-F238E27FC236}">
                  <a16:creationId xmlns:a16="http://schemas.microsoft.com/office/drawing/2014/main" id="{48197AFF-E6C4-4CFB-9CE9-764B014B4EC5}"/>
                </a:ext>
              </a:extLst>
            </p:cNvPr>
            <p:cNvSpPr txBox="1"/>
            <p:nvPr/>
          </p:nvSpPr>
          <p:spPr>
            <a:xfrm>
              <a:off x="-660347" y="498209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38.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Improve</a:t>
              </a: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MVP definition </a:t>
              </a:r>
            </a:p>
          </p:txBody>
        </p:sp>
      </p:grpSp>
      <p:grpSp>
        <p:nvGrpSpPr>
          <p:cNvPr id="514" name="Group 513">
            <a:extLst>
              <a:ext uri="{FF2B5EF4-FFF2-40B4-BE49-F238E27FC236}">
                <a16:creationId xmlns:a16="http://schemas.microsoft.com/office/drawing/2014/main" id="{C50A2ADA-C450-4DDC-A2B0-10F083026BA9}"/>
              </a:ext>
            </a:extLst>
          </p:cNvPr>
          <p:cNvGrpSpPr/>
          <p:nvPr/>
        </p:nvGrpSpPr>
        <p:grpSpPr>
          <a:xfrm>
            <a:off x="9847842" y="4310370"/>
            <a:ext cx="1003045" cy="341478"/>
            <a:chOff x="-660347" y="5328166"/>
            <a:chExt cx="1003045" cy="341478"/>
          </a:xfrm>
        </p:grpSpPr>
        <p:sp>
          <p:nvSpPr>
            <p:cNvPr id="515" name="Oval 514">
              <a:extLst>
                <a:ext uri="{FF2B5EF4-FFF2-40B4-BE49-F238E27FC236}">
                  <a16:creationId xmlns:a16="http://schemas.microsoft.com/office/drawing/2014/main" id="{F901E58D-116F-4A88-B59F-A1EB3B940832}"/>
                </a:ext>
              </a:extLst>
            </p:cNvPr>
            <p:cNvSpPr/>
            <p:nvPr/>
          </p:nvSpPr>
          <p:spPr>
            <a:xfrm>
              <a:off x="-230825" y="5328166"/>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16" name="TextBox 1">
              <a:extLst>
                <a:ext uri="{FF2B5EF4-FFF2-40B4-BE49-F238E27FC236}">
                  <a16:creationId xmlns:a16="http://schemas.microsoft.com/office/drawing/2014/main" id="{0D61A21D-488D-4A12-96FC-EEDE38FC970C}"/>
                </a:ext>
              </a:extLst>
            </p:cNvPr>
            <p:cNvSpPr txBox="1"/>
            <p:nvPr/>
          </p:nvSpPr>
          <p:spPr>
            <a:xfrm>
              <a:off x="-660347" y="549563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39.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DoD definition and US estimation </a:t>
              </a:r>
            </a:p>
          </p:txBody>
        </p:sp>
      </p:grpSp>
      <p:grpSp>
        <p:nvGrpSpPr>
          <p:cNvPr id="517" name="Group 516">
            <a:extLst>
              <a:ext uri="{FF2B5EF4-FFF2-40B4-BE49-F238E27FC236}">
                <a16:creationId xmlns:a16="http://schemas.microsoft.com/office/drawing/2014/main" id="{1BF7FAA1-58AE-436C-BE60-2171377F001F}"/>
              </a:ext>
            </a:extLst>
          </p:cNvPr>
          <p:cNvGrpSpPr/>
          <p:nvPr/>
        </p:nvGrpSpPr>
        <p:grpSpPr>
          <a:xfrm>
            <a:off x="1429834" y="4226207"/>
            <a:ext cx="1003045" cy="339451"/>
            <a:chOff x="-633673" y="2842394"/>
            <a:chExt cx="1003045" cy="339451"/>
          </a:xfrm>
        </p:grpSpPr>
        <p:sp>
          <p:nvSpPr>
            <p:cNvPr id="518" name="Oval 517">
              <a:extLst>
                <a:ext uri="{FF2B5EF4-FFF2-40B4-BE49-F238E27FC236}">
                  <a16:creationId xmlns:a16="http://schemas.microsoft.com/office/drawing/2014/main" id="{289BED78-EE20-4FBE-9CDF-8076F5BD9878}"/>
                </a:ext>
              </a:extLst>
            </p:cNvPr>
            <p:cNvSpPr/>
            <p:nvPr/>
          </p:nvSpPr>
          <p:spPr>
            <a:xfrm>
              <a:off x="-204151" y="2842394"/>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19" name="TextBox 1">
              <a:extLst>
                <a:ext uri="{FF2B5EF4-FFF2-40B4-BE49-F238E27FC236}">
                  <a16:creationId xmlns:a16="http://schemas.microsoft.com/office/drawing/2014/main" id="{DB154F95-4386-42D1-94A1-8990FE6C0124}"/>
                </a:ext>
              </a:extLst>
            </p:cNvPr>
            <p:cNvSpPr txBox="1"/>
            <p:nvPr/>
          </p:nvSpPr>
          <p:spPr>
            <a:xfrm>
              <a:off x="-633673" y="3007836"/>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42.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AI to improve quality </a:t>
              </a:r>
            </a:p>
          </p:txBody>
        </p:sp>
      </p:grpSp>
      <p:grpSp>
        <p:nvGrpSpPr>
          <p:cNvPr id="520" name="Group 519">
            <a:extLst>
              <a:ext uri="{FF2B5EF4-FFF2-40B4-BE49-F238E27FC236}">
                <a16:creationId xmlns:a16="http://schemas.microsoft.com/office/drawing/2014/main" id="{A55B7055-6FB6-4E1D-9C53-B84EBD07D060}"/>
              </a:ext>
            </a:extLst>
          </p:cNvPr>
          <p:cNvGrpSpPr/>
          <p:nvPr/>
        </p:nvGrpSpPr>
        <p:grpSpPr>
          <a:xfrm>
            <a:off x="8245345" y="4123166"/>
            <a:ext cx="1003045" cy="282024"/>
            <a:chOff x="-633673" y="3517102"/>
            <a:chExt cx="1003045" cy="282024"/>
          </a:xfrm>
        </p:grpSpPr>
        <p:sp>
          <p:nvSpPr>
            <p:cNvPr id="521" name="Oval 520">
              <a:extLst>
                <a:ext uri="{FF2B5EF4-FFF2-40B4-BE49-F238E27FC236}">
                  <a16:creationId xmlns:a16="http://schemas.microsoft.com/office/drawing/2014/main" id="{464226CD-55E6-4F7F-BBF1-A9BB409B283F}"/>
                </a:ext>
              </a:extLst>
            </p:cNvPr>
            <p:cNvSpPr/>
            <p:nvPr/>
          </p:nvSpPr>
          <p:spPr>
            <a:xfrm>
              <a:off x="-204151" y="3517102"/>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22" name="TextBox 1">
              <a:extLst>
                <a:ext uri="{FF2B5EF4-FFF2-40B4-BE49-F238E27FC236}">
                  <a16:creationId xmlns:a16="http://schemas.microsoft.com/office/drawing/2014/main" id="{54D24D64-130C-4E2F-AD61-2EF1D5B068B0}"/>
                </a:ext>
              </a:extLst>
            </p:cNvPr>
            <p:cNvSpPr txBox="1"/>
            <p:nvPr/>
          </p:nvSpPr>
          <p:spPr>
            <a:xfrm>
              <a:off x="-633673" y="362511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43.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US review </a:t>
              </a:r>
            </a:p>
          </p:txBody>
        </p:sp>
      </p:grpSp>
      <p:grpSp>
        <p:nvGrpSpPr>
          <p:cNvPr id="523" name="Group 522">
            <a:extLst>
              <a:ext uri="{FF2B5EF4-FFF2-40B4-BE49-F238E27FC236}">
                <a16:creationId xmlns:a16="http://schemas.microsoft.com/office/drawing/2014/main" id="{CCC1E69B-633F-4962-B209-4ED78C275CF4}"/>
              </a:ext>
            </a:extLst>
          </p:cNvPr>
          <p:cNvGrpSpPr/>
          <p:nvPr/>
        </p:nvGrpSpPr>
        <p:grpSpPr>
          <a:xfrm>
            <a:off x="8065695" y="4681451"/>
            <a:ext cx="1003045" cy="332872"/>
            <a:chOff x="-633673" y="4159581"/>
            <a:chExt cx="1003045" cy="332872"/>
          </a:xfrm>
        </p:grpSpPr>
        <p:sp>
          <p:nvSpPr>
            <p:cNvPr id="524" name="Oval 523">
              <a:extLst>
                <a:ext uri="{FF2B5EF4-FFF2-40B4-BE49-F238E27FC236}">
                  <a16:creationId xmlns:a16="http://schemas.microsoft.com/office/drawing/2014/main" id="{D9115A3B-FC2A-482A-B50E-270822BE2638}"/>
                </a:ext>
              </a:extLst>
            </p:cNvPr>
            <p:cNvSpPr/>
            <p:nvPr/>
          </p:nvSpPr>
          <p:spPr>
            <a:xfrm>
              <a:off x="-204151" y="4159581"/>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25" name="TextBox 1">
              <a:extLst>
                <a:ext uri="{FF2B5EF4-FFF2-40B4-BE49-F238E27FC236}">
                  <a16:creationId xmlns:a16="http://schemas.microsoft.com/office/drawing/2014/main" id="{684BA9A9-E680-4C31-ABD1-E9821E71E505}"/>
                </a:ext>
              </a:extLst>
            </p:cNvPr>
            <p:cNvSpPr txBox="1"/>
            <p:nvPr/>
          </p:nvSpPr>
          <p:spPr>
            <a:xfrm>
              <a:off x="-633673" y="431844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44.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Unit Test Workshops</a:t>
              </a:r>
            </a:p>
          </p:txBody>
        </p:sp>
      </p:grpSp>
      <p:grpSp>
        <p:nvGrpSpPr>
          <p:cNvPr id="526" name="Group 525">
            <a:extLst>
              <a:ext uri="{FF2B5EF4-FFF2-40B4-BE49-F238E27FC236}">
                <a16:creationId xmlns:a16="http://schemas.microsoft.com/office/drawing/2014/main" id="{40345817-A6D3-4F5B-84CB-EEB7D75BDD3B}"/>
              </a:ext>
            </a:extLst>
          </p:cNvPr>
          <p:cNvGrpSpPr/>
          <p:nvPr/>
        </p:nvGrpSpPr>
        <p:grpSpPr>
          <a:xfrm>
            <a:off x="6621045" y="3712505"/>
            <a:ext cx="1003045" cy="335218"/>
            <a:chOff x="-633673" y="4765249"/>
            <a:chExt cx="1003045" cy="335218"/>
          </a:xfrm>
        </p:grpSpPr>
        <p:sp>
          <p:nvSpPr>
            <p:cNvPr id="527" name="Oval 526">
              <a:extLst>
                <a:ext uri="{FF2B5EF4-FFF2-40B4-BE49-F238E27FC236}">
                  <a16:creationId xmlns:a16="http://schemas.microsoft.com/office/drawing/2014/main" id="{E5E8BA53-D03C-4ECF-A4A2-D35C97C708F8}"/>
                </a:ext>
              </a:extLst>
            </p:cNvPr>
            <p:cNvSpPr/>
            <p:nvPr/>
          </p:nvSpPr>
          <p:spPr>
            <a:xfrm>
              <a:off x="-204151" y="4765249"/>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28" name="TextBox 1">
              <a:extLst>
                <a:ext uri="{FF2B5EF4-FFF2-40B4-BE49-F238E27FC236}">
                  <a16:creationId xmlns:a16="http://schemas.microsoft.com/office/drawing/2014/main" id="{3962F072-0BA6-4026-90EA-19F8C11DEA8D}"/>
                </a:ext>
              </a:extLst>
            </p:cNvPr>
            <p:cNvSpPr txBox="1"/>
            <p:nvPr/>
          </p:nvSpPr>
          <p:spPr>
            <a:xfrm>
              <a:off x="-633673" y="492645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45. </a:t>
              </a:r>
              <a:r>
                <a:rPr kumimoji="0" lang="en-US" sz="8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Mentorship programs </a:t>
              </a:r>
            </a:p>
          </p:txBody>
        </p:sp>
      </p:grpSp>
      <p:grpSp>
        <p:nvGrpSpPr>
          <p:cNvPr id="529" name="Group 528">
            <a:extLst>
              <a:ext uri="{FF2B5EF4-FFF2-40B4-BE49-F238E27FC236}">
                <a16:creationId xmlns:a16="http://schemas.microsoft.com/office/drawing/2014/main" id="{F5052330-7E63-43A8-8F56-109BD23E134B}"/>
              </a:ext>
            </a:extLst>
          </p:cNvPr>
          <p:cNvGrpSpPr/>
          <p:nvPr/>
        </p:nvGrpSpPr>
        <p:grpSpPr>
          <a:xfrm>
            <a:off x="4132112" y="4167901"/>
            <a:ext cx="1003045" cy="324227"/>
            <a:chOff x="-633673" y="1763477"/>
            <a:chExt cx="1003045" cy="324227"/>
          </a:xfrm>
        </p:grpSpPr>
        <p:sp>
          <p:nvSpPr>
            <p:cNvPr id="530" name="Oval 529">
              <a:extLst>
                <a:ext uri="{FF2B5EF4-FFF2-40B4-BE49-F238E27FC236}">
                  <a16:creationId xmlns:a16="http://schemas.microsoft.com/office/drawing/2014/main" id="{848CD8E0-52D5-4BF4-A80D-FD8D6B819093}"/>
                </a:ext>
              </a:extLst>
            </p:cNvPr>
            <p:cNvSpPr/>
            <p:nvPr/>
          </p:nvSpPr>
          <p:spPr>
            <a:xfrm>
              <a:off x="-204151" y="1763477"/>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31" name="TextBox 1">
              <a:extLst>
                <a:ext uri="{FF2B5EF4-FFF2-40B4-BE49-F238E27FC236}">
                  <a16:creationId xmlns:a16="http://schemas.microsoft.com/office/drawing/2014/main" id="{40913D0B-F105-4301-BDF8-4F010081D082}"/>
                </a:ext>
              </a:extLst>
            </p:cNvPr>
            <p:cNvSpPr txBox="1"/>
            <p:nvPr/>
          </p:nvSpPr>
          <p:spPr>
            <a:xfrm>
              <a:off x="-633673" y="191369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40.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Focus on Non functional testing </a:t>
              </a:r>
            </a:p>
          </p:txBody>
        </p:sp>
      </p:grpSp>
      <p:grpSp>
        <p:nvGrpSpPr>
          <p:cNvPr id="532" name="Group 531">
            <a:extLst>
              <a:ext uri="{FF2B5EF4-FFF2-40B4-BE49-F238E27FC236}">
                <a16:creationId xmlns:a16="http://schemas.microsoft.com/office/drawing/2014/main" id="{2C1679C3-0ED5-401D-9EB7-81F308E434F3}"/>
              </a:ext>
            </a:extLst>
          </p:cNvPr>
          <p:cNvGrpSpPr/>
          <p:nvPr/>
        </p:nvGrpSpPr>
        <p:grpSpPr>
          <a:xfrm>
            <a:off x="9775841" y="3468779"/>
            <a:ext cx="1003045" cy="332872"/>
            <a:chOff x="-633673" y="2369145"/>
            <a:chExt cx="1003045" cy="332872"/>
          </a:xfrm>
        </p:grpSpPr>
        <p:sp>
          <p:nvSpPr>
            <p:cNvPr id="533" name="Oval 532">
              <a:extLst>
                <a:ext uri="{FF2B5EF4-FFF2-40B4-BE49-F238E27FC236}">
                  <a16:creationId xmlns:a16="http://schemas.microsoft.com/office/drawing/2014/main" id="{C9D63B8F-5E23-4AB6-90EF-B9FDE55ED159}"/>
                </a:ext>
              </a:extLst>
            </p:cNvPr>
            <p:cNvSpPr/>
            <p:nvPr/>
          </p:nvSpPr>
          <p:spPr>
            <a:xfrm>
              <a:off x="-204151" y="2369145"/>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34" name="TextBox 1">
              <a:extLst>
                <a:ext uri="{FF2B5EF4-FFF2-40B4-BE49-F238E27FC236}">
                  <a16:creationId xmlns:a16="http://schemas.microsoft.com/office/drawing/2014/main" id="{E71FC010-9555-4818-9840-881FBD75684B}"/>
                </a:ext>
              </a:extLst>
            </p:cNvPr>
            <p:cNvSpPr txBox="1"/>
            <p:nvPr/>
          </p:nvSpPr>
          <p:spPr>
            <a:xfrm>
              <a:off x="-633673" y="252800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41.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Team-building program</a:t>
              </a:r>
            </a:p>
          </p:txBody>
        </p:sp>
      </p:grpSp>
      <p:grpSp>
        <p:nvGrpSpPr>
          <p:cNvPr id="535" name="Group 534">
            <a:extLst>
              <a:ext uri="{FF2B5EF4-FFF2-40B4-BE49-F238E27FC236}">
                <a16:creationId xmlns:a16="http://schemas.microsoft.com/office/drawing/2014/main" id="{AE5D12E2-9EBE-49A2-87E6-4BC85874DE5B}"/>
              </a:ext>
            </a:extLst>
          </p:cNvPr>
          <p:cNvGrpSpPr/>
          <p:nvPr/>
        </p:nvGrpSpPr>
        <p:grpSpPr>
          <a:xfrm>
            <a:off x="7434802" y="4494756"/>
            <a:ext cx="1003045" cy="318009"/>
            <a:chOff x="-633673" y="5406524"/>
            <a:chExt cx="1003045" cy="318009"/>
          </a:xfrm>
        </p:grpSpPr>
        <p:sp>
          <p:nvSpPr>
            <p:cNvPr id="536" name="Oval 535">
              <a:extLst>
                <a:ext uri="{FF2B5EF4-FFF2-40B4-BE49-F238E27FC236}">
                  <a16:creationId xmlns:a16="http://schemas.microsoft.com/office/drawing/2014/main" id="{2B8D5A1E-C618-4A62-B4AB-9C04C98821A0}"/>
                </a:ext>
              </a:extLst>
            </p:cNvPr>
            <p:cNvSpPr/>
            <p:nvPr/>
          </p:nvSpPr>
          <p:spPr>
            <a:xfrm>
              <a:off x="-204151" y="5406524"/>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37" name="TextBox 1">
              <a:extLst>
                <a:ext uri="{FF2B5EF4-FFF2-40B4-BE49-F238E27FC236}">
                  <a16:creationId xmlns:a16="http://schemas.microsoft.com/office/drawing/2014/main" id="{2A61314C-DBFB-4E3F-9519-62754FC9009C}"/>
                </a:ext>
              </a:extLst>
            </p:cNvPr>
            <p:cNvSpPr txBox="1"/>
            <p:nvPr/>
          </p:nvSpPr>
          <p:spPr>
            <a:xfrm>
              <a:off x="-633673" y="555052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46.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Monitor external services </a:t>
              </a:r>
            </a:p>
          </p:txBody>
        </p:sp>
      </p:grpSp>
      <p:grpSp>
        <p:nvGrpSpPr>
          <p:cNvPr id="538" name="Group 537">
            <a:extLst>
              <a:ext uri="{FF2B5EF4-FFF2-40B4-BE49-F238E27FC236}">
                <a16:creationId xmlns:a16="http://schemas.microsoft.com/office/drawing/2014/main" id="{4F756351-82EF-4143-994F-A9CD7368264E}"/>
              </a:ext>
            </a:extLst>
          </p:cNvPr>
          <p:cNvGrpSpPr/>
          <p:nvPr/>
        </p:nvGrpSpPr>
        <p:grpSpPr>
          <a:xfrm>
            <a:off x="4354943" y="3423086"/>
            <a:ext cx="1003045" cy="333601"/>
            <a:chOff x="-735411" y="2818417"/>
            <a:chExt cx="1003045" cy="333601"/>
          </a:xfrm>
        </p:grpSpPr>
        <p:sp>
          <p:nvSpPr>
            <p:cNvPr id="539" name="Oval 538">
              <a:extLst>
                <a:ext uri="{FF2B5EF4-FFF2-40B4-BE49-F238E27FC236}">
                  <a16:creationId xmlns:a16="http://schemas.microsoft.com/office/drawing/2014/main" id="{F78CAE3B-CD44-48B5-A9E4-B7E8F9615D36}"/>
                </a:ext>
              </a:extLst>
            </p:cNvPr>
            <p:cNvSpPr/>
            <p:nvPr/>
          </p:nvSpPr>
          <p:spPr>
            <a:xfrm>
              <a:off x="-305889" y="2818417"/>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40" name="TextBox 1">
              <a:extLst>
                <a:ext uri="{FF2B5EF4-FFF2-40B4-BE49-F238E27FC236}">
                  <a16:creationId xmlns:a16="http://schemas.microsoft.com/office/drawing/2014/main" id="{AD1DEB8F-5A43-4F8B-A560-E8610D7DFCC7}"/>
                </a:ext>
              </a:extLst>
            </p:cNvPr>
            <p:cNvSpPr txBox="1"/>
            <p:nvPr/>
          </p:nvSpPr>
          <p:spPr>
            <a:xfrm>
              <a:off x="-735411" y="297800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49.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Bronze copy of the data</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541" name="Group 540">
            <a:extLst>
              <a:ext uri="{FF2B5EF4-FFF2-40B4-BE49-F238E27FC236}">
                <a16:creationId xmlns:a16="http://schemas.microsoft.com/office/drawing/2014/main" id="{26EE2D78-8EE5-44AD-BE27-35009A0E133F}"/>
              </a:ext>
            </a:extLst>
          </p:cNvPr>
          <p:cNvGrpSpPr/>
          <p:nvPr/>
        </p:nvGrpSpPr>
        <p:grpSpPr>
          <a:xfrm>
            <a:off x="5017644" y="4259686"/>
            <a:ext cx="1003045" cy="390568"/>
            <a:chOff x="-735411" y="3493125"/>
            <a:chExt cx="1003045" cy="390568"/>
          </a:xfrm>
        </p:grpSpPr>
        <p:sp>
          <p:nvSpPr>
            <p:cNvPr id="542" name="Oval 541">
              <a:extLst>
                <a:ext uri="{FF2B5EF4-FFF2-40B4-BE49-F238E27FC236}">
                  <a16:creationId xmlns:a16="http://schemas.microsoft.com/office/drawing/2014/main" id="{0170A573-ACB8-41EB-8D96-0D953038DB65}"/>
                </a:ext>
              </a:extLst>
            </p:cNvPr>
            <p:cNvSpPr/>
            <p:nvPr/>
          </p:nvSpPr>
          <p:spPr>
            <a:xfrm>
              <a:off x="-305889" y="3493125"/>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43" name="TextBox 1">
              <a:extLst>
                <a:ext uri="{FF2B5EF4-FFF2-40B4-BE49-F238E27FC236}">
                  <a16:creationId xmlns:a16="http://schemas.microsoft.com/office/drawing/2014/main" id="{D75D8D87-0207-4991-B3DB-9A00099F5982}"/>
                </a:ext>
              </a:extLst>
            </p:cNvPr>
            <p:cNvSpPr txBox="1"/>
            <p:nvPr/>
          </p:nvSpPr>
          <p:spPr>
            <a:xfrm>
              <a:off x="-735411" y="370968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50.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Improve change management process</a:t>
              </a:r>
            </a:p>
          </p:txBody>
        </p:sp>
      </p:grpSp>
      <p:grpSp>
        <p:nvGrpSpPr>
          <p:cNvPr id="544" name="Group 543">
            <a:extLst>
              <a:ext uri="{FF2B5EF4-FFF2-40B4-BE49-F238E27FC236}">
                <a16:creationId xmlns:a16="http://schemas.microsoft.com/office/drawing/2014/main" id="{089604E8-D77C-413B-87F5-D2146BC966BF}"/>
              </a:ext>
            </a:extLst>
          </p:cNvPr>
          <p:cNvGrpSpPr/>
          <p:nvPr/>
        </p:nvGrpSpPr>
        <p:grpSpPr>
          <a:xfrm>
            <a:off x="2606214" y="4538559"/>
            <a:ext cx="1003045" cy="391928"/>
            <a:chOff x="-735411" y="4135604"/>
            <a:chExt cx="1003045" cy="391928"/>
          </a:xfrm>
        </p:grpSpPr>
        <p:sp>
          <p:nvSpPr>
            <p:cNvPr id="545" name="Oval 544">
              <a:extLst>
                <a:ext uri="{FF2B5EF4-FFF2-40B4-BE49-F238E27FC236}">
                  <a16:creationId xmlns:a16="http://schemas.microsoft.com/office/drawing/2014/main" id="{54C12F1E-CFE1-4CFD-A9C7-CF4B395AD31A}"/>
                </a:ext>
              </a:extLst>
            </p:cNvPr>
            <p:cNvSpPr/>
            <p:nvPr/>
          </p:nvSpPr>
          <p:spPr>
            <a:xfrm>
              <a:off x="-305889" y="4135604"/>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46" name="TextBox 1">
              <a:extLst>
                <a:ext uri="{FF2B5EF4-FFF2-40B4-BE49-F238E27FC236}">
                  <a16:creationId xmlns:a16="http://schemas.microsoft.com/office/drawing/2014/main" id="{9F87531B-27EB-4B7E-B685-883A4688942D}"/>
                </a:ext>
              </a:extLst>
            </p:cNvPr>
            <p:cNvSpPr txBox="1"/>
            <p:nvPr/>
          </p:nvSpPr>
          <p:spPr>
            <a:xfrm>
              <a:off x="-735411" y="4353523"/>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51.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PO full ownership of release process</a:t>
              </a:r>
            </a:p>
          </p:txBody>
        </p:sp>
      </p:grpSp>
      <p:grpSp>
        <p:nvGrpSpPr>
          <p:cNvPr id="547" name="Group 546">
            <a:extLst>
              <a:ext uri="{FF2B5EF4-FFF2-40B4-BE49-F238E27FC236}">
                <a16:creationId xmlns:a16="http://schemas.microsoft.com/office/drawing/2014/main" id="{E7CED1BA-7074-47B0-86C9-6F2AB776C6C2}"/>
              </a:ext>
            </a:extLst>
          </p:cNvPr>
          <p:cNvGrpSpPr/>
          <p:nvPr/>
        </p:nvGrpSpPr>
        <p:grpSpPr>
          <a:xfrm>
            <a:off x="4609180" y="5012393"/>
            <a:ext cx="1003045" cy="346334"/>
            <a:chOff x="-735411" y="4741272"/>
            <a:chExt cx="1003045" cy="346334"/>
          </a:xfrm>
        </p:grpSpPr>
        <p:sp>
          <p:nvSpPr>
            <p:cNvPr id="548" name="Oval 547">
              <a:extLst>
                <a:ext uri="{FF2B5EF4-FFF2-40B4-BE49-F238E27FC236}">
                  <a16:creationId xmlns:a16="http://schemas.microsoft.com/office/drawing/2014/main" id="{62DF9E64-506B-40C9-81A7-67936EC60BEC}"/>
                </a:ext>
              </a:extLst>
            </p:cNvPr>
            <p:cNvSpPr/>
            <p:nvPr/>
          </p:nvSpPr>
          <p:spPr>
            <a:xfrm>
              <a:off x="-305889" y="4741272"/>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49" name="TextBox 1">
              <a:extLst>
                <a:ext uri="{FF2B5EF4-FFF2-40B4-BE49-F238E27FC236}">
                  <a16:creationId xmlns:a16="http://schemas.microsoft.com/office/drawing/2014/main" id="{FF00D9C6-E3BC-405B-A49F-8780AD541DF5}"/>
                </a:ext>
              </a:extLst>
            </p:cNvPr>
            <p:cNvSpPr txBox="1"/>
            <p:nvPr/>
          </p:nvSpPr>
          <p:spPr>
            <a:xfrm>
              <a:off x="-735411" y="491359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52.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ROI as OKR parameter</a:t>
              </a:r>
            </a:p>
          </p:txBody>
        </p:sp>
      </p:grpSp>
      <p:grpSp>
        <p:nvGrpSpPr>
          <p:cNvPr id="550" name="Group 549">
            <a:extLst>
              <a:ext uri="{FF2B5EF4-FFF2-40B4-BE49-F238E27FC236}">
                <a16:creationId xmlns:a16="http://schemas.microsoft.com/office/drawing/2014/main" id="{1FA637E4-AEB8-4BA3-9AC5-D737559524D4}"/>
              </a:ext>
            </a:extLst>
          </p:cNvPr>
          <p:cNvGrpSpPr/>
          <p:nvPr/>
        </p:nvGrpSpPr>
        <p:grpSpPr>
          <a:xfrm>
            <a:off x="7509640" y="3403269"/>
            <a:ext cx="1003045" cy="382614"/>
            <a:chOff x="-735411" y="1739500"/>
            <a:chExt cx="1003045" cy="382614"/>
          </a:xfrm>
        </p:grpSpPr>
        <p:sp>
          <p:nvSpPr>
            <p:cNvPr id="551" name="Oval 550">
              <a:extLst>
                <a:ext uri="{FF2B5EF4-FFF2-40B4-BE49-F238E27FC236}">
                  <a16:creationId xmlns:a16="http://schemas.microsoft.com/office/drawing/2014/main" id="{A02AEFDF-39EA-40BF-83E8-7F17B5CE366C}"/>
                </a:ext>
              </a:extLst>
            </p:cNvPr>
            <p:cNvSpPr/>
            <p:nvPr/>
          </p:nvSpPr>
          <p:spPr>
            <a:xfrm>
              <a:off x="-305889" y="1739500"/>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52" name="TextBox 1">
              <a:extLst>
                <a:ext uri="{FF2B5EF4-FFF2-40B4-BE49-F238E27FC236}">
                  <a16:creationId xmlns:a16="http://schemas.microsoft.com/office/drawing/2014/main" id="{9234F719-4F62-4910-99D8-B7CB632B61A1}"/>
                </a:ext>
              </a:extLst>
            </p:cNvPr>
            <p:cNvSpPr txBox="1"/>
            <p:nvPr/>
          </p:nvSpPr>
          <p:spPr>
            <a:xfrm>
              <a:off x="-735411" y="194810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47.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Increase involvement for test automation </a:t>
              </a:r>
            </a:p>
          </p:txBody>
        </p:sp>
      </p:grpSp>
      <p:grpSp>
        <p:nvGrpSpPr>
          <p:cNvPr id="553" name="Group 552">
            <a:extLst>
              <a:ext uri="{FF2B5EF4-FFF2-40B4-BE49-F238E27FC236}">
                <a16:creationId xmlns:a16="http://schemas.microsoft.com/office/drawing/2014/main" id="{51E61F1C-773B-419E-8A64-D2E0C3E00A92}"/>
              </a:ext>
            </a:extLst>
          </p:cNvPr>
          <p:cNvGrpSpPr/>
          <p:nvPr/>
        </p:nvGrpSpPr>
        <p:grpSpPr>
          <a:xfrm>
            <a:off x="6652747" y="4668919"/>
            <a:ext cx="1003045" cy="373856"/>
            <a:chOff x="-735411" y="2345168"/>
            <a:chExt cx="1003045" cy="373856"/>
          </a:xfrm>
        </p:grpSpPr>
        <p:sp>
          <p:nvSpPr>
            <p:cNvPr id="554" name="Oval 553">
              <a:extLst>
                <a:ext uri="{FF2B5EF4-FFF2-40B4-BE49-F238E27FC236}">
                  <a16:creationId xmlns:a16="http://schemas.microsoft.com/office/drawing/2014/main" id="{0C3526F4-03D7-4162-8134-EA79C2B8F771}"/>
                </a:ext>
              </a:extLst>
            </p:cNvPr>
            <p:cNvSpPr/>
            <p:nvPr/>
          </p:nvSpPr>
          <p:spPr>
            <a:xfrm>
              <a:off x="-305889" y="2345168"/>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55" name="TextBox 1">
              <a:extLst>
                <a:ext uri="{FF2B5EF4-FFF2-40B4-BE49-F238E27FC236}">
                  <a16:creationId xmlns:a16="http://schemas.microsoft.com/office/drawing/2014/main" id="{2B6A190C-036B-4C45-97BF-11DD06AE9CCF}"/>
                </a:ext>
              </a:extLst>
            </p:cNvPr>
            <p:cNvSpPr txBox="1"/>
            <p:nvPr/>
          </p:nvSpPr>
          <p:spPr>
            <a:xfrm>
              <a:off x="-735411" y="254501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48.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Include test execution in estimation </a:t>
              </a:r>
            </a:p>
          </p:txBody>
        </p:sp>
      </p:grpSp>
      <p:grpSp>
        <p:nvGrpSpPr>
          <p:cNvPr id="556" name="Group 555">
            <a:extLst>
              <a:ext uri="{FF2B5EF4-FFF2-40B4-BE49-F238E27FC236}">
                <a16:creationId xmlns:a16="http://schemas.microsoft.com/office/drawing/2014/main" id="{B12E5DCE-3AA0-478A-B165-F0BBC9357164}"/>
              </a:ext>
            </a:extLst>
          </p:cNvPr>
          <p:cNvGrpSpPr/>
          <p:nvPr/>
        </p:nvGrpSpPr>
        <p:grpSpPr>
          <a:xfrm>
            <a:off x="2069526" y="3423086"/>
            <a:ext cx="1003045" cy="391928"/>
            <a:chOff x="-735411" y="5323913"/>
            <a:chExt cx="1003045" cy="391928"/>
          </a:xfrm>
        </p:grpSpPr>
        <p:sp>
          <p:nvSpPr>
            <p:cNvPr id="557" name="Oval 556">
              <a:extLst>
                <a:ext uri="{FF2B5EF4-FFF2-40B4-BE49-F238E27FC236}">
                  <a16:creationId xmlns:a16="http://schemas.microsoft.com/office/drawing/2014/main" id="{F4098700-EC2E-4143-85AD-345E448AE70D}"/>
                </a:ext>
              </a:extLst>
            </p:cNvPr>
            <p:cNvSpPr/>
            <p:nvPr/>
          </p:nvSpPr>
          <p:spPr>
            <a:xfrm>
              <a:off x="-305889" y="5323913"/>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58" name="TextBox 1">
              <a:extLst>
                <a:ext uri="{FF2B5EF4-FFF2-40B4-BE49-F238E27FC236}">
                  <a16:creationId xmlns:a16="http://schemas.microsoft.com/office/drawing/2014/main" id="{202F78C2-DCC6-48A9-8C2C-85E5E39BDF0A}"/>
                </a:ext>
              </a:extLst>
            </p:cNvPr>
            <p:cNvSpPr txBox="1"/>
            <p:nvPr/>
          </p:nvSpPr>
          <p:spPr>
            <a:xfrm>
              <a:off x="-735411" y="554183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53.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Quantitative analysis of the releases</a:t>
              </a: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 </a:t>
              </a:r>
              <a:endParaRPr kumimoji="0" lang="tr-TR"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grpSp>
      <p:grpSp>
        <p:nvGrpSpPr>
          <p:cNvPr id="559" name="Group 558">
            <a:extLst>
              <a:ext uri="{FF2B5EF4-FFF2-40B4-BE49-F238E27FC236}">
                <a16:creationId xmlns:a16="http://schemas.microsoft.com/office/drawing/2014/main" id="{01FEB034-332D-4FA1-9FF4-FCF97CDDD1B7}"/>
              </a:ext>
            </a:extLst>
          </p:cNvPr>
          <p:cNvGrpSpPr/>
          <p:nvPr/>
        </p:nvGrpSpPr>
        <p:grpSpPr>
          <a:xfrm>
            <a:off x="5878783" y="3747640"/>
            <a:ext cx="1003045" cy="389064"/>
            <a:chOff x="-647242" y="2818417"/>
            <a:chExt cx="1003045" cy="389064"/>
          </a:xfrm>
        </p:grpSpPr>
        <p:sp>
          <p:nvSpPr>
            <p:cNvPr id="560" name="Oval 559">
              <a:extLst>
                <a:ext uri="{FF2B5EF4-FFF2-40B4-BE49-F238E27FC236}">
                  <a16:creationId xmlns:a16="http://schemas.microsoft.com/office/drawing/2014/main" id="{1D65D44D-283B-4C56-B8F2-C2B9AC0DD064}"/>
                </a:ext>
              </a:extLst>
            </p:cNvPr>
            <p:cNvSpPr/>
            <p:nvPr/>
          </p:nvSpPr>
          <p:spPr>
            <a:xfrm>
              <a:off x="-217720" y="2818417"/>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61" name="TextBox 1">
              <a:extLst>
                <a:ext uri="{FF2B5EF4-FFF2-40B4-BE49-F238E27FC236}">
                  <a16:creationId xmlns:a16="http://schemas.microsoft.com/office/drawing/2014/main" id="{121FF024-26C6-415D-89D8-34AEB87F6D17}"/>
                </a:ext>
              </a:extLst>
            </p:cNvPr>
            <p:cNvSpPr txBox="1"/>
            <p:nvPr/>
          </p:nvSpPr>
          <p:spPr>
            <a:xfrm>
              <a:off x="-647242" y="303347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56.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Standard template for data collection</a:t>
              </a:r>
            </a:p>
          </p:txBody>
        </p:sp>
      </p:grpSp>
      <p:grpSp>
        <p:nvGrpSpPr>
          <p:cNvPr id="562" name="Group 561">
            <a:extLst>
              <a:ext uri="{FF2B5EF4-FFF2-40B4-BE49-F238E27FC236}">
                <a16:creationId xmlns:a16="http://schemas.microsoft.com/office/drawing/2014/main" id="{883ECF1C-4374-481C-AFD4-B32CFA2EE2CA}"/>
              </a:ext>
            </a:extLst>
          </p:cNvPr>
          <p:cNvGrpSpPr/>
          <p:nvPr/>
        </p:nvGrpSpPr>
        <p:grpSpPr>
          <a:xfrm>
            <a:off x="8868934" y="4390389"/>
            <a:ext cx="1003045" cy="427645"/>
            <a:chOff x="-647242" y="3493125"/>
            <a:chExt cx="1003045" cy="427645"/>
          </a:xfrm>
        </p:grpSpPr>
        <p:sp>
          <p:nvSpPr>
            <p:cNvPr id="563" name="Oval 562">
              <a:extLst>
                <a:ext uri="{FF2B5EF4-FFF2-40B4-BE49-F238E27FC236}">
                  <a16:creationId xmlns:a16="http://schemas.microsoft.com/office/drawing/2014/main" id="{3930CF0A-E51D-4010-8AF4-E90EA6D43292}"/>
                </a:ext>
              </a:extLst>
            </p:cNvPr>
            <p:cNvSpPr/>
            <p:nvPr/>
          </p:nvSpPr>
          <p:spPr>
            <a:xfrm>
              <a:off x="-217720" y="3493125"/>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64" name="TextBox 1">
              <a:extLst>
                <a:ext uri="{FF2B5EF4-FFF2-40B4-BE49-F238E27FC236}">
                  <a16:creationId xmlns:a16="http://schemas.microsoft.com/office/drawing/2014/main" id="{D7F3CC75-EBD3-42EE-9B53-B167EC3E4EAD}"/>
                </a:ext>
              </a:extLst>
            </p:cNvPr>
            <p:cNvSpPr txBox="1"/>
            <p:nvPr/>
          </p:nvSpPr>
          <p:spPr>
            <a:xfrm>
              <a:off x="-647242" y="374676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57.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Improve bug reporting toward stakeholders and ARTs</a:t>
              </a:r>
            </a:p>
          </p:txBody>
        </p:sp>
      </p:grpSp>
      <p:grpSp>
        <p:nvGrpSpPr>
          <p:cNvPr id="565" name="Group 564">
            <a:extLst>
              <a:ext uri="{FF2B5EF4-FFF2-40B4-BE49-F238E27FC236}">
                <a16:creationId xmlns:a16="http://schemas.microsoft.com/office/drawing/2014/main" id="{2EB95BA4-AE9E-4AF6-BC91-68DD5A3C6DA3}"/>
              </a:ext>
            </a:extLst>
          </p:cNvPr>
          <p:cNvGrpSpPr/>
          <p:nvPr/>
        </p:nvGrpSpPr>
        <p:grpSpPr>
          <a:xfrm>
            <a:off x="5258403" y="5147965"/>
            <a:ext cx="1003045" cy="383760"/>
            <a:chOff x="-647242" y="4135604"/>
            <a:chExt cx="1003045" cy="383760"/>
          </a:xfrm>
        </p:grpSpPr>
        <p:sp>
          <p:nvSpPr>
            <p:cNvPr id="566" name="Oval 565">
              <a:extLst>
                <a:ext uri="{FF2B5EF4-FFF2-40B4-BE49-F238E27FC236}">
                  <a16:creationId xmlns:a16="http://schemas.microsoft.com/office/drawing/2014/main" id="{13E120BF-7D8B-4764-87F6-9E3ECB6F8322}"/>
                </a:ext>
              </a:extLst>
            </p:cNvPr>
            <p:cNvSpPr/>
            <p:nvPr/>
          </p:nvSpPr>
          <p:spPr>
            <a:xfrm>
              <a:off x="-217720" y="4135604"/>
              <a:ext cx="144000" cy="144000"/>
            </a:xfrm>
            <a:prstGeom prst="ellipse">
              <a:avLst/>
            </a:prstGeom>
            <a:solidFill>
              <a:srgbClr val="A27CBF"/>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67" name="TextBox 1">
              <a:extLst>
                <a:ext uri="{FF2B5EF4-FFF2-40B4-BE49-F238E27FC236}">
                  <a16:creationId xmlns:a16="http://schemas.microsoft.com/office/drawing/2014/main" id="{5C73BB7F-2003-417D-8A48-052A5BF1CD12}"/>
                </a:ext>
              </a:extLst>
            </p:cNvPr>
            <p:cNvSpPr txBox="1"/>
            <p:nvPr/>
          </p:nvSpPr>
          <p:spPr>
            <a:xfrm>
              <a:off x="-647242" y="434535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58.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Allocate capacity to marginal needs</a:t>
              </a:r>
            </a:p>
          </p:txBody>
        </p:sp>
      </p:grpSp>
      <p:grpSp>
        <p:nvGrpSpPr>
          <p:cNvPr id="571" name="Group 570">
            <a:extLst>
              <a:ext uri="{FF2B5EF4-FFF2-40B4-BE49-F238E27FC236}">
                <a16:creationId xmlns:a16="http://schemas.microsoft.com/office/drawing/2014/main" id="{33BD12B8-7276-4311-98E6-49C4C5A1AA8E}"/>
              </a:ext>
            </a:extLst>
          </p:cNvPr>
          <p:cNvGrpSpPr/>
          <p:nvPr/>
        </p:nvGrpSpPr>
        <p:grpSpPr>
          <a:xfrm>
            <a:off x="5717393" y="4694325"/>
            <a:ext cx="1003045" cy="327260"/>
            <a:chOff x="-647242" y="1739500"/>
            <a:chExt cx="1003045" cy="327260"/>
          </a:xfrm>
        </p:grpSpPr>
        <p:sp>
          <p:nvSpPr>
            <p:cNvPr id="572" name="Oval 571">
              <a:extLst>
                <a:ext uri="{FF2B5EF4-FFF2-40B4-BE49-F238E27FC236}">
                  <a16:creationId xmlns:a16="http://schemas.microsoft.com/office/drawing/2014/main" id="{0A02A6AA-CEBA-4C08-8026-C8EC304150EF}"/>
                </a:ext>
              </a:extLst>
            </p:cNvPr>
            <p:cNvSpPr/>
            <p:nvPr/>
          </p:nvSpPr>
          <p:spPr>
            <a:xfrm>
              <a:off x="-217720" y="1739500"/>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73" name="TextBox 1">
              <a:extLst>
                <a:ext uri="{FF2B5EF4-FFF2-40B4-BE49-F238E27FC236}">
                  <a16:creationId xmlns:a16="http://schemas.microsoft.com/office/drawing/2014/main" id="{BD26B54D-0B0F-4C84-99A0-59A3A6CE2CAA}"/>
                </a:ext>
              </a:extLst>
            </p:cNvPr>
            <p:cNvSpPr txBox="1"/>
            <p:nvPr/>
          </p:nvSpPr>
          <p:spPr>
            <a:xfrm>
              <a:off x="-647242" y="189275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54.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BATS test before tariff release</a:t>
              </a:r>
            </a:p>
          </p:txBody>
        </p:sp>
      </p:grpSp>
      <p:grpSp>
        <p:nvGrpSpPr>
          <p:cNvPr id="574" name="Group 573">
            <a:extLst>
              <a:ext uri="{FF2B5EF4-FFF2-40B4-BE49-F238E27FC236}">
                <a16:creationId xmlns:a16="http://schemas.microsoft.com/office/drawing/2014/main" id="{F291EA90-4B00-4F8F-AA3A-AB84BEB7AB61}"/>
              </a:ext>
            </a:extLst>
          </p:cNvPr>
          <p:cNvGrpSpPr/>
          <p:nvPr/>
        </p:nvGrpSpPr>
        <p:grpSpPr>
          <a:xfrm>
            <a:off x="3685144" y="3785883"/>
            <a:ext cx="1003045" cy="334338"/>
            <a:chOff x="-647242" y="2345168"/>
            <a:chExt cx="1003045" cy="334338"/>
          </a:xfrm>
        </p:grpSpPr>
        <p:sp>
          <p:nvSpPr>
            <p:cNvPr id="575" name="Oval 574">
              <a:extLst>
                <a:ext uri="{FF2B5EF4-FFF2-40B4-BE49-F238E27FC236}">
                  <a16:creationId xmlns:a16="http://schemas.microsoft.com/office/drawing/2014/main" id="{09EACEA8-AC9D-4D2E-89A6-552118DB1FFB}"/>
                </a:ext>
              </a:extLst>
            </p:cNvPr>
            <p:cNvSpPr/>
            <p:nvPr/>
          </p:nvSpPr>
          <p:spPr>
            <a:xfrm>
              <a:off x="-217720" y="2345168"/>
              <a:ext cx="144000" cy="144000"/>
            </a:xfrm>
            <a:prstGeom prst="ellipse">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76" name="TextBox 1">
              <a:extLst>
                <a:ext uri="{FF2B5EF4-FFF2-40B4-BE49-F238E27FC236}">
                  <a16:creationId xmlns:a16="http://schemas.microsoft.com/office/drawing/2014/main" id="{7FEA8640-E93E-469A-8FB4-7075FD52D9CD}"/>
                </a:ext>
              </a:extLst>
            </p:cNvPr>
            <p:cNvSpPr txBox="1"/>
            <p:nvPr/>
          </p:nvSpPr>
          <p:spPr>
            <a:xfrm>
              <a:off x="-647242" y="2505497"/>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55.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“Quick-release” task force</a:t>
              </a:r>
            </a:p>
          </p:txBody>
        </p:sp>
      </p:grpSp>
      <p:grpSp>
        <p:nvGrpSpPr>
          <p:cNvPr id="577" name="Group 576">
            <a:extLst>
              <a:ext uri="{FF2B5EF4-FFF2-40B4-BE49-F238E27FC236}">
                <a16:creationId xmlns:a16="http://schemas.microsoft.com/office/drawing/2014/main" id="{F8D69297-4313-42A4-B59C-D729E29EC80D}"/>
              </a:ext>
            </a:extLst>
          </p:cNvPr>
          <p:cNvGrpSpPr/>
          <p:nvPr/>
        </p:nvGrpSpPr>
        <p:grpSpPr>
          <a:xfrm>
            <a:off x="3918100" y="5254043"/>
            <a:ext cx="1003045" cy="336630"/>
            <a:chOff x="-619893" y="5448608"/>
            <a:chExt cx="1003045" cy="336630"/>
          </a:xfrm>
        </p:grpSpPr>
        <p:sp>
          <p:nvSpPr>
            <p:cNvPr id="578" name="Oval 577">
              <a:extLst>
                <a:ext uri="{FF2B5EF4-FFF2-40B4-BE49-F238E27FC236}">
                  <a16:creationId xmlns:a16="http://schemas.microsoft.com/office/drawing/2014/main" id="{6250637E-2462-44B2-9D43-8EFC0E5EC57F}"/>
                </a:ext>
              </a:extLst>
            </p:cNvPr>
            <p:cNvSpPr/>
            <p:nvPr/>
          </p:nvSpPr>
          <p:spPr>
            <a:xfrm>
              <a:off x="-217720" y="5448608"/>
              <a:ext cx="144000" cy="144000"/>
            </a:xfrm>
            <a:prstGeom prst="ellipse">
              <a:avLst/>
            </a:prstGeom>
            <a:solidFill>
              <a:srgbClr val="A37CBF"/>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79" name="TextBox 1">
              <a:extLst>
                <a:ext uri="{FF2B5EF4-FFF2-40B4-BE49-F238E27FC236}">
                  <a16:creationId xmlns:a16="http://schemas.microsoft.com/office/drawing/2014/main" id="{F8853E12-BF07-41E3-AB00-D27090CE2CB6}"/>
                </a:ext>
              </a:extLst>
            </p:cNvPr>
            <p:cNvSpPr txBox="1"/>
            <p:nvPr/>
          </p:nvSpPr>
          <p:spPr>
            <a:xfrm>
              <a:off x="-619893" y="561122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60.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Dedicated trial environments</a:t>
              </a:r>
            </a:p>
          </p:txBody>
        </p:sp>
      </p:grpSp>
      <p:grpSp>
        <p:nvGrpSpPr>
          <p:cNvPr id="580" name="Group 579">
            <a:extLst>
              <a:ext uri="{FF2B5EF4-FFF2-40B4-BE49-F238E27FC236}">
                <a16:creationId xmlns:a16="http://schemas.microsoft.com/office/drawing/2014/main" id="{C98769E8-9237-464F-9776-43AE23321A01}"/>
              </a:ext>
            </a:extLst>
          </p:cNvPr>
          <p:cNvGrpSpPr/>
          <p:nvPr/>
        </p:nvGrpSpPr>
        <p:grpSpPr>
          <a:xfrm>
            <a:off x="6223225" y="5027810"/>
            <a:ext cx="1003045" cy="371591"/>
            <a:chOff x="-629821" y="1713592"/>
            <a:chExt cx="1003045" cy="371591"/>
          </a:xfrm>
        </p:grpSpPr>
        <p:sp>
          <p:nvSpPr>
            <p:cNvPr id="581" name="Oval 580">
              <a:extLst>
                <a:ext uri="{FF2B5EF4-FFF2-40B4-BE49-F238E27FC236}">
                  <a16:creationId xmlns:a16="http://schemas.microsoft.com/office/drawing/2014/main" id="{61F9BE21-3880-4507-AF09-551EC31A3168}"/>
                </a:ext>
              </a:extLst>
            </p:cNvPr>
            <p:cNvSpPr/>
            <p:nvPr/>
          </p:nvSpPr>
          <p:spPr>
            <a:xfrm>
              <a:off x="-200299" y="1713592"/>
              <a:ext cx="144000" cy="144000"/>
            </a:xfrm>
            <a:prstGeom prst="ellipse">
              <a:avLst/>
            </a:prstGeom>
            <a:solidFill>
              <a:srgbClr val="A27CBF"/>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82" name="TextBox 1">
              <a:extLst>
                <a:ext uri="{FF2B5EF4-FFF2-40B4-BE49-F238E27FC236}">
                  <a16:creationId xmlns:a16="http://schemas.microsoft.com/office/drawing/2014/main" id="{110FCEB8-DAB4-46E5-A4D4-5D8957D1BC6A}"/>
                </a:ext>
              </a:extLst>
            </p:cNvPr>
            <p:cNvSpPr txBox="1"/>
            <p:nvPr/>
          </p:nvSpPr>
          <p:spPr>
            <a:xfrm>
              <a:off x="-629821" y="191117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61. </a:t>
              </a:r>
              <a:r>
                <a:rPr kumimoji="0" lang="en-US"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Gamification of code review activities</a:t>
              </a:r>
            </a:p>
          </p:txBody>
        </p:sp>
      </p:grpSp>
      <p:sp>
        <p:nvSpPr>
          <p:cNvPr id="619" name="Rectangle 618">
            <a:extLst>
              <a:ext uri="{FF2B5EF4-FFF2-40B4-BE49-F238E27FC236}">
                <a16:creationId xmlns:a16="http://schemas.microsoft.com/office/drawing/2014/main" id="{463CFCB7-2CB4-41D6-A615-4A25CA97D5D2}"/>
              </a:ext>
            </a:extLst>
          </p:cNvPr>
          <p:cNvSpPr/>
          <p:nvPr/>
        </p:nvSpPr>
        <p:spPr>
          <a:xfrm>
            <a:off x="714317" y="1118936"/>
            <a:ext cx="1168173" cy="9344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86">
              <a:spcAft>
                <a:spcPts val="300"/>
              </a:spcAft>
              <a:buClr>
                <a:srgbClr val="FFFF00"/>
              </a:buClr>
              <a:buSzPct val="70000"/>
              <a:defRPr/>
            </a:pPr>
            <a:r>
              <a:rPr lang="tr-TR" sz="1000" b="1" dirty="0">
                <a:solidFill>
                  <a:srgbClr val="000000"/>
                </a:solidFill>
                <a:latin typeface="EYInterstate Light" panose="02000506000000020004" pitchFamily="2" charset="0"/>
              </a:rPr>
              <a:t>Long Term Strategies</a:t>
            </a:r>
          </a:p>
          <a:p>
            <a:pPr defTabSz="913486">
              <a:spcAft>
                <a:spcPts val="300"/>
              </a:spcAft>
              <a:buClr>
                <a:srgbClr val="FFFF00"/>
              </a:buClr>
              <a:buSzPct val="70000"/>
              <a:defRPr/>
            </a:pPr>
            <a:r>
              <a:rPr lang="tr-TR" sz="800" dirty="0">
                <a:solidFill>
                  <a:srgbClr val="000000"/>
                </a:solidFill>
                <a:latin typeface="EYInterstate Light" panose="02000506000000020004" pitchFamily="2" charset="0"/>
              </a:rPr>
              <a:t>They have a high impact but are low-scale in terms of ease of implementation</a:t>
            </a:r>
          </a:p>
        </p:txBody>
      </p:sp>
      <p:sp>
        <p:nvSpPr>
          <p:cNvPr id="620" name="Rectangle 619">
            <a:extLst>
              <a:ext uri="{FF2B5EF4-FFF2-40B4-BE49-F238E27FC236}">
                <a16:creationId xmlns:a16="http://schemas.microsoft.com/office/drawing/2014/main" id="{BAAFB053-C25B-4956-966F-38127DD21711}"/>
              </a:ext>
            </a:extLst>
          </p:cNvPr>
          <p:cNvSpPr/>
          <p:nvPr/>
        </p:nvSpPr>
        <p:spPr>
          <a:xfrm>
            <a:off x="714317" y="4949870"/>
            <a:ext cx="1168173" cy="9344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86">
              <a:spcAft>
                <a:spcPts val="300"/>
              </a:spcAft>
              <a:buClr>
                <a:srgbClr val="FFFF00"/>
              </a:buClr>
              <a:buSzPct val="70000"/>
              <a:defRPr/>
            </a:pPr>
            <a:r>
              <a:rPr lang="tr-TR" sz="1000" b="1" dirty="0">
                <a:solidFill>
                  <a:srgbClr val="000000"/>
                </a:solidFill>
                <a:latin typeface="EYInterstate Light" panose="02000506000000020004" pitchFamily="2" charset="0"/>
              </a:rPr>
              <a:t>Minimum Priorities</a:t>
            </a:r>
          </a:p>
          <a:p>
            <a:pPr defTabSz="913486">
              <a:spcAft>
                <a:spcPts val="300"/>
              </a:spcAft>
              <a:buClr>
                <a:srgbClr val="FFFF00"/>
              </a:buClr>
              <a:buSzPct val="70000"/>
              <a:defRPr/>
            </a:pPr>
            <a:r>
              <a:rPr lang="it-IT" sz="800" dirty="0">
                <a:solidFill>
                  <a:srgbClr val="000000"/>
                </a:solidFill>
                <a:latin typeface="EYInterstate Light" panose="02000506000000020004" pitchFamily="2" charset="0"/>
              </a:rPr>
              <a:t>Lo</a:t>
            </a:r>
            <a:r>
              <a:rPr lang="en-US" sz="800" dirty="0">
                <a:solidFill>
                  <a:srgbClr val="000000"/>
                </a:solidFill>
                <a:latin typeface="EYInterstate Light" panose="02000506000000020004" pitchFamily="2" charset="0"/>
              </a:rPr>
              <a:t>w impact on business and difficult to implement</a:t>
            </a:r>
          </a:p>
        </p:txBody>
      </p:sp>
      <p:sp>
        <p:nvSpPr>
          <p:cNvPr id="621" name="Rectangle 620">
            <a:extLst>
              <a:ext uri="{FF2B5EF4-FFF2-40B4-BE49-F238E27FC236}">
                <a16:creationId xmlns:a16="http://schemas.microsoft.com/office/drawing/2014/main" id="{EE2BCAE7-3753-4429-932B-31014D0155D2}"/>
              </a:ext>
            </a:extLst>
          </p:cNvPr>
          <p:cNvSpPr/>
          <p:nvPr/>
        </p:nvSpPr>
        <p:spPr>
          <a:xfrm>
            <a:off x="10182168" y="1118936"/>
            <a:ext cx="1170000" cy="9344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86">
              <a:spcAft>
                <a:spcPts val="300"/>
              </a:spcAft>
              <a:buClr>
                <a:srgbClr val="FFFF00"/>
              </a:buClr>
              <a:buSzPct val="70000"/>
              <a:defRPr/>
            </a:pPr>
            <a:r>
              <a:rPr lang="tr-TR" sz="1000" b="1" dirty="0">
                <a:solidFill>
                  <a:srgbClr val="000000"/>
                </a:solidFill>
                <a:latin typeface="EYInterstate Light" panose="02000506000000020004" pitchFamily="2" charset="0"/>
              </a:rPr>
              <a:t>Main Priorities</a:t>
            </a:r>
          </a:p>
          <a:p>
            <a:pPr defTabSz="913486">
              <a:spcAft>
                <a:spcPts val="300"/>
              </a:spcAft>
              <a:buClr>
                <a:srgbClr val="FFFF00"/>
              </a:buClr>
              <a:buSzPct val="70000"/>
              <a:defRPr/>
            </a:pPr>
            <a:r>
              <a:rPr lang="tr-TR" sz="800" dirty="0">
                <a:solidFill>
                  <a:srgbClr val="000000"/>
                </a:solidFill>
                <a:latin typeface="EYInterstate Light" panose="02000506000000020004" pitchFamily="2" charset="0"/>
              </a:rPr>
              <a:t>These are the jobs that have a high impact and ease of implementation</a:t>
            </a:r>
          </a:p>
        </p:txBody>
      </p:sp>
      <p:sp>
        <p:nvSpPr>
          <p:cNvPr id="622" name="Rectangle 621">
            <a:extLst>
              <a:ext uri="{FF2B5EF4-FFF2-40B4-BE49-F238E27FC236}">
                <a16:creationId xmlns:a16="http://schemas.microsoft.com/office/drawing/2014/main" id="{C87D655C-EFE9-4320-9644-F2D619EE5377}"/>
              </a:ext>
            </a:extLst>
          </p:cNvPr>
          <p:cNvSpPr/>
          <p:nvPr/>
        </p:nvSpPr>
        <p:spPr>
          <a:xfrm>
            <a:off x="10182168" y="4949870"/>
            <a:ext cx="1170000" cy="9344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86">
              <a:spcAft>
                <a:spcPts val="300"/>
              </a:spcAft>
              <a:buClr>
                <a:srgbClr val="FFFF00"/>
              </a:buClr>
              <a:buSzPct val="70000"/>
              <a:defRPr/>
            </a:pPr>
            <a:r>
              <a:rPr lang="tr-TR" sz="1000" b="1" dirty="0">
                <a:solidFill>
                  <a:srgbClr val="000000"/>
                </a:solidFill>
                <a:latin typeface="EYInterstate Light" panose="02000506000000020004" pitchFamily="2" charset="0"/>
              </a:rPr>
              <a:t>Quick Small Gains</a:t>
            </a:r>
          </a:p>
          <a:p>
            <a:pPr defTabSz="913486">
              <a:spcAft>
                <a:spcPts val="300"/>
              </a:spcAft>
              <a:buClr>
                <a:srgbClr val="FFFF00"/>
              </a:buClr>
              <a:buSzPct val="70000"/>
              <a:defRPr/>
            </a:pPr>
            <a:r>
              <a:rPr lang="tr-TR" sz="800" dirty="0">
                <a:solidFill>
                  <a:srgbClr val="000000"/>
                </a:solidFill>
                <a:latin typeface="EYInterstate Light" panose="02000506000000020004" pitchFamily="2" charset="0"/>
              </a:rPr>
              <a:t>They are jobs with low impact and high ease of implementation</a:t>
            </a:r>
          </a:p>
        </p:txBody>
      </p:sp>
      <p:grpSp>
        <p:nvGrpSpPr>
          <p:cNvPr id="568" name="Group 567">
            <a:extLst>
              <a:ext uri="{FF2B5EF4-FFF2-40B4-BE49-F238E27FC236}">
                <a16:creationId xmlns:a16="http://schemas.microsoft.com/office/drawing/2014/main" id="{0F909B44-2F36-4E70-88B8-2A6BE0EFBA80}"/>
              </a:ext>
            </a:extLst>
          </p:cNvPr>
          <p:cNvGrpSpPr/>
          <p:nvPr/>
        </p:nvGrpSpPr>
        <p:grpSpPr>
          <a:xfrm>
            <a:off x="9349656" y="4911879"/>
            <a:ext cx="1003045" cy="338663"/>
            <a:chOff x="-647242" y="4741272"/>
            <a:chExt cx="1003045" cy="338663"/>
          </a:xfrm>
        </p:grpSpPr>
        <p:sp>
          <p:nvSpPr>
            <p:cNvPr id="569" name="Oval 568">
              <a:extLst>
                <a:ext uri="{FF2B5EF4-FFF2-40B4-BE49-F238E27FC236}">
                  <a16:creationId xmlns:a16="http://schemas.microsoft.com/office/drawing/2014/main" id="{63D404F0-EE12-42AC-8110-A2EA997FBF6B}"/>
                </a:ext>
              </a:extLst>
            </p:cNvPr>
            <p:cNvSpPr/>
            <p:nvPr/>
          </p:nvSpPr>
          <p:spPr>
            <a:xfrm>
              <a:off x="-217720" y="4741272"/>
              <a:ext cx="144000" cy="144000"/>
            </a:xfrm>
            <a:prstGeom prst="ellipse">
              <a:avLst/>
            </a:prstGeom>
            <a:solidFill>
              <a:srgbClr val="A27CBF"/>
            </a:solidFill>
            <a:ln w="9525" cap="flat" cmpd="sng" algn="ctr">
              <a:noFill/>
              <a:prstDash val="solid"/>
            </a:ln>
            <a:effectLst/>
          </p:spPr>
          <p:txBody>
            <a:bodyPr rtlCol="0" anchor="ctr"/>
            <a:lstStyle/>
            <a:p>
              <a:pPr marL="0" marR="0" lvl="0" indent="0" algn="ctr" defTabSz="828946" rtl="0" eaLnBrk="1" fontAlgn="auto" latinLnBrk="0" hangingPunct="1">
                <a:lnSpc>
                  <a:spcPct val="100000"/>
                </a:lnSpc>
                <a:spcBef>
                  <a:spcPts val="0"/>
                </a:spcBef>
                <a:spcAft>
                  <a:spcPts val="0"/>
                </a:spcAft>
                <a:buClrTx/>
                <a:buSzTx/>
                <a:buFontTx/>
                <a:buNone/>
                <a:tabLst/>
                <a:defRPr/>
              </a:pPr>
              <a:endParaRPr kumimoji="0" lang="tr-TR" sz="700" b="0" i="0" u="none" strike="noStrike" kern="0" cap="none" spc="0" normalizeH="0" baseline="0" noProof="0" dirty="0">
                <a:ln>
                  <a:noFill/>
                </a:ln>
                <a:solidFill>
                  <a:srgbClr val="2E2E38"/>
                </a:solidFill>
                <a:effectLst/>
                <a:uLnTx/>
                <a:uFillTx/>
                <a:latin typeface="Arial" panose="020B0604020202020204" pitchFamily="34" charset="0"/>
                <a:ea typeface="+mn-ea"/>
                <a:cs typeface="Arial" panose="020B0604020202020204" pitchFamily="34" charset="0"/>
              </a:endParaRPr>
            </a:p>
          </p:txBody>
        </p:sp>
        <p:sp>
          <p:nvSpPr>
            <p:cNvPr id="570" name="TextBox 1">
              <a:extLst>
                <a:ext uri="{FF2B5EF4-FFF2-40B4-BE49-F238E27FC236}">
                  <a16:creationId xmlns:a16="http://schemas.microsoft.com/office/drawing/2014/main" id="{8D09B46D-40EE-442F-B1C8-029A3E6AE38B}"/>
                </a:ext>
              </a:extLst>
            </p:cNvPr>
            <p:cNvSpPr txBox="1"/>
            <p:nvPr/>
          </p:nvSpPr>
          <p:spPr>
            <a:xfrm>
              <a:off x="-647242" y="4905926"/>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8946"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59. </a:t>
              </a:r>
              <a:r>
                <a:rPr kumimoji="0" lang="en-US" sz="800" b="0" i="0" u="none" strike="noStrike" kern="1200" cap="none" spc="0" normalizeH="0" baseline="0" noProof="0" dirty="0">
                  <a:ln>
                    <a:noFill/>
                  </a:ln>
                  <a:solidFill>
                    <a:srgbClr val="000000"/>
                  </a:solidFill>
                  <a:effectLst/>
                  <a:uLnTx/>
                  <a:uFillTx/>
                  <a:latin typeface="EYInterstate Light" panose="02000506000000020004" pitchFamily="2" charset="0"/>
                  <a:ea typeface="+mn-ea"/>
                  <a:cs typeface="+mn-cs"/>
                </a:rPr>
                <a:t>User story tags </a:t>
              </a:r>
            </a:p>
          </p:txBody>
        </p:sp>
      </p:grpSp>
      <p:sp>
        <p:nvSpPr>
          <p:cNvPr id="218" name="Rectangle 217">
            <a:extLst>
              <a:ext uri="{FF2B5EF4-FFF2-40B4-BE49-F238E27FC236}">
                <a16:creationId xmlns:a16="http://schemas.microsoft.com/office/drawing/2014/main" id="{DB3DB7FA-D1F2-471B-BD56-42927890C6C6}"/>
              </a:ext>
            </a:extLst>
          </p:cNvPr>
          <p:cNvSpPr/>
          <p:nvPr/>
        </p:nvSpPr>
        <p:spPr>
          <a:xfrm>
            <a:off x="715731" y="1114876"/>
            <a:ext cx="10634044" cy="4757148"/>
          </a:xfrm>
          <a:prstGeom prst="rect">
            <a:avLst/>
          </a:prstGeom>
          <a:solidFill>
            <a:schemeClr val="bg1">
              <a:lumMod val="85000"/>
              <a:alpha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defRPr/>
            </a:pPr>
            <a:endParaRPr lang="tr-TR" sz="1199" dirty="0">
              <a:solidFill>
                <a:srgbClr val="FFFFFF"/>
              </a:solidFill>
              <a:latin typeface="EYInterstate Light"/>
            </a:endParaRPr>
          </a:p>
        </p:txBody>
      </p:sp>
      <p:grpSp>
        <p:nvGrpSpPr>
          <p:cNvPr id="220" name="Group 219">
            <a:extLst>
              <a:ext uri="{FF2B5EF4-FFF2-40B4-BE49-F238E27FC236}">
                <a16:creationId xmlns:a16="http://schemas.microsoft.com/office/drawing/2014/main" id="{5D88E010-2372-4AAF-B78B-67B748AFA81E}"/>
              </a:ext>
            </a:extLst>
          </p:cNvPr>
          <p:cNvGrpSpPr/>
          <p:nvPr/>
        </p:nvGrpSpPr>
        <p:grpSpPr>
          <a:xfrm>
            <a:off x="8752866" y="1717622"/>
            <a:ext cx="1003045" cy="524947"/>
            <a:chOff x="10456587" y="940256"/>
            <a:chExt cx="1003045" cy="524947"/>
          </a:xfrm>
        </p:grpSpPr>
        <p:sp>
          <p:nvSpPr>
            <p:cNvPr id="221" name="Oval 220">
              <a:extLst>
                <a:ext uri="{FF2B5EF4-FFF2-40B4-BE49-F238E27FC236}">
                  <a16:creationId xmlns:a16="http://schemas.microsoft.com/office/drawing/2014/main" id="{B5FB9727-0AD7-483A-A9B2-AEAD3C3DA821}"/>
                </a:ext>
              </a:extLst>
            </p:cNvPr>
            <p:cNvSpPr/>
            <p:nvPr/>
          </p:nvSpPr>
          <p:spPr>
            <a:xfrm>
              <a:off x="10886109" y="940256"/>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tr-TR" sz="700" kern="0" dirty="0">
                <a:solidFill>
                  <a:srgbClr val="2E2E38"/>
                </a:solidFill>
                <a:latin typeface="EYInterstate Light" panose="02000506000000020004" pitchFamily="2" charset="0"/>
                <a:cs typeface="Arial" panose="020B0604020202020204" pitchFamily="34" charset="0"/>
              </a:endParaRPr>
            </a:p>
          </p:txBody>
        </p:sp>
        <p:sp>
          <p:nvSpPr>
            <p:cNvPr id="222" name="TextBox 1">
              <a:extLst>
                <a:ext uri="{FF2B5EF4-FFF2-40B4-BE49-F238E27FC236}">
                  <a16:creationId xmlns:a16="http://schemas.microsoft.com/office/drawing/2014/main" id="{8EE76402-BA39-4744-A440-BD6496E843DE}"/>
                </a:ext>
              </a:extLst>
            </p:cNvPr>
            <p:cNvSpPr txBox="1"/>
            <p:nvPr/>
          </p:nvSpPr>
          <p:spPr>
            <a:xfrm>
              <a:off x="10456587" y="129119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07. Create a DevOps/Architect CoP to manage the E2E software development</a:t>
              </a:r>
            </a:p>
          </p:txBody>
        </p:sp>
      </p:grpSp>
      <p:grpSp>
        <p:nvGrpSpPr>
          <p:cNvPr id="226" name="Group 225">
            <a:extLst>
              <a:ext uri="{FF2B5EF4-FFF2-40B4-BE49-F238E27FC236}">
                <a16:creationId xmlns:a16="http://schemas.microsoft.com/office/drawing/2014/main" id="{EDBF39BC-105D-488C-B951-825936BC1907}"/>
              </a:ext>
            </a:extLst>
          </p:cNvPr>
          <p:cNvGrpSpPr/>
          <p:nvPr/>
        </p:nvGrpSpPr>
        <p:grpSpPr>
          <a:xfrm>
            <a:off x="8883917" y="1148673"/>
            <a:ext cx="1003045" cy="354661"/>
            <a:chOff x="9272309" y="2998640"/>
            <a:chExt cx="1003045" cy="354661"/>
          </a:xfrm>
        </p:grpSpPr>
        <p:sp>
          <p:nvSpPr>
            <p:cNvPr id="228" name="Oval 227">
              <a:extLst>
                <a:ext uri="{FF2B5EF4-FFF2-40B4-BE49-F238E27FC236}">
                  <a16:creationId xmlns:a16="http://schemas.microsoft.com/office/drawing/2014/main" id="{11A06A73-CB07-4BCD-8DB3-285A73C1EC4E}"/>
                </a:ext>
              </a:extLst>
            </p:cNvPr>
            <p:cNvSpPr/>
            <p:nvPr/>
          </p:nvSpPr>
          <p:spPr>
            <a:xfrm>
              <a:off x="9701831" y="2998640"/>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230" name="TextBox 1">
              <a:extLst>
                <a:ext uri="{FF2B5EF4-FFF2-40B4-BE49-F238E27FC236}">
                  <a16:creationId xmlns:a16="http://schemas.microsoft.com/office/drawing/2014/main" id="{C1B638E1-C7BE-420F-A61E-7F803D949331}"/>
                </a:ext>
              </a:extLst>
            </p:cNvPr>
            <p:cNvSpPr txBox="1"/>
            <p:nvPr/>
          </p:nvSpPr>
          <p:spPr>
            <a:xfrm>
              <a:off x="9272309" y="3179292"/>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b="0" kern="1200" dirty="0">
                  <a:solidFill>
                    <a:schemeClr val="dk1"/>
                  </a:solidFill>
                  <a:latin typeface="EYInterstate Light" panose="02000506000000020004" pitchFamily="2" charset="0"/>
                </a:rPr>
                <a:t>03. Validate/review RACI</a:t>
              </a:r>
            </a:p>
          </p:txBody>
        </p:sp>
      </p:grpSp>
      <p:grpSp>
        <p:nvGrpSpPr>
          <p:cNvPr id="231" name="Group 230">
            <a:extLst>
              <a:ext uri="{FF2B5EF4-FFF2-40B4-BE49-F238E27FC236}">
                <a16:creationId xmlns:a16="http://schemas.microsoft.com/office/drawing/2014/main" id="{820B533F-A0E7-45E4-A281-9757AEB95C10}"/>
              </a:ext>
            </a:extLst>
          </p:cNvPr>
          <p:cNvGrpSpPr/>
          <p:nvPr/>
        </p:nvGrpSpPr>
        <p:grpSpPr>
          <a:xfrm>
            <a:off x="7759369" y="2156996"/>
            <a:ext cx="1003045" cy="393778"/>
            <a:chOff x="9272309" y="3751735"/>
            <a:chExt cx="1003045" cy="393778"/>
          </a:xfrm>
        </p:grpSpPr>
        <p:sp>
          <p:nvSpPr>
            <p:cNvPr id="232" name="Oval 231">
              <a:extLst>
                <a:ext uri="{FF2B5EF4-FFF2-40B4-BE49-F238E27FC236}">
                  <a16:creationId xmlns:a16="http://schemas.microsoft.com/office/drawing/2014/main" id="{39FB37CA-31BD-4655-8E6A-32325974AE13}"/>
                </a:ext>
              </a:extLst>
            </p:cNvPr>
            <p:cNvSpPr/>
            <p:nvPr/>
          </p:nvSpPr>
          <p:spPr>
            <a:xfrm>
              <a:off x="9701831" y="3751735"/>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233" name="TextBox 1">
              <a:extLst>
                <a:ext uri="{FF2B5EF4-FFF2-40B4-BE49-F238E27FC236}">
                  <a16:creationId xmlns:a16="http://schemas.microsoft.com/office/drawing/2014/main" id="{7266F01A-1CF2-4150-A60B-7940E4AC5415}"/>
                </a:ext>
              </a:extLst>
            </p:cNvPr>
            <p:cNvSpPr txBox="1"/>
            <p:nvPr/>
          </p:nvSpPr>
          <p:spPr>
            <a:xfrm>
              <a:off x="9272309" y="3971504"/>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04. Ensure the presence of a singular backlog</a:t>
              </a:r>
              <a:endParaRPr lang="en-US" sz="700" b="0" kern="1200" dirty="0">
                <a:solidFill>
                  <a:schemeClr val="dk1"/>
                </a:solidFill>
                <a:latin typeface="EYInterstate Light" panose="02000506000000020004" pitchFamily="2" charset="0"/>
              </a:endParaRPr>
            </a:p>
          </p:txBody>
        </p:sp>
      </p:grpSp>
      <p:grpSp>
        <p:nvGrpSpPr>
          <p:cNvPr id="237" name="Group 236">
            <a:extLst>
              <a:ext uri="{FF2B5EF4-FFF2-40B4-BE49-F238E27FC236}">
                <a16:creationId xmlns:a16="http://schemas.microsoft.com/office/drawing/2014/main" id="{336AB9F0-3DDD-4FF4-ABA7-F6487A6DD172}"/>
              </a:ext>
            </a:extLst>
          </p:cNvPr>
          <p:cNvGrpSpPr/>
          <p:nvPr/>
        </p:nvGrpSpPr>
        <p:grpSpPr>
          <a:xfrm>
            <a:off x="8488996" y="2415269"/>
            <a:ext cx="1003045" cy="515550"/>
            <a:chOff x="9272309" y="5376180"/>
            <a:chExt cx="1003045" cy="515550"/>
          </a:xfrm>
        </p:grpSpPr>
        <p:sp>
          <p:nvSpPr>
            <p:cNvPr id="238" name="Oval 237">
              <a:extLst>
                <a:ext uri="{FF2B5EF4-FFF2-40B4-BE49-F238E27FC236}">
                  <a16:creationId xmlns:a16="http://schemas.microsoft.com/office/drawing/2014/main" id="{32DF810B-0C0D-4E06-A0F8-64568EFC4C3F}"/>
                </a:ext>
              </a:extLst>
            </p:cNvPr>
            <p:cNvSpPr/>
            <p:nvPr/>
          </p:nvSpPr>
          <p:spPr>
            <a:xfrm>
              <a:off x="9701831" y="5376180"/>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239" name="TextBox 1">
              <a:extLst>
                <a:ext uri="{FF2B5EF4-FFF2-40B4-BE49-F238E27FC236}">
                  <a16:creationId xmlns:a16="http://schemas.microsoft.com/office/drawing/2014/main" id="{E2062F48-6A5B-4FD1-ACC0-5ED7A0BB6094}"/>
                </a:ext>
              </a:extLst>
            </p:cNvPr>
            <p:cNvSpPr txBox="1"/>
            <p:nvPr/>
          </p:nvSpPr>
          <p:spPr>
            <a:xfrm>
              <a:off x="9272309" y="571772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06. Define procedures to design and develop architectural changes</a:t>
              </a:r>
              <a:endParaRPr lang="en-US" sz="700" b="0" kern="1200" dirty="0">
                <a:solidFill>
                  <a:schemeClr val="dk1"/>
                </a:solidFill>
                <a:latin typeface="EYInterstate Light" panose="02000506000000020004" pitchFamily="2" charset="0"/>
              </a:endParaRPr>
            </a:p>
          </p:txBody>
        </p:sp>
      </p:grpSp>
      <p:grpSp>
        <p:nvGrpSpPr>
          <p:cNvPr id="242" name="Group 241">
            <a:extLst>
              <a:ext uri="{FF2B5EF4-FFF2-40B4-BE49-F238E27FC236}">
                <a16:creationId xmlns:a16="http://schemas.microsoft.com/office/drawing/2014/main" id="{AB78932B-13B6-4663-9E09-11455995AB22}"/>
              </a:ext>
            </a:extLst>
          </p:cNvPr>
          <p:cNvGrpSpPr/>
          <p:nvPr/>
        </p:nvGrpSpPr>
        <p:grpSpPr>
          <a:xfrm>
            <a:off x="6313986" y="1858218"/>
            <a:ext cx="1003045" cy="472787"/>
            <a:chOff x="10456587" y="2747517"/>
            <a:chExt cx="1003045" cy="472787"/>
          </a:xfrm>
        </p:grpSpPr>
        <p:sp>
          <p:nvSpPr>
            <p:cNvPr id="264" name="Oval 263">
              <a:extLst>
                <a:ext uri="{FF2B5EF4-FFF2-40B4-BE49-F238E27FC236}">
                  <a16:creationId xmlns:a16="http://schemas.microsoft.com/office/drawing/2014/main" id="{62C84B02-DB25-42DF-848F-747C40076814}"/>
                </a:ext>
              </a:extLst>
            </p:cNvPr>
            <p:cNvSpPr/>
            <p:nvPr/>
          </p:nvSpPr>
          <p:spPr>
            <a:xfrm>
              <a:off x="10886109" y="2747517"/>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tr-TR" sz="700" kern="0" dirty="0">
                <a:solidFill>
                  <a:srgbClr val="2E2E38"/>
                </a:solidFill>
                <a:latin typeface="EYInterstate Light" panose="02000506000000020004" pitchFamily="2" charset="0"/>
                <a:cs typeface="Arial" panose="020B0604020202020204" pitchFamily="34" charset="0"/>
              </a:endParaRPr>
            </a:p>
          </p:txBody>
        </p:sp>
        <p:sp>
          <p:nvSpPr>
            <p:cNvPr id="265" name="TextBox 1">
              <a:extLst>
                <a:ext uri="{FF2B5EF4-FFF2-40B4-BE49-F238E27FC236}">
                  <a16:creationId xmlns:a16="http://schemas.microsoft.com/office/drawing/2014/main" id="{5F8B3672-ADB8-4EBB-BB56-E5ED7EF2A3D2}"/>
                </a:ext>
              </a:extLst>
            </p:cNvPr>
            <p:cNvSpPr txBox="1"/>
            <p:nvPr/>
          </p:nvSpPr>
          <p:spPr>
            <a:xfrm>
              <a:off x="10456587" y="3046295"/>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it-IT" sz="700" dirty="0">
                  <a:solidFill>
                    <a:schemeClr val="dk1"/>
                  </a:solidFill>
                  <a:latin typeface="EYInterstate Light" panose="02000506000000020004" pitchFamily="2" charset="0"/>
                </a:rPr>
                <a:t>09. </a:t>
              </a:r>
              <a:r>
                <a:rPr lang="en-US" sz="700" dirty="0">
                  <a:solidFill>
                    <a:srgbClr val="000000"/>
                  </a:solidFill>
                  <a:latin typeface="EYInterstate Light" panose="02000506000000020004" pitchFamily="2" charset="0"/>
                  <a:cs typeface="Arial"/>
                </a:rPr>
                <a:t>Allocate and periodically review the sysadmin capacity </a:t>
              </a:r>
              <a:endParaRPr lang="en-US" sz="700" b="0" kern="1200" noProof="0" dirty="0">
                <a:solidFill>
                  <a:schemeClr val="dk1"/>
                </a:solidFill>
                <a:latin typeface="EYInterstate Light" panose="02000506000000020004" pitchFamily="2" charset="0"/>
              </a:endParaRPr>
            </a:p>
          </p:txBody>
        </p:sp>
      </p:grpSp>
      <p:grpSp>
        <p:nvGrpSpPr>
          <p:cNvPr id="266" name="Group 265">
            <a:extLst>
              <a:ext uri="{FF2B5EF4-FFF2-40B4-BE49-F238E27FC236}">
                <a16:creationId xmlns:a16="http://schemas.microsoft.com/office/drawing/2014/main" id="{E083956C-6CF9-4B3A-A880-065D0896D410}"/>
              </a:ext>
            </a:extLst>
          </p:cNvPr>
          <p:cNvGrpSpPr/>
          <p:nvPr/>
        </p:nvGrpSpPr>
        <p:grpSpPr>
          <a:xfrm>
            <a:off x="7053632" y="1793296"/>
            <a:ext cx="1003045" cy="332484"/>
            <a:chOff x="10456587" y="3583983"/>
            <a:chExt cx="1003045" cy="332484"/>
          </a:xfrm>
        </p:grpSpPr>
        <p:sp>
          <p:nvSpPr>
            <p:cNvPr id="267" name="Oval 266">
              <a:extLst>
                <a:ext uri="{FF2B5EF4-FFF2-40B4-BE49-F238E27FC236}">
                  <a16:creationId xmlns:a16="http://schemas.microsoft.com/office/drawing/2014/main" id="{76A3B435-69B8-45F8-B2DB-BAC359DB4530}"/>
                </a:ext>
              </a:extLst>
            </p:cNvPr>
            <p:cNvSpPr/>
            <p:nvPr/>
          </p:nvSpPr>
          <p:spPr>
            <a:xfrm>
              <a:off x="10886109" y="3583983"/>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268" name="TextBox 1">
              <a:extLst>
                <a:ext uri="{FF2B5EF4-FFF2-40B4-BE49-F238E27FC236}">
                  <a16:creationId xmlns:a16="http://schemas.microsoft.com/office/drawing/2014/main" id="{D88C789A-D104-48E2-9EE9-D55D125B2C50}"/>
                </a:ext>
              </a:extLst>
            </p:cNvPr>
            <p:cNvSpPr txBox="1"/>
            <p:nvPr/>
          </p:nvSpPr>
          <p:spPr>
            <a:xfrm>
              <a:off x="10456587" y="3742458"/>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10. </a:t>
              </a:r>
              <a:r>
                <a:rPr lang="en-US" sz="700" dirty="0">
                  <a:solidFill>
                    <a:srgbClr val="000000"/>
                  </a:solidFill>
                  <a:latin typeface="EYInterstate Light" panose="02000506000000020004" pitchFamily="2" charset="0"/>
                  <a:cs typeface="Arial"/>
                </a:rPr>
                <a:t>Restructure the Site Reliability</a:t>
              </a:r>
              <a:endParaRPr lang="en-US" sz="700" b="0" kern="1200" dirty="0">
                <a:solidFill>
                  <a:schemeClr val="dk1"/>
                </a:solidFill>
                <a:latin typeface="EYInterstate Light" panose="02000506000000020004" pitchFamily="2" charset="0"/>
              </a:endParaRPr>
            </a:p>
          </p:txBody>
        </p:sp>
      </p:grpSp>
      <p:grpSp>
        <p:nvGrpSpPr>
          <p:cNvPr id="269" name="Group 268">
            <a:extLst>
              <a:ext uri="{FF2B5EF4-FFF2-40B4-BE49-F238E27FC236}">
                <a16:creationId xmlns:a16="http://schemas.microsoft.com/office/drawing/2014/main" id="{DD850FB9-D1D7-4E80-B205-C8BEB0D7E2C8}"/>
              </a:ext>
            </a:extLst>
          </p:cNvPr>
          <p:cNvGrpSpPr/>
          <p:nvPr/>
        </p:nvGrpSpPr>
        <p:grpSpPr>
          <a:xfrm>
            <a:off x="5628211" y="1586088"/>
            <a:ext cx="1003045" cy="332484"/>
            <a:chOff x="10456587" y="4499646"/>
            <a:chExt cx="1003045" cy="332484"/>
          </a:xfrm>
        </p:grpSpPr>
        <p:sp>
          <p:nvSpPr>
            <p:cNvPr id="270" name="Oval 269">
              <a:extLst>
                <a:ext uri="{FF2B5EF4-FFF2-40B4-BE49-F238E27FC236}">
                  <a16:creationId xmlns:a16="http://schemas.microsoft.com/office/drawing/2014/main" id="{83D50AA1-3A6E-4EE8-B8D3-786F857EC0A8}"/>
                </a:ext>
              </a:extLst>
            </p:cNvPr>
            <p:cNvSpPr/>
            <p:nvPr/>
          </p:nvSpPr>
          <p:spPr>
            <a:xfrm>
              <a:off x="10886109" y="4499646"/>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271" name="TextBox 1">
              <a:extLst>
                <a:ext uri="{FF2B5EF4-FFF2-40B4-BE49-F238E27FC236}">
                  <a16:creationId xmlns:a16="http://schemas.microsoft.com/office/drawing/2014/main" id="{C79DF429-6658-405E-9AB0-681B4ECE5986}"/>
                </a:ext>
              </a:extLst>
            </p:cNvPr>
            <p:cNvSpPr txBox="1"/>
            <p:nvPr/>
          </p:nvSpPr>
          <p:spPr>
            <a:xfrm>
              <a:off x="10456587" y="4658121"/>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11. </a:t>
              </a:r>
              <a:r>
                <a:rPr lang="en-US" sz="700" dirty="0">
                  <a:solidFill>
                    <a:srgbClr val="000000"/>
                  </a:solidFill>
                  <a:latin typeface="EYInterstate Light" panose="02000506000000020004" pitchFamily="2" charset="0"/>
                  <a:cs typeface="Arial"/>
                </a:rPr>
                <a:t>ROI calculation and governance</a:t>
              </a:r>
              <a:endParaRPr lang="en-US" sz="700" b="0" kern="1200" dirty="0">
                <a:solidFill>
                  <a:schemeClr val="dk1"/>
                </a:solidFill>
                <a:latin typeface="EYInterstate Light" panose="02000506000000020004" pitchFamily="2" charset="0"/>
              </a:endParaRPr>
            </a:p>
          </p:txBody>
        </p:sp>
      </p:grpSp>
      <p:grpSp>
        <p:nvGrpSpPr>
          <p:cNvPr id="272" name="Group 271">
            <a:extLst>
              <a:ext uri="{FF2B5EF4-FFF2-40B4-BE49-F238E27FC236}">
                <a16:creationId xmlns:a16="http://schemas.microsoft.com/office/drawing/2014/main" id="{92076568-2F44-4485-A385-BBC916FE46D4}"/>
              </a:ext>
            </a:extLst>
          </p:cNvPr>
          <p:cNvGrpSpPr/>
          <p:nvPr/>
        </p:nvGrpSpPr>
        <p:grpSpPr>
          <a:xfrm>
            <a:off x="7423120" y="2724214"/>
            <a:ext cx="1003045" cy="343087"/>
            <a:chOff x="10456587" y="5175571"/>
            <a:chExt cx="1003045" cy="343087"/>
          </a:xfrm>
        </p:grpSpPr>
        <p:sp>
          <p:nvSpPr>
            <p:cNvPr id="273" name="Oval 272">
              <a:extLst>
                <a:ext uri="{FF2B5EF4-FFF2-40B4-BE49-F238E27FC236}">
                  <a16:creationId xmlns:a16="http://schemas.microsoft.com/office/drawing/2014/main" id="{33490BC7-4FA2-43D2-99E7-F92E2EDFB536}"/>
                </a:ext>
              </a:extLst>
            </p:cNvPr>
            <p:cNvSpPr/>
            <p:nvPr/>
          </p:nvSpPr>
          <p:spPr>
            <a:xfrm>
              <a:off x="10886109" y="5175571"/>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tr-TR" sz="700" kern="0" dirty="0">
                <a:solidFill>
                  <a:srgbClr val="2E2E38"/>
                </a:solidFill>
                <a:latin typeface="EYInterstate Light" panose="02000506000000020004" pitchFamily="2" charset="0"/>
                <a:cs typeface="Arial" panose="020B0604020202020204" pitchFamily="34" charset="0"/>
              </a:endParaRPr>
            </a:p>
          </p:txBody>
        </p:sp>
        <p:sp>
          <p:nvSpPr>
            <p:cNvPr id="274" name="TextBox 1">
              <a:extLst>
                <a:ext uri="{FF2B5EF4-FFF2-40B4-BE49-F238E27FC236}">
                  <a16:creationId xmlns:a16="http://schemas.microsoft.com/office/drawing/2014/main" id="{75A2EFA1-72AC-416D-8B18-642F84D815B9}"/>
                </a:ext>
              </a:extLst>
            </p:cNvPr>
            <p:cNvSpPr txBox="1"/>
            <p:nvPr/>
          </p:nvSpPr>
          <p:spPr>
            <a:xfrm>
              <a:off x="10456587" y="5344649"/>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it-IT" sz="700" dirty="0">
                  <a:solidFill>
                    <a:schemeClr val="dk1"/>
                  </a:solidFill>
                  <a:latin typeface="EYInterstate Light" panose="02000506000000020004" pitchFamily="2" charset="0"/>
                </a:rPr>
                <a:t>12. </a:t>
              </a:r>
              <a:r>
                <a:rPr lang="en-US" sz="700" dirty="0">
                  <a:solidFill>
                    <a:srgbClr val="000000"/>
                  </a:solidFill>
                  <a:latin typeface="EYInterstate Light" panose="02000506000000020004" pitchFamily="2" charset="0"/>
                  <a:cs typeface="Arial"/>
                </a:rPr>
                <a:t>Restructure the ticketing model</a:t>
              </a:r>
              <a:endParaRPr lang="en-US" sz="700" b="0" kern="1200" noProof="0" dirty="0">
                <a:solidFill>
                  <a:schemeClr val="dk1"/>
                </a:solidFill>
                <a:latin typeface="EYInterstate Light" panose="02000506000000020004" pitchFamily="2" charset="0"/>
              </a:endParaRPr>
            </a:p>
          </p:txBody>
        </p:sp>
      </p:grpSp>
      <p:grpSp>
        <p:nvGrpSpPr>
          <p:cNvPr id="275" name="Group 274">
            <a:extLst>
              <a:ext uri="{FF2B5EF4-FFF2-40B4-BE49-F238E27FC236}">
                <a16:creationId xmlns:a16="http://schemas.microsoft.com/office/drawing/2014/main" id="{0615FD6D-3B17-4023-8816-848579B683E9}"/>
              </a:ext>
            </a:extLst>
          </p:cNvPr>
          <p:cNvGrpSpPr/>
          <p:nvPr/>
        </p:nvGrpSpPr>
        <p:grpSpPr>
          <a:xfrm>
            <a:off x="8096990" y="1578476"/>
            <a:ext cx="1003045" cy="455085"/>
            <a:chOff x="10456587" y="1865640"/>
            <a:chExt cx="1003045" cy="455085"/>
          </a:xfrm>
        </p:grpSpPr>
        <p:sp>
          <p:nvSpPr>
            <p:cNvPr id="276" name="Oval 275">
              <a:extLst>
                <a:ext uri="{FF2B5EF4-FFF2-40B4-BE49-F238E27FC236}">
                  <a16:creationId xmlns:a16="http://schemas.microsoft.com/office/drawing/2014/main" id="{07DDF205-26B9-433A-89AD-80A68A82A638}"/>
                </a:ext>
              </a:extLst>
            </p:cNvPr>
            <p:cNvSpPr/>
            <p:nvPr/>
          </p:nvSpPr>
          <p:spPr>
            <a:xfrm>
              <a:off x="10886109" y="1865640"/>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277" name="TextBox 1">
              <a:extLst>
                <a:ext uri="{FF2B5EF4-FFF2-40B4-BE49-F238E27FC236}">
                  <a16:creationId xmlns:a16="http://schemas.microsoft.com/office/drawing/2014/main" id="{3AACC4D6-C0EB-49F8-A3B3-C2576645CA85}"/>
                </a:ext>
              </a:extLst>
            </p:cNvPr>
            <p:cNvSpPr txBox="1"/>
            <p:nvPr/>
          </p:nvSpPr>
          <p:spPr>
            <a:xfrm>
              <a:off x="10456587" y="2146716"/>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rgbClr val="000000"/>
                  </a:solidFill>
                  <a:latin typeface="EYInterstate Light" panose="02000506000000020004" pitchFamily="2" charset="0"/>
                  <a:cs typeface="Arial"/>
                </a:rPr>
                <a:t>08. Implement a Portfolio Based Test Automation Strategy</a:t>
              </a:r>
              <a:endParaRPr lang="en-US" sz="700" b="0" kern="1200" dirty="0">
                <a:solidFill>
                  <a:schemeClr val="dk1"/>
                </a:solidFill>
                <a:latin typeface="EYInterstate Light" panose="02000506000000020004" pitchFamily="2" charset="0"/>
              </a:endParaRPr>
            </a:p>
          </p:txBody>
        </p:sp>
      </p:grpSp>
      <p:grpSp>
        <p:nvGrpSpPr>
          <p:cNvPr id="281" name="Group 280">
            <a:extLst>
              <a:ext uri="{FF2B5EF4-FFF2-40B4-BE49-F238E27FC236}">
                <a16:creationId xmlns:a16="http://schemas.microsoft.com/office/drawing/2014/main" id="{FBD089D9-6A9A-4FD3-A8FC-25C572E43238}"/>
              </a:ext>
            </a:extLst>
          </p:cNvPr>
          <p:cNvGrpSpPr/>
          <p:nvPr/>
        </p:nvGrpSpPr>
        <p:grpSpPr>
          <a:xfrm>
            <a:off x="9566802" y="2179330"/>
            <a:ext cx="1003045" cy="478819"/>
            <a:chOff x="9278390" y="4572606"/>
            <a:chExt cx="1003045" cy="478819"/>
          </a:xfrm>
        </p:grpSpPr>
        <p:sp>
          <p:nvSpPr>
            <p:cNvPr id="282" name="Oval 281">
              <a:extLst>
                <a:ext uri="{FF2B5EF4-FFF2-40B4-BE49-F238E27FC236}">
                  <a16:creationId xmlns:a16="http://schemas.microsoft.com/office/drawing/2014/main" id="{05974635-CBDF-4177-959E-E7B3587A9356}"/>
                </a:ext>
              </a:extLst>
            </p:cNvPr>
            <p:cNvSpPr/>
            <p:nvPr/>
          </p:nvSpPr>
          <p:spPr>
            <a:xfrm>
              <a:off x="9701831" y="4572606"/>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Arial" panose="020B0604020202020204" pitchFamily="34" charset="0"/>
                <a:cs typeface="Arial" panose="020B0604020202020204" pitchFamily="34" charset="0"/>
              </a:endParaRPr>
            </a:p>
          </p:txBody>
        </p:sp>
        <p:sp>
          <p:nvSpPr>
            <p:cNvPr id="283" name="TextBox 1">
              <a:extLst>
                <a:ext uri="{FF2B5EF4-FFF2-40B4-BE49-F238E27FC236}">
                  <a16:creationId xmlns:a16="http://schemas.microsoft.com/office/drawing/2014/main" id="{DF2A9EFC-307E-4D02-967E-9A46652C7F2E}"/>
                </a:ext>
              </a:extLst>
            </p:cNvPr>
            <p:cNvSpPr txBox="1"/>
            <p:nvPr/>
          </p:nvSpPr>
          <p:spPr>
            <a:xfrm>
              <a:off x="9278390" y="4877416"/>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05. Establish communication channels and Touchpoints between trains</a:t>
              </a:r>
              <a:endParaRPr lang="en-US" sz="700" b="0" kern="1200" dirty="0">
                <a:solidFill>
                  <a:schemeClr val="dk1"/>
                </a:solidFill>
                <a:latin typeface="EYInterstate Light" panose="02000506000000020004" pitchFamily="2" charset="0"/>
                <a:ea typeface="+mn-ea"/>
                <a:cs typeface="+mn-cs"/>
              </a:endParaRPr>
            </a:p>
          </p:txBody>
        </p:sp>
      </p:grpSp>
      <p:grpSp>
        <p:nvGrpSpPr>
          <p:cNvPr id="284" name="Group 283">
            <a:extLst>
              <a:ext uri="{FF2B5EF4-FFF2-40B4-BE49-F238E27FC236}">
                <a16:creationId xmlns:a16="http://schemas.microsoft.com/office/drawing/2014/main" id="{4AC77D54-F3C2-44B0-B288-3DDB59D9AF69}"/>
              </a:ext>
            </a:extLst>
          </p:cNvPr>
          <p:cNvGrpSpPr/>
          <p:nvPr/>
        </p:nvGrpSpPr>
        <p:grpSpPr>
          <a:xfrm>
            <a:off x="7432752" y="1174650"/>
            <a:ext cx="1003045" cy="475484"/>
            <a:chOff x="9272309" y="2075705"/>
            <a:chExt cx="1003045" cy="475484"/>
          </a:xfrm>
        </p:grpSpPr>
        <p:sp>
          <p:nvSpPr>
            <p:cNvPr id="285" name="Oval 284">
              <a:extLst>
                <a:ext uri="{FF2B5EF4-FFF2-40B4-BE49-F238E27FC236}">
                  <a16:creationId xmlns:a16="http://schemas.microsoft.com/office/drawing/2014/main" id="{B08B8E04-A276-49AE-A5BD-24E81CCE16F0}"/>
                </a:ext>
              </a:extLst>
            </p:cNvPr>
            <p:cNvSpPr/>
            <p:nvPr/>
          </p:nvSpPr>
          <p:spPr>
            <a:xfrm>
              <a:off x="9701831" y="2075705"/>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286" name="TextBox 1">
              <a:extLst>
                <a:ext uri="{FF2B5EF4-FFF2-40B4-BE49-F238E27FC236}">
                  <a16:creationId xmlns:a16="http://schemas.microsoft.com/office/drawing/2014/main" id="{D1E5B861-5DAE-4602-A019-6D23D063DB25}"/>
                </a:ext>
              </a:extLst>
            </p:cNvPr>
            <p:cNvSpPr txBox="1"/>
            <p:nvPr/>
          </p:nvSpPr>
          <p:spPr>
            <a:xfrm>
              <a:off x="9272309" y="237718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2. </a:t>
              </a:r>
              <a:r>
                <a:rPr lang="en-US" sz="800" kern="1200" noProof="0" dirty="0">
                  <a:solidFill>
                    <a:schemeClr val="tx1"/>
                  </a:solidFill>
                  <a:latin typeface="EY interstate light"/>
                  <a:ea typeface="+mn-ea"/>
                  <a:cs typeface="Arial"/>
                </a:rPr>
                <a:t>Translate qualitative needs into business requirements</a:t>
              </a:r>
              <a:endParaRPr lang="en-US" sz="800" kern="1200" dirty="0">
                <a:solidFill>
                  <a:schemeClr val="tx1"/>
                </a:solidFill>
                <a:latin typeface="EY interstate light"/>
                <a:ea typeface="+mn-ea"/>
                <a:cs typeface="Arial"/>
              </a:endParaRPr>
            </a:p>
          </p:txBody>
        </p:sp>
      </p:grpSp>
      <p:grpSp>
        <p:nvGrpSpPr>
          <p:cNvPr id="287" name="Group 286">
            <a:extLst>
              <a:ext uri="{FF2B5EF4-FFF2-40B4-BE49-F238E27FC236}">
                <a16:creationId xmlns:a16="http://schemas.microsoft.com/office/drawing/2014/main" id="{938D4FAA-D78B-4F88-9DFE-CCB1BE94D957}"/>
              </a:ext>
            </a:extLst>
          </p:cNvPr>
          <p:cNvGrpSpPr/>
          <p:nvPr/>
        </p:nvGrpSpPr>
        <p:grpSpPr>
          <a:xfrm>
            <a:off x="6913717" y="2179330"/>
            <a:ext cx="1003045" cy="464648"/>
            <a:chOff x="9272309" y="1123041"/>
            <a:chExt cx="1003045" cy="464648"/>
          </a:xfrm>
        </p:grpSpPr>
        <p:sp>
          <p:nvSpPr>
            <p:cNvPr id="288" name="Oval 287">
              <a:extLst>
                <a:ext uri="{FF2B5EF4-FFF2-40B4-BE49-F238E27FC236}">
                  <a16:creationId xmlns:a16="http://schemas.microsoft.com/office/drawing/2014/main" id="{B1C912CE-AC4D-4C6A-A59C-0A97B8E9BF60}"/>
                </a:ext>
              </a:extLst>
            </p:cNvPr>
            <p:cNvSpPr/>
            <p:nvPr/>
          </p:nvSpPr>
          <p:spPr>
            <a:xfrm>
              <a:off x="9701831" y="1123041"/>
              <a:ext cx="144000" cy="144000"/>
            </a:xfrm>
            <a:prstGeom prst="ellipse">
              <a:avLst/>
            </a:prstGeom>
            <a:solidFill>
              <a:schemeClr val="accent2"/>
            </a:solidFill>
            <a:ln w="9525" cap="flat" cmpd="sng" algn="ctr">
              <a:noFill/>
              <a:prstDash val="solid"/>
            </a:ln>
            <a:effectLst/>
          </p:spPr>
          <p:txBody>
            <a:bodyPr rtlCol="0" anchor="ctr"/>
            <a:lstStyle/>
            <a:p>
              <a:pPr algn="ctr" defTabSz="828946">
                <a:defRPr/>
              </a:pPr>
              <a:endParaRPr lang="en-US" sz="700" kern="0">
                <a:solidFill>
                  <a:srgbClr val="2E2E38"/>
                </a:solidFill>
                <a:latin typeface="EYInterstate Light" panose="02000506000000020004" pitchFamily="2" charset="0"/>
                <a:cs typeface="Arial" panose="020B0604020202020204" pitchFamily="34" charset="0"/>
              </a:endParaRPr>
            </a:p>
          </p:txBody>
        </p:sp>
        <p:sp>
          <p:nvSpPr>
            <p:cNvPr id="289" name="TextBox 1">
              <a:extLst>
                <a:ext uri="{FF2B5EF4-FFF2-40B4-BE49-F238E27FC236}">
                  <a16:creationId xmlns:a16="http://schemas.microsoft.com/office/drawing/2014/main" id="{0E0A2268-E0E1-4ACF-A4FB-1630F1526640}"/>
                </a:ext>
              </a:extLst>
            </p:cNvPr>
            <p:cNvSpPr txBox="1"/>
            <p:nvPr/>
          </p:nvSpPr>
          <p:spPr>
            <a:xfrm>
              <a:off x="9272309" y="1413680"/>
              <a:ext cx="1003045" cy="174009"/>
            </a:xfrm>
            <a:prstGeom prst="rect">
              <a:avLst/>
            </a:prstGeom>
            <a:ln>
              <a:noFill/>
            </a:ln>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828946">
                <a:defRPr/>
              </a:pPr>
              <a:r>
                <a:rPr lang="en-US" sz="700" dirty="0">
                  <a:solidFill>
                    <a:schemeClr val="dk1"/>
                  </a:solidFill>
                  <a:latin typeface="EYInterstate Light" panose="02000506000000020004" pitchFamily="2" charset="0"/>
                </a:rPr>
                <a:t>01. </a:t>
              </a:r>
              <a:r>
                <a:rPr lang="en-US" sz="800" kern="1200" noProof="0" dirty="0">
                  <a:solidFill>
                    <a:schemeClr val="tx1"/>
                  </a:solidFill>
                  <a:latin typeface="EY interstate light"/>
                  <a:ea typeface="+mn-ea"/>
                  <a:cs typeface="Arial"/>
                </a:rPr>
                <a:t>Set up a platform/central repository </a:t>
              </a:r>
              <a:endParaRPr lang="en-US" sz="800" kern="1200" dirty="0">
                <a:solidFill>
                  <a:schemeClr val="tx1"/>
                </a:solidFill>
                <a:latin typeface="EY interstate light"/>
                <a:ea typeface="+mn-ea"/>
                <a:cs typeface="Arial"/>
              </a:endParaRPr>
            </a:p>
            <a:p>
              <a:pPr algn="ctr" defTabSz="828946">
                <a:defRPr/>
              </a:pPr>
              <a:endParaRPr lang="en-US" sz="700" b="0" kern="1200" dirty="0">
                <a:solidFill>
                  <a:schemeClr val="dk1"/>
                </a:solidFill>
                <a:latin typeface="EYInterstate Light" panose="02000506000000020004" pitchFamily="2" charset="0"/>
              </a:endParaRPr>
            </a:p>
          </p:txBody>
        </p:sp>
      </p:grpSp>
    </p:spTree>
    <p:extLst>
      <p:ext uri="{BB962C8B-B14F-4D97-AF65-F5344CB8AC3E}">
        <p14:creationId xmlns:p14="http://schemas.microsoft.com/office/powerpoint/2010/main" val="4242958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36EA90E1-CA47-43E9-B674-CB4FDEA293C4}"/>
              </a:ext>
            </a:extLst>
          </p:cNvPr>
          <p:cNvSpPr/>
          <p:nvPr/>
        </p:nvSpPr>
        <p:spPr bwMode="gray">
          <a:xfrm>
            <a:off x="5678595" y="1801405"/>
            <a:ext cx="143524" cy="4485152"/>
          </a:xfrm>
          <a:prstGeom prst="rect">
            <a:avLst/>
          </a:prstGeom>
          <a:solidFill>
            <a:srgbClr val="0070C0"/>
          </a:solidFill>
          <a:ln w="3175" algn="ctr">
            <a:solidFill>
              <a:srgbClr val="0070C0"/>
            </a:solidFill>
            <a:miter lim="800000"/>
            <a:headEnd/>
            <a:tailEnd/>
          </a:ln>
          <a:effectLst/>
        </p:spPr>
        <p:txBody>
          <a:bodyPr vert="vert270" lIns="34007" tIns="34007" rIns="34007" bIns="34007" anchor="ctr"/>
          <a:lstStyle/>
          <a:p>
            <a:pPr algn="ctr" defTabSz="863950" eaLnBrk="0" hangingPunct="0">
              <a:defRPr/>
            </a:pPr>
            <a:r>
              <a:rPr lang="en-GB" sz="851" b="1" dirty="0">
                <a:solidFill>
                  <a:srgbClr val="FFFFFF"/>
                </a:solidFill>
                <a:latin typeface="EYInterstate Light"/>
              </a:rPr>
              <a:t>High Level Roadmap</a:t>
            </a:r>
          </a:p>
        </p:txBody>
      </p:sp>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10653090"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chemeClr val="tx1"/>
                </a:solidFill>
                <a:latin typeface="EYInterstate"/>
                <a:ea typeface="EYInterstate" charset="0"/>
                <a:cs typeface="EYInterstate" charset="0"/>
              </a:rPr>
              <a:t>For </a:t>
            </a:r>
            <a:r>
              <a:rPr lang="en-US" sz="2500" b="0" dirty="0" err="1">
                <a:solidFill>
                  <a:schemeClr val="tx1"/>
                </a:solidFill>
                <a:latin typeface="EYInterstate"/>
                <a:ea typeface="EYInterstate" charset="0"/>
                <a:cs typeface="EYInterstate" charset="0"/>
              </a:rPr>
              <a:t>CompanyA</a:t>
            </a:r>
            <a:r>
              <a:rPr lang="en-US" sz="2500" b="0" dirty="0">
                <a:solidFill>
                  <a:schemeClr val="tx1"/>
                </a:solidFill>
                <a:latin typeface="EYInterstate"/>
                <a:ea typeface="EYInterstate" charset="0"/>
                <a:cs typeface="EYInterstate" charset="0"/>
              </a:rPr>
              <a:t> to see benefits in relatively short-term we recommend to put in place key ones in the next 6 months</a:t>
            </a:r>
            <a:endParaRPr lang="en-US" sz="2400" b="0" dirty="0">
              <a:solidFill>
                <a:schemeClr val="tx1"/>
              </a:solidFill>
              <a:latin typeface="EYInterstate"/>
              <a:ea typeface="EYInterstate" charset="0"/>
              <a:cs typeface="EYInterstate" charset="0"/>
            </a:endParaRPr>
          </a:p>
        </p:txBody>
      </p:sp>
      <p:sp>
        <p:nvSpPr>
          <p:cNvPr id="89" name="AutoShape 1896">
            <a:extLst>
              <a:ext uri="{FF2B5EF4-FFF2-40B4-BE49-F238E27FC236}">
                <a16:creationId xmlns:a16="http://schemas.microsoft.com/office/drawing/2014/main" id="{6C84DEB5-A38A-4EA5-BD42-3CDDAB7F60E9}"/>
              </a:ext>
            </a:extLst>
          </p:cNvPr>
          <p:cNvSpPr>
            <a:spLocks noChangeArrowheads="1"/>
          </p:cNvSpPr>
          <p:nvPr/>
        </p:nvSpPr>
        <p:spPr bwMode="gray">
          <a:xfrm>
            <a:off x="198903" y="1433006"/>
            <a:ext cx="5623215" cy="216000"/>
          </a:xfrm>
          <a:prstGeom prst="chevron">
            <a:avLst/>
          </a:prstGeom>
          <a:solidFill>
            <a:srgbClr val="0070C0"/>
          </a:solidFill>
          <a:ln w="3175" algn="ctr">
            <a:solidFill>
              <a:srgbClr val="0070C0"/>
            </a:solidFill>
            <a:miter lim="800000"/>
            <a:headEnd/>
            <a:tailEnd/>
          </a:ln>
          <a:effectLst/>
        </p:spPr>
        <p:txBody>
          <a:bodyPr lIns="34007" tIns="34007" rIns="34007" bIns="34007" anchor="ctr"/>
          <a:lstStyle/>
          <a:p>
            <a:pPr algn="ctr" defTabSz="863950" eaLnBrk="0" hangingPunct="0">
              <a:defRPr/>
            </a:pPr>
            <a:r>
              <a:rPr lang="en-GB" sz="945" b="1" dirty="0">
                <a:solidFill>
                  <a:srgbClr val="FFFFFF"/>
                </a:solidFill>
                <a:latin typeface="EYInterstate"/>
              </a:rPr>
              <a:t>1. Opportunity assessment and options</a:t>
            </a:r>
          </a:p>
        </p:txBody>
      </p:sp>
      <p:sp>
        <p:nvSpPr>
          <p:cNvPr id="93" name="AutoShape 1896">
            <a:extLst>
              <a:ext uri="{FF2B5EF4-FFF2-40B4-BE49-F238E27FC236}">
                <a16:creationId xmlns:a16="http://schemas.microsoft.com/office/drawing/2014/main" id="{EFB8E81F-CBC5-41AE-9BE2-D28C2001C1BD}"/>
              </a:ext>
            </a:extLst>
          </p:cNvPr>
          <p:cNvSpPr>
            <a:spLocks noChangeArrowheads="1"/>
          </p:cNvSpPr>
          <p:nvPr/>
        </p:nvSpPr>
        <p:spPr bwMode="gray">
          <a:xfrm>
            <a:off x="5883675" y="1433006"/>
            <a:ext cx="6109421" cy="216000"/>
          </a:xfrm>
          <a:prstGeom prst="chevron">
            <a:avLst/>
          </a:prstGeom>
          <a:solidFill>
            <a:schemeClr val="accent4"/>
          </a:solidFill>
          <a:ln w="3175" algn="ctr">
            <a:noFill/>
            <a:miter lim="800000"/>
            <a:headEnd/>
            <a:tailEnd/>
          </a:ln>
          <a:effectLst/>
        </p:spPr>
        <p:txBody>
          <a:bodyPr lIns="34007" tIns="34007" rIns="34007" bIns="34007" anchor="ctr"/>
          <a:lstStyle/>
          <a:p>
            <a:pPr algn="ctr" defTabSz="863950" eaLnBrk="0" hangingPunct="0">
              <a:defRPr/>
            </a:pPr>
            <a:r>
              <a:rPr lang="en-GB" sz="945" b="1" dirty="0">
                <a:solidFill>
                  <a:srgbClr val="FFFFFF"/>
                </a:solidFill>
                <a:latin typeface="EYInterstate"/>
              </a:rPr>
              <a:t>2. Implementation roadmap</a:t>
            </a:r>
          </a:p>
        </p:txBody>
      </p:sp>
      <p:cxnSp>
        <p:nvCxnSpPr>
          <p:cNvPr id="94" name="Straight Arrow Connector 93">
            <a:extLst>
              <a:ext uri="{FF2B5EF4-FFF2-40B4-BE49-F238E27FC236}">
                <a16:creationId xmlns:a16="http://schemas.microsoft.com/office/drawing/2014/main" id="{C754553A-7C53-4927-8BB9-A16320E0081F}"/>
              </a:ext>
            </a:extLst>
          </p:cNvPr>
          <p:cNvCxnSpPr>
            <a:cxnSpLocks/>
          </p:cNvCxnSpPr>
          <p:nvPr/>
        </p:nvCxnSpPr>
        <p:spPr>
          <a:xfrm>
            <a:off x="201549" y="1294633"/>
            <a:ext cx="55800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F2E7D70-4228-443A-A0D5-E65D2F49C99C}"/>
              </a:ext>
            </a:extLst>
          </p:cNvPr>
          <p:cNvCxnSpPr>
            <a:cxnSpLocks/>
          </p:cNvCxnSpPr>
          <p:nvPr/>
        </p:nvCxnSpPr>
        <p:spPr>
          <a:xfrm>
            <a:off x="5877565" y="1294633"/>
            <a:ext cx="612000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0C2E9B9-A970-4903-98C8-24C9A41D50D8}"/>
              </a:ext>
            </a:extLst>
          </p:cNvPr>
          <p:cNvSpPr txBox="1"/>
          <p:nvPr/>
        </p:nvSpPr>
        <p:spPr>
          <a:xfrm>
            <a:off x="1859643" y="1083422"/>
            <a:ext cx="2263812" cy="261610"/>
          </a:xfrm>
          <a:prstGeom prst="rect">
            <a:avLst/>
          </a:prstGeom>
          <a:noFill/>
        </p:spPr>
        <p:txBody>
          <a:bodyPr wrap="square" rtlCol="0">
            <a:spAutoFit/>
          </a:bodyPr>
          <a:lstStyle/>
          <a:p>
            <a:pPr algn="ctr" defTabSz="863950">
              <a:defRPr/>
            </a:pPr>
            <a:r>
              <a:rPr lang="en-GB" sz="1100" dirty="0">
                <a:latin typeface="EY interstate light"/>
                <a:cs typeface="Arial"/>
              </a:rPr>
              <a:t>6 weeks</a:t>
            </a:r>
          </a:p>
        </p:txBody>
      </p:sp>
      <p:sp>
        <p:nvSpPr>
          <p:cNvPr id="98" name="TextBox 97">
            <a:extLst>
              <a:ext uri="{FF2B5EF4-FFF2-40B4-BE49-F238E27FC236}">
                <a16:creationId xmlns:a16="http://schemas.microsoft.com/office/drawing/2014/main" id="{A538DDAF-87A0-459E-AB39-777EBAED7DB7}"/>
              </a:ext>
            </a:extLst>
          </p:cNvPr>
          <p:cNvSpPr txBox="1"/>
          <p:nvPr/>
        </p:nvSpPr>
        <p:spPr>
          <a:xfrm>
            <a:off x="8534988" y="1080863"/>
            <a:ext cx="805155" cy="266729"/>
          </a:xfrm>
          <a:prstGeom prst="rect">
            <a:avLst/>
          </a:prstGeom>
          <a:noFill/>
        </p:spPr>
        <p:txBody>
          <a:bodyPr wrap="square" rtlCol="0">
            <a:spAutoFit/>
          </a:bodyPr>
          <a:lstStyle/>
          <a:p>
            <a:pPr algn="ctr" defTabSz="863950">
              <a:defRPr/>
            </a:pPr>
            <a:r>
              <a:rPr lang="en-GB" sz="1100" dirty="0">
                <a:latin typeface="EY interstate light"/>
                <a:cs typeface="Arial"/>
              </a:rPr>
              <a:t>24 weeks</a:t>
            </a:r>
          </a:p>
        </p:txBody>
      </p:sp>
      <p:grpSp>
        <p:nvGrpSpPr>
          <p:cNvPr id="127" name="Group 126">
            <a:extLst>
              <a:ext uri="{FF2B5EF4-FFF2-40B4-BE49-F238E27FC236}">
                <a16:creationId xmlns:a16="http://schemas.microsoft.com/office/drawing/2014/main" id="{0BB4E129-1AE6-4AD1-81AE-A7C4939C60A9}"/>
              </a:ext>
            </a:extLst>
          </p:cNvPr>
          <p:cNvGrpSpPr/>
          <p:nvPr/>
        </p:nvGrpSpPr>
        <p:grpSpPr>
          <a:xfrm>
            <a:off x="208701" y="1800299"/>
            <a:ext cx="2005495" cy="449286"/>
            <a:chOff x="20968" y="-76054"/>
            <a:chExt cx="2471271" cy="821390"/>
          </a:xfrm>
          <a:solidFill>
            <a:srgbClr val="0070C0"/>
          </a:solidFill>
        </p:grpSpPr>
        <p:sp>
          <p:nvSpPr>
            <p:cNvPr id="128" name="Arrow: Chevron 127">
              <a:extLst>
                <a:ext uri="{FF2B5EF4-FFF2-40B4-BE49-F238E27FC236}">
                  <a16:creationId xmlns:a16="http://schemas.microsoft.com/office/drawing/2014/main" id="{3A0845C5-50AF-46EB-BB34-7E274107819E}"/>
                </a:ext>
              </a:extLst>
            </p:cNvPr>
            <p:cNvSpPr/>
            <p:nvPr/>
          </p:nvSpPr>
          <p:spPr>
            <a:xfrm>
              <a:off x="20968" y="-76054"/>
              <a:ext cx="2471271" cy="821390"/>
            </a:xfrm>
            <a:prstGeom prst="chevron">
              <a:avLst/>
            </a:prstGeom>
            <a:solidFill>
              <a:srgbClr val="0070C0"/>
            </a:solidFill>
            <a:ln w="3175" algn="ctr">
              <a:solidFill>
                <a:srgbClr val="0070C0"/>
              </a:solidFill>
              <a:miter lim="800000"/>
              <a:headEnd/>
              <a:tailEnd/>
            </a:ln>
            <a:effectLst/>
          </p:spPr>
        </p:sp>
        <p:sp>
          <p:nvSpPr>
            <p:cNvPr id="129" name="Arrow: Chevron 4">
              <a:extLst>
                <a:ext uri="{FF2B5EF4-FFF2-40B4-BE49-F238E27FC236}">
                  <a16:creationId xmlns:a16="http://schemas.microsoft.com/office/drawing/2014/main" id="{6B3BFDA9-D1B0-4B17-997E-E527DC62D056}"/>
                </a:ext>
              </a:extLst>
            </p:cNvPr>
            <p:cNvSpPr txBox="1"/>
            <p:nvPr/>
          </p:nvSpPr>
          <p:spPr>
            <a:xfrm>
              <a:off x="524061" y="5552"/>
              <a:ext cx="1482763" cy="620534"/>
            </a:xfrm>
            <a:prstGeom prst="rect">
              <a:avLst/>
            </a:prstGeom>
            <a:solidFill>
              <a:srgbClr val="0070C0"/>
            </a:solidFill>
            <a:ln w="3175" algn="ctr">
              <a:solidFill>
                <a:srgbClr val="0070C0"/>
              </a:solidFill>
              <a:miter lim="800000"/>
              <a:headEnd/>
              <a:tailEnd/>
            </a:ln>
            <a:effectLst/>
          </p:spPr>
          <p:txBody>
            <a:bodyPr lIns="34007" tIns="34007" rIns="34007" bIns="34007" anchor="ctr"/>
            <a:lstStyle>
              <a:defPPr>
                <a:defRPr lang="en-US"/>
              </a:defPPr>
              <a:lvl1pPr algn="ctr" eaLnBrk="0" hangingPunct="0">
                <a:defRPr sz="1000" b="1">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863950">
                <a:defRPr/>
              </a:pPr>
              <a:r>
                <a:rPr lang="en-GB" sz="945" dirty="0">
                  <a:solidFill>
                    <a:srgbClr val="FFFFFF"/>
                  </a:solidFill>
                  <a:latin typeface="EYInterstate"/>
                </a:rPr>
                <a:t>1st-3rd week</a:t>
              </a:r>
            </a:p>
          </p:txBody>
        </p:sp>
      </p:grpSp>
      <p:grpSp>
        <p:nvGrpSpPr>
          <p:cNvPr id="130" name="Group 129">
            <a:extLst>
              <a:ext uri="{FF2B5EF4-FFF2-40B4-BE49-F238E27FC236}">
                <a16:creationId xmlns:a16="http://schemas.microsoft.com/office/drawing/2014/main" id="{2A7AB010-7985-4A9C-8BAE-B7ECF50C2E01}"/>
              </a:ext>
            </a:extLst>
          </p:cNvPr>
          <p:cNvGrpSpPr/>
          <p:nvPr/>
        </p:nvGrpSpPr>
        <p:grpSpPr>
          <a:xfrm>
            <a:off x="2036779" y="1800299"/>
            <a:ext cx="1938321" cy="449286"/>
            <a:chOff x="20968" y="-76054"/>
            <a:chExt cx="2471271" cy="821390"/>
          </a:xfrm>
          <a:solidFill>
            <a:srgbClr val="0070C0"/>
          </a:solidFill>
        </p:grpSpPr>
        <p:sp>
          <p:nvSpPr>
            <p:cNvPr id="131" name="Arrow: Chevron 130">
              <a:extLst>
                <a:ext uri="{FF2B5EF4-FFF2-40B4-BE49-F238E27FC236}">
                  <a16:creationId xmlns:a16="http://schemas.microsoft.com/office/drawing/2014/main" id="{82673D35-DFC6-4448-95D1-EBE49AA6E62A}"/>
                </a:ext>
              </a:extLst>
            </p:cNvPr>
            <p:cNvSpPr/>
            <p:nvPr/>
          </p:nvSpPr>
          <p:spPr>
            <a:xfrm>
              <a:off x="20968" y="-76054"/>
              <a:ext cx="2471271" cy="821390"/>
            </a:xfrm>
            <a:prstGeom prst="chevron">
              <a:avLst/>
            </a:prstGeom>
            <a:solidFill>
              <a:srgbClr val="0099FF"/>
            </a:solidFill>
            <a:ln w="9525" cmpd="sng">
              <a:noFill/>
            </a:ln>
          </p:spPr>
          <p:style>
            <a:lnRef idx="2">
              <a:schemeClr val="accent1">
                <a:shade val="50000"/>
              </a:schemeClr>
            </a:lnRef>
            <a:fillRef idx="1">
              <a:schemeClr val="accent1"/>
            </a:fillRef>
            <a:effectRef idx="0">
              <a:schemeClr val="accent1"/>
            </a:effectRef>
            <a:fontRef idx="minor">
              <a:schemeClr val="lt1"/>
            </a:fontRef>
          </p:style>
        </p:sp>
        <p:sp>
          <p:nvSpPr>
            <p:cNvPr id="132" name="Arrow: Chevron 4">
              <a:extLst>
                <a:ext uri="{FF2B5EF4-FFF2-40B4-BE49-F238E27FC236}">
                  <a16:creationId xmlns:a16="http://schemas.microsoft.com/office/drawing/2014/main" id="{8E795827-9399-4B6E-81B1-FCE81E90B554}"/>
                </a:ext>
              </a:extLst>
            </p:cNvPr>
            <p:cNvSpPr txBox="1"/>
            <p:nvPr/>
          </p:nvSpPr>
          <p:spPr>
            <a:xfrm>
              <a:off x="524061" y="5552"/>
              <a:ext cx="1482763" cy="620534"/>
            </a:xfrm>
            <a:prstGeom prst="rect">
              <a:avLst/>
            </a:prstGeom>
            <a:solidFill>
              <a:srgbClr val="0099FF"/>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lIns="68014" tIns="68014" rIns="68014" bIns="68014" rtlCol="0" anchor="ctr"/>
            <a:lstStyle>
              <a:defPPr>
                <a:defRPr lang="en-US"/>
              </a:defPPr>
              <a:lvl1pPr algn="ctr" defTabSz="1042858">
                <a:defRPr sz="8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85321">
                <a:defRPr/>
              </a:pPr>
              <a:r>
                <a:rPr lang="en-GB" sz="945" dirty="0">
                  <a:solidFill>
                    <a:srgbClr val="FFFFFF"/>
                  </a:solidFill>
                  <a:latin typeface="EYInterstate"/>
                </a:rPr>
                <a:t>4th-5th week</a:t>
              </a:r>
            </a:p>
          </p:txBody>
        </p:sp>
      </p:grpSp>
      <p:grpSp>
        <p:nvGrpSpPr>
          <p:cNvPr id="7" name="Group 6">
            <a:extLst>
              <a:ext uri="{FF2B5EF4-FFF2-40B4-BE49-F238E27FC236}">
                <a16:creationId xmlns:a16="http://schemas.microsoft.com/office/drawing/2014/main" id="{C1C50FD8-39E4-4318-B696-474587C2252E}"/>
              </a:ext>
            </a:extLst>
          </p:cNvPr>
          <p:cNvGrpSpPr/>
          <p:nvPr/>
        </p:nvGrpSpPr>
        <p:grpSpPr>
          <a:xfrm>
            <a:off x="3791874" y="1800299"/>
            <a:ext cx="1873928" cy="449286"/>
            <a:chOff x="3791874" y="1727967"/>
            <a:chExt cx="1873928" cy="449286"/>
          </a:xfrm>
        </p:grpSpPr>
        <p:sp>
          <p:nvSpPr>
            <p:cNvPr id="133" name="Arrow: Chevron 132">
              <a:extLst>
                <a:ext uri="{FF2B5EF4-FFF2-40B4-BE49-F238E27FC236}">
                  <a16:creationId xmlns:a16="http://schemas.microsoft.com/office/drawing/2014/main" id="{101133F1-7694-40A3-B7ED-D7949EEC22DE}"/>
                </a:ext>
              </a:extLst>
            </p:cNvPr>
            <p:cNvSpPr/>
            <p:nvPr/>
          </p:nvSpPr>
          <p:spPr>
            <a:xfrm>
              <a:off x="3791874" y="1727967"/>
              <a:ext cx="1873928" cy="449286"/>
            </a:xfrm>
            <a:prstGeom prst="chevron">
              <a:avLst/>
            </a:prstGeom>
            <a:solidFill>
              <a:srgbClr val="99CCFF"/>
            </a:solidFill>
            <a:ln w="9525" algn="ctr">
              <a:noFill/>
              <a:miter lim="800000"/>
              <a:headEnd/>
              <a:tailEnd/>
            </a:ln>
          </p:spPr>
          <p:txBody>
            <a:bodyPr/>
            <a:lstStyle/>
            <a:p>
              <a:pPr defTabSz="913943"/>
              <a:endParaRPr lang="it-IT" sz="1799">
                <a:solidFill>
                  <a:srgbClr val="000000"/>
                </a:solidFill>
                <a:latin typeface="Arial"/>
              </a:endParaRPr>
            </a:p>
          </p:txBody>
        </p:sp>
        <p:sp>
          <p:nvSpPr>
            <p:cNvPr id="134" name="Arrow: Chevron 4">
              <a:extLst>
                <a:ext uri="{FF2B5EF4-FFF2-40B4-BE49-F238E27FC236}">
                  <a16:creationId xmlns:a16="http://schemas.microsoft.com/office/drawing/2014/main" id="{7AF4F2CD-52DD-42AD-A6AA-8AD525380082}"/>
                </a:ext>
              </a:extLst>
            </p:cNvPr>
            <p:cNvSpPr txBox="1"/>
            <p:nvPr/>
          </p:nvSpPr>
          <p:spPr>
            <a:xfrm>
              <a:off x="4134288" y="1800482"/>
              <a:ext cx="1179941" cy="339421"/>
            </a:xfrm>
            <a:prstGeom prst="rect">
              <a:avLst/>
            </a:prstGeom>
            <a:solidFill>
              <a:srgbClr val="99CCFF"/>
            </a:solidFill>
            <a:ln w="9525" algn="ctr">
              <a:noFill/>
              <a:miter lim="800000"/>
              <a:headEnd/>
              <a:tailEnd/>
            </a:ln>
          </p:spPr>
          <p:txBody>
            <a:bodyPr wrap="none" lIns="34007" tIns="34007" rIns="34007" bIns="34007" anchor="ctr"/>
            <a:lstStyle>
              <a:defPPr>
                <a:defRPr lang="en-US"/>
              </a:defPPr>
              <a:lvl1pPr algn="ctr" eaLnBrk="0" hangingPunct="0">
                <a:defRPr sz="1000" b="1">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863950">
                <a:defRPr/>
              </a:pPr>
              <a:r>
                <a:rPr lang="en-GB" sz="945" dirty="0">
                  <a:solidFill>
                    <a:srgbClr val="FFFFFF"/>
                  </a:solidFill>
                  <a:latin typeface="EYInterstate"/>
                </a:rPr>
                <a:t>6th week</a:t>
              </a:r>
            </a:p>
          </p:txBody>
        </p:sp>
      </p:grpSp>
      <p:sp>
        <p:nvSpPr>
          <p:cNvPr id="164" name="AutoShape 91">
            <a:extLst>
              <a:ext uri="{FF2B5EF4-FFF2-40B4-BE49-F238E27FC236}">
                <a16:creationId xmlns:a16="http://schemas.microsoft.com/office/drawing/2014/main" id="{D3AD66D6-CA1C-4100-BF6F-9F72F6EC3073}"/>
              </a:ext>
            </a:extLst>
          </p:cNvPr>
          <p:cNvSpPr>
            <a:spLocks noChangeArrowheads="1"/>
          </p:cNvSpPr>
          <p:nvPr/>
        </p:nvSpPr>
        <p:spPr bwMode="gray">
          <a:xfrm>
            <a:off x="5882944" y="4717905"/>
            <a:ext cx="1908000" cy="756000"/>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defRPr/>
            </a:pPr>
            <a:r>
              <a:rPr lang="en-US" sz="900" dirty="0">
                <a:latin typeface="EY interstate light"/>
                <a:cs typeface="Arial"/>
              </a:rPr>
              <a:t>Implement a Portfolio Based Test Automation Strategy, including team and governance, along the whole DevOps pipeline</a:t>
            </a:r>
          </a:p>
        </p:txBody>
      </p:sp>
      <p:grpSp>
        <p:nvGrpSpPr>
          <p:cNvPr id="37" name="Group 36">
            <a:extLst>
              <a:ext uri="{FF2B5EF4-FFF2-40B4-BE49-F238E27FC236}">
                <a16:creationId xmlns:a16="http://schemas.microsoft.com/office/drawing/2014/main" id="{2A0C62D3-FB30-43BB-B293-45FDD7E8EC15}"/>
              </a:ext>
            </a:extLst>
          </p:cNvPr>
          <p:cNvGrpSpPr/>
          <p:nvPr/>
        </p:nvGrpSpPr>
        <p:grpSpPr>
          <a:xfrm>
            <a:off x="5879492" y="1800299"/>
            <a:ext cx="2160000" cy="449286"/>
            <a:chOff x="20968" y="-76054"/>
            <a:chExt cx="2471271" cy="821390"/>
          </a:xfrm>
          <a:solidFill>
            <a:schemeClr val="accent4">
              <a:lumMod val="40000"/>
              <a:lumOff val="60000"/>
            </a:schemeClr>
          </a:solidFill>
        </p:grpSpPr>
        <p:sp>
          <p:nvSpPr>
            <p:cNvPr id="38" name="Arrow: Chevron 37">
              <a:extLst>
                <a:ext uri="{FF2B5EF4-FFF2-40B4-BE49-F238E27FC236}">
                  <a16:creationId xmlns:a16="http://schemas.microsoft.com/office/drawing/2014/main" id="{769A0CB2-439A-49A0-8544-0E698AA46E59}"/>
                </a:ext>
              </a:extLst>
            </p:cNvPr>
            <p:cNvSpPr/>
            <p:nvPr/>
          </p:nvSpPr>
          <p:spPr>
            <a:xfrm>
              <a:off x="20968" y="-76054"/>
              <a:ext cx="2471271" cy="821390"/>
            </a:xfrm>
            <a:prstGeom prst="chevron">
              <a:avLst/>
            </a:prstGeom>
            <a:grpFill/>
            <a:ln w="3175" algn="ctr">
              <a:solidFill>
                <a:schemeClr val="accent4">
                  <a:lumMod val="40000"/>
                  <a:lumOff val="60000"/>
                </a:schemeClr>
              </a:solidFill>
              <a:miter lim="800000"/>
              <a:headEnd/>
              <a:tailEnd/>
            </a:ln>
            <a:effectLst/>
          </p:spPr>
        </p:sp>
        <p:sp>
          <p:nvSpPr>
            <p:cNvPr id="39" name="Arrow: Chevron 4">
              <a:extLst>
                <a:ext uri="{FF2B5EF4-FFF2-40B4-BE49-F238E27FC236}">
                  <a16:creationId xmlns:a16="http://schemas.microsoft.com/office/drawing/2014/main" id="{8C1C220A-CB5A-437F-8AAA-24064402B52C}"/>
                </a:ext>
              </a:extLst>
            </p:cNvPr>
            <p:cNvSpPr txBox="1"/>
            <p:nvPr/>
          </p:nvSpPr>
          <p:spPr>
            <a:xfrm>
              <a:off x="524061" y="5552"/>
              <a:ext cx="1482763" cy="620534"/>
            </a:xfrm>
            <a:prstGeom prst="rect">
              <a:avLst/>
            </a:prstGeom>
            <a:grpFill/>
            <a:ln w="3175" algn="ctr">
              <a:solidFill>
                <a:schemeClr val="accent4">
                  <a:lumMod val="40000"/>
                  <a:lumOff val="60000"/>
                </a:schemeClr>
              </a:solidFill>
              <a:miter lim="800000"/>
              <a:headEnd/>
              <a:tailEnd/>
            </a:ln>
            <a:effectLst/>
          </p:spPr>
          <p:txBody>
            <a:bodyPr lIns="34007" tIns="34007" rIns="34007" bIns="34007" anchor="ctr"/>
            <a:lstStyle>
              <a:defPPr>
                <a:defRPr lang="en-US"/>
              </a:defPPr>
              <a:lvl1pPr algn="ctr" eaLnBrk="0" hangingPunct="0">
                <a:defRPr sz="1000" b="1">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863950">
                <a:defRPr/>
              </a:pPr>
              <a:r>
                <a:rPr lang="en-GB" sz="945" dirty="0">
                  <a:solidFill>
                    <a:srgbClr val="FFFFFF"/>
                  </a:solidFill>
                  <a:latin typeface="EYInterstate"/>
                </a:rPr>
                <a:t>0-60 days</a:t>
              </a:r>
            </a:p>
          </p:txBody>
        </p:sp>
      </p:grpSp>
      <p:grpSp>
        <p:nvGrpSpPr>
          <p:cNvPr id="40" name="Group 39">
            <a:extLst>
              <a:ext uri="{FF2B5EF4-FFF2-40B4-BE49-F238E27FC236}">
                <a16:creationId xmlns:a16="http://schemas.microsoft.com/office/drawing/2014/main" id="{31C3B409-56A2-4552-B0BB-444BCA0FC7B3}"/>
              </a:ext>
            </a:extLst>
          </p:cNvPr>
          <p:cNvGrpSpPr/>
          <p:nvPr/>
        </p:nvGrpSpPr>
        <p:grpSpPr>
          <a:xfrm>
            <a:off x="7858292" y="1800299"/>
            <a:ext cx="2160000" cy="449286"/>
            <a:chOff x="20968" y="-76054"/>
            <a:chExt cx="2471271" cy="821390"/>
          </a:xfrm>
          <a:solidFill>
            <a:schemeClr val="accent4">
              <a:lumMod val="75000"/>
            </a:schemeClr>
          </a:solidFill>
        </p:grpSpPr>
        <p:sp>
          <p:nvSpPr>
            <p:cNvPr id="41" name="Arrow: Chevron 40">
              <a:extLst>
                <a:ext uri="{FF2B5EF4-FFF2-40B4-BE49-F238E27FC236}">
                  <a16:creationId xmlns:a16="http://schemas.microsoft.com/office/drawing/2014/main" id="{FF46BD18-C20D-4315-8735-CBC70DC3F8FD}"/>
                </a:ext>
              </a:extLst>
            </p:cNvPr>
            <p:cNvSpPr/>
            <p:nvPr/>
          </p:nvSpPr>
          <p:spPr>
            <a:xfrm>
              <a:off x="20968" y="-76054"/>
              <a:ext cx="2471271" cy="821390"/>
            </a:xfrm>
            <a:prstGeom prst="chevron">
              <a:avLst/>
            </a:prstGeom>
            <a:grpFill/>
            <a:ln w="9525" cmpd="sng">
              <a:noFill/>
            </a:ln>
          </p:spPr>
          <p:style>
            <a:lnRef idx="2">
              <a:schemeClr val="accent1">
                <a:shade val="50000"/>
              </a:schemeClr>
            </a:lnRef>
            <a:fillRef idx="1">
              <a:schemeClr val="accent1"/>
            </a:fillRef>
            <a:effectRef idx="0">
              <a:schemeClr val="accent1"/>
            </a:effectRef>
            <a:fontRef idx="minor">
              <a:schemeClr val="lt1"/>
            </a:fontRef>
          </p:style>
        </p:sp>
        <p:sp>
          <p:nvSpPr>
            <p:cNvPr id="42" name="Arrow: Chevron 4">
              <a:extLst>
                <a:ext uri="{FF2B5EF4-FFF2-40B4-BE49-F238E27FC236}">
                  <a16:creationId xmlns:a16="http://schemas.microsoft.com/office/drawing/2014/main" id="{AF5509F9-9199-4906-B9BF-BCF369AFD830}"/>
                </a:ext>
              </a:extLst>
            </p:cNvPr>
            <p:cNvSpPr txBox="1"/>
            <p:nvPr/>
          </p:nvSpPr>
          <p:spPr>
            <a:xfrm>
              <a:off x="524061" y="5552"/>
              <a:ext cx="1482763" cy="620534"/>
            </a:xfrm>
            <a:prstGeom prst="rect">
              <a:avLst/>
            </a:prstGeom>
            <a:grpFill/>
            <a:ln w="9525" cmpd="sng">
              <a:noFill/>
            </a:ln>
          </p:spPr>
          <p:style>
            <a:lnRef idx="2">
              <a:schemeClr val="accent1">
                <a:shade val="50000"/>
              </a:schemeClr>
            </a:lnRef>
            <a:fillRef idx="1">
              <a:schemeClr val="accent1"/>
            </a:fillRef>
            <a:effectRef idx="0">
              <a:schemeClr val="accent1"/>
            </a:effectRef>
            <a:fontRef idx="minor">
              <a:schemeClr val="lt1"/>
            </a:fontRef>
          </p:style>
          <p:txBody>
            <a:bodyPr lIns="68014" tIns="68014" rIns="68014" bIns="68014" rtlCol="0" anchor="ctr"/>
            <a:lstStyle>
              <a:defPPr>
                <a:defRPr lang="en-US"/>
              </a:defPPr>
              <a:lvl1pPr algn="ctr" defTabSz="1042858">
                <a:defRPr sz="8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63950">
                <a:defRPr/>
              </a:pPr>
              <a:r>
                <a:rPr lang="en-GB" sz="945" dirty="0">
                  <a:solidFill>
                    <a:srgbClr val="FFFFFF"/>
                  </a:solidFill>
                  <a:latin typeface="EYInterstate"/>
                </a:rPr>
                <a:t>60-120 days</a:t>
              </a:r>
            </a:p>
          </p:txBody>
        </p:sp>
      </p:grpSp>
      <p:grpSp>
        <p:nvGrpSpPr>
          <p:cNvPr id="5" name="Group 4">
            <a:extLst>
              <a:ext uri="{FF2B5EF4-FFF2-40B4-BE49-F238E27FC236}">
                <a16:creationId xmlns:a16="http://schemas.microsoft.com/office/drawing/2014/main" id="{2E561020-75A6-46CF-A943-7DA5852C3AEE}"/>
              </a:ext>
            </a:extLst>
          </p:cNvPr>
          <p:cNvGrpSpPr/>
          <p:nvPr/>
        </p:nvGrpSpPr>
        <p:grpSpPr>
          <a:xfrm>
            <a:off x="9833096" y="1800299"/>
            <a:ext cx="2160000" cy="449286"/>
            <a:chOff x="9833096" y="1795095"/>
            <a:chExt cx="2160000" cy="449286"/>
          </a:xfrm>
        </p:grpSpPr>
        <p:sp>
          <p:nvSpPr>
            <p:cNvPr id="43" name="Arrow: Chevron 42">
              <a:extLst>
                <a:ext uri="{FF2B5EF4-FFF2-40B4-BE49-F238E27FC236}">
                  <a16:creationId xmlns:a16="http://schemas.microsoft.com/office/drawing/2014/main" id="{72C326CF-8444-4402-AA55-A842D2D94347}"/>
                </a:ext>
              </a:extLst>
            </p:cNvPr>
            <p:cNvSpPr/>
            <p:nvPr/>
          </p:nvSpPr>
          <p:spPr>
            <a:xfrm>
              <a:off x="9833096" y="1795095"/>
              <a:ext cx="2160000" cy="449286"/>
            </a:xfrm>
            <a:prstGeom prst="chevron">
              <a:avLst/>
            </a:prstGeom>
            <a:solidFill>
              <a:schemeClr val="accent4"/>
            </a:solidFill>
            <a:ln w="9525" algn="ctr">
              <a:noFill/>
              <a:miter lim="800000"/>
              <a:headEnd/>
              <a:tailEnd/>
            </a:ln>
          </p:spPr>
          <p:txBody>
            <a:bodyPr/>
            <a:lstStyle/>
            <a:p>
              <a:pPr defTabSz="913943"/>
              <a:endParaRPr lang="it-IT" sz="1799">
                <a:solidFill>
                  <a:srgbClr val="000000"/>
                </a:solidFill>
                <a:latin typeface="Arial"/>
              </a:endParaRPr>
            </a:p>
          </p:txBody>
        </p:sp>
        <p:sp>
          <p:nvSpPr>
            <p:cNvPr id="44" name="Arrow: Chevron 4">
              <a:extLst>
                <a:ext uri="{FF2B5EF4-FFF2-40B4-BE49-F238E27FC236}">
                  <a16:creationId xmlns:a16="http://schemas.microsoft.com/office/drawing/2014/main" id="{46A8C2DB-EE04-4811-955B-C8830AAFA8AE}"/>
                </a:ext>
              </a:extLst>
            </p:cNvPr>
            <p:cNvSpPr txBox="1"/>
            <p:nvPr/>
          </p:nvSpPr>
          <p:spPr>
            <a:xfrm>
              <a:off x="10265096" y="1850027"/>
              <a:ext cx="1296000" cy="339421"/>
            </a:xfrm>
            <a:prstGeom prst="rect">
              <a:avLst/>
            </a:prstGeom>
            <a:solidFill>
              <a:schemeClr val="accent4"/>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lIns="68014" tIns="68014" rIns="68014" bIns="68014" rtlCol="0" anchor="ctr"/>
            <a:lstStyle>
              <a:defPPr>
                <a:defRPr lang="en-US"/>
              </a:defPPr>
              <a:lvl1pPr algn="ctr" defTabSz="1042858">
                <a:defRPr sz="8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63950">
                <a:defRPr/>
              </a:pPr>
              <a:r>
                <a:rPr lang="en-GB" sz="945" dirty="0">
                  <a:solidFill>
                    <a:srgbClr val="FFFFFF"/>
                  </a:solidFill>
                  <a:latin typeface="EYInterstate"/>
                </a:rPr>
                <a:t>120-180 days</a:t>
              </a:r>
            </a:p>
          </p:txBody>
        </p:sp>
      </p:grpSp>
      <p:sp>
        <p:nvSpPr>
          <p:cNvPr id="45" name="AutoShape 91">
            <a:extLst>
              <a:ext uri="{FF2B5EF4-FFF2-40B4-BE49-F238E27FC236}">
                <a16:creationId xmlns:a16="http://schemas.microsoft.com/office/drawing/2014/main" id="{5E7AAAF5-6A97-4CB4-90B1-FF775DE00B0C}"/>
              </a:ext>
            </a:extLst>
          </p:cNvPr>
          <p:cNvSpPr>
            <a:spLocks noChangeArrowheads="1"/>
          </p:cNvSpPr>
          <p:nvPr/>
        </p:nvSpPr>
        <p:spPr bwMode="gray">
          <a:xfrm>
            <a:off x="5882944" y="2279946"/>
            <a:ext cx="1908000" cy="756000"/>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pPr>
            <a:r>
              <a:rPr lang="en-US" sz="900" dirty="0">
                <a:latin typeface="EY interstate light"/>
                <a:cs typeface="Arial"/>
              </a:rPr>
              <a:t>Setup a framework to translate client qualitative needs into business objectives, assess potential economic benefit and convert it into a score</a:t>
            </a:r>
          </a:p>
        </p:txBody>
      </p:sp>
      <p:sp>
        <p:nvSpPr>
          <p:cNvPr id="46" name="AutoShape 91">
            <a:extLst>
              <a:ext uri="{FF2B5EF4-FFF2-40B4-BE49-F238E27FC236}">
                <a16:creationId xmlns:a16="http://schemas.microsoft.com/office/drawing/2014/main" id="{54562928-9BAD-46FD-994F-D133E3D32277}"/>
              </a:ext>
            </a:extLst>
          </p:cNvPr>
          <p:cNvSpPr>
            <a:spLocks noChangeArrowheads="1"/>
          </p:cNvSpPr>
          <p:nvPr/>
        </p:nvSpPr>
        <p:spPr bwMode="gray">
          <a:xfrm>
            <a:off x="5882944" y="3092599"/>
            <a:ext cx="1908000" cy="756000"/>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pPr>
            <a:r>
              <a:rPr lang="en-US" sz="900" dirty="0">
                <a:latin typeface="EY interstate light"/>
                <a:cs typeface="Arial"/>
              </a:rPr>
              <a:t>Validate RACI matrix, plan ad hoc trainings per role, review “job descriptions” to avoid overlaps and ensure organizational </a:t>
            </a:r>
            <a:r>
              <a:rPr lang="en-US" sz="900" dirty="0" err="1">
                <a:latin typeface="EY interstate light"/>
                <a:cs typeface="Arial"/>
              </a:rPr>
              <a:t>SAFe</a:t>
            </a:r>
            <a:r>
              <a:rPr lang="en-US" sz="900" dirty="0">
                <a:latin typeface="EY interstate light"/>
                <a:cs typeface="Arial"/>
              </a:rPr>
              <a:t> alignment</a:t>
            </a:r>
            <a:endParaRPr lang="en-GB" sz="900" dirty="0">
              <a:latin typeface="EY interstate light"/>
              <a:cs typeface="Arial"/>
            </a:endParaRPr>
          </a:p>
        </p:txBody>
      </p:sp>
      <p:sp>
        <p:nvSpPr>
          <p:cNvPr id="47" name="AutoShape 91">
            <a:extLst>
              <a:ext uri="{FF2B5EF4-FFF2-40B4-BE49-F238E27FC236}">
                <a16:creationId xmlns:a16="http://schemas.microsoft.com/office/drawing/2014/main" id="{7EF9D9AF-5D0F-46AC-B38C-4FA496A7AAB7}"/>
              </a:ext>
            </a:extLst>
          </p:cNvPr>
          <p:cNvSpPr>
            <a:spLocks noChangeArrowheads="1"/>
          </p:cNvSpPr>
          <p:nvPr/>
        </p:nvSpPr>
        <p:spPr bwMode="gray">
          <a:xfrm>
            <a:off x="7876219" y="2279946"/>
            <a:ext cx="1908000" cy="1291638"/>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defRPr/>
            </a:pPr>
            <a:r>
              <a:rPr lang="en-US" sz="900" dirty="0">
                <a:latin typeface="EY interstate light"/>
                <a:cs typeface="Arial"/>
              </a:rPr>
              <a:t>Setup a platform/central repository to: collect needs coming from different sources, share technical knowledge and best practices, store test cases and defects root causes to create lesson learnt</a:t>
            </a:r>
          </a:p>
        </p:txBody>
      </p:sp>
      <p:sp>
        <p:nvSpPr>
          <p:cNvPr id="48" name="AutoShape 91">
            <a:extLst>
              <a:ext uri="{FF2B5EF4-FFF2-40B4-BE49-F238E27FC236}">
                <a16:creationId xmlns:a16="http://schemas.microsoft.com/office/drawing/2014/main" id="{EEAD1BE5-0255-4690-B86C-CE117C144613}"/>
              </a:ext>
            </a:extLst>
          </p:cNvPr>
          <p:cNvSpPr>
            <a:spLocks noChangeArrowheads="1"/>
          </p:cNvSpPr>
          <p:nvPr/>
        </p:nvSpPr>
        <p:spPr bwMode="gray">
          <a:xfrm>
            <a:off x="5882944" y="3905252"/>
            <a:ext cx="1908000" cy="756000"/>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pPr>
            <a:r>
              <a:rPr lang="en-US" sz="900" dirty="0">
                <a:latin typeface="EY interstate light"/>
                <a:cs typeface="Arial"/>
              </a:rPr>
              <a:t>Create a DevOps/Architect CoP to manage the E2E software development process, establish new DevOps pipeline configuration &amp; standardization </a:t>
            </a:r>
            <a:endParaRPr lang="en-GB" sz="900" dirty="0">
              <a:latin typeface="EY interstate light"/>
              <a:cs typeface="Arial"/>
            </a:endParaRPr>
          </a:p>
        </p:txBody>
      </p:sp>
      <p:sp>
        <p:nvSpPr>
          <p:cNvPr id="49" name="AutoShape 91">
            <a:extLst>
              <a:ext uri="{FF2B5EF4-FFF2-40B4-BE49-F238E27FC236}">
                <a16:creationId xmlns:a16="http://schemas.microsoft.com/office/drawing/2014/main" id="{71CD15AC-E8D9-4751-9218-367072C0EE46}"/>
              </a:ext>
            </a:extLst>
          </p:cNvPr>
          <p:cNvSpPr>
            <a:spLocks noChangeArrowheads="1"/>
          </p:cNvSpPr>
          <p:nvPr/>
        </p:nvSpPr>
        <p:spPr bwMode="gray">
          <a:xfrm>
            <a:off x="9857465" y="2279946"/>
            <a:ext cx="1908000" cy="960884"/>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defRPr/>
            </a:pPr>
            <a:r>
              <a:rPr lang="en-US" sz="900" dirty="0">
                <a:latin typeface="EY interstate light"/>
                <a:cs typeface="Arial"/>
              </a:rPr>
              <a:t>Define rules and restrictions that limit/avoid stakeholders to introduce features without considering the PI dynamics and timeframes. Ensure the presence of a unique backlog</a:t>
            </a:r>
          </a:p>
        </p:txBody>
      </p:sp>
      <p:sp>
        <p:nvSpPr>
          <p:cNvPr id="50" name="AutoShape 91">
            <a:extLst>
              <a:ext uri="{FF2B5EF4-FFF2-40B4-BE49-F238E27FC236}">
                <a16:creationId xmlns:a16="http://schemas.microsoft.com/office/drawing/2014/main" id="{C92453E1-6E5E-4521-B8D5-8FEAF483D04A}"/>
              </a:ext>
            </a:extLst>
          </p:cNvPr>
          <p:cNvSpPr>
            <a:spLocks noChangeArrowheads="1"/>
          </p:cNvSpPr>
          <p:nvPr/>
        </p:nvSpPr>
        <p:spPr bwMode="gray">
          <a:xfrm>
            <a:off x="5882944" y="5530557"/>
            <a:ext cx="1908000" cy="756000"/>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defRPr/>
            </a:pPr>
            <a:r>
              <a:rPr lang="en-US" sz="900" dirty="0">
                <a:latin typeface="EY interstate light"/>
                <a:cs typeface="Arial"/>
              </a:rPr>
              <a:t>Restructure the Site Reliability Team in terms of cross-functional skills and capacity, redesign processes and ownership to improve monitoring activities</a:t>
            </a:r>
            <a:endParaRPr lang="en-GB" sz="900" dirty="0">
              <a:latin typeface="EY interstate light"/>
              <a:cs typeface="Arial"/>
            </a:endParaRPr>
          </a:p>
        </p:txBody>
      </p:sp>
      <p:sp>
        <p:nvSpPr>
          <p:cNvPr id="51" name="AutoShape 91">
            <a:extLst>
              <a:ext uri="{FF2B5EF4-FFF2-40B4-BE49-F238E27FC236}">
                <a16:creationId xmlns:a16="http://schemas.microsoft.com/office/drawing/2014/main" id="{273D2CAA-68D3-4935-88C8-4118D625F01C}"/>
              </a:ext>
            </a:extLst>
          </p:cNvPr>
          <p:cNvSpPr>
            <a:spLocks noChangeArrowheads="1"/>
          </p:cNvSpPr>
          <p:nvPr/>
        </p:nvSpPr>
        <p:spPr bwMode="gray">
          <a:xfrm>
            <a:off x="7876219" y="3640058"/>
            <a:ext cx="1908000" cy="1291638"/>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defRPr/>
            </a:pPr>
            <a:r>
              <a:rPr lang="en-US" sz="900" dirty="0">
                <a:latin typeface="EY interstate light"/>
                <a:cs typeface="Arial"/>
              </a:rPr>
              <a:t>Develop procedures and routines for the design and development of architectural changes, using architectural boards, leverage ad hoc tools to design architectural themes</a:t>
            </a:r>
          </a:p>
        </p:txBody>
      </p:sp>
      <p:sp>
        <p:nvSpPr>
          <p:cNvPr id="52" name="AutoShape 91">
            <a:extLst>
              <a:ext uri="{FF2B5EF4-FFF2-40B4-BE49-F238E27FC236}">
                <a16:creationId xmlns:a16="http://schemas.microsoft.com/office/drawing/2014/main" id="{F7004B00-3FC9-4E27-8B52-B96323B560A9}"/>
              </a:ext>
            </a:extLst>
          </p:cNvPr>
          <p:cNvSpPr>
            <a:spLocks noChangeArrowheads="1"/>
          </p:cNvSpPr>
          <p:nvPr/>
        </p:nvSpPr>
        <p:spPr bwMode="gray">
          <a:xfrm>
            <a:off x="7876219" y="4994919"/>
            <a:ext cx="1908000" cy="1291638"/>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defRPr/>
            </a:pPr>
            <a:r>
              <a:rPr lang="en-US" sz="900" dirty="0">
                <a:latin typeface="EY interstate light"/>
                <a:cs typeface="Arial"/>
              </a:rPr>
              <a:t>Allocate and periodically review the sysadmin capacity within the trains, onboard junior figures and set up a plan for their training </a:t>
            </a:r>
            <a:endParaRPr lang="en-GB" sz="900" dirty="0">
              <a:latin typeface="EY interstate light"/>
              <a:cs typeface="Arial"/>
            </a:endParaRPr>
          </a:p>
        </p:txBody>
      </p:sp>
      <p:sp>
        <p:nvSpPr>
          <p:cNvPr id="53" name="AutoShape 91">
            <a:extLst>
              <a:ext uri="{FF2B5EF4-FFF2-40B4-BE49-F238E27FC236}">
                <a16:creationId xmlns:a16="http://schemas.microsoft.com/office/drawing/2014/main" id="{5BA9D4A3-1A5A-4DEB-AA7B-0C97EA392411}"/>
              </a:ext>
            </a:extLst>
          </p:cNvPr>
          <p:cNvSpPr>
            <a:spLocks noChangeArrowheads="1"/>
          </p:cNvSpPr>
          <p:nvPr/>
        </p:nvSpPr>
        <p:spPr bwMode="gray">
          <a:xfrm>
            <a:off x="9857465" y="3295188"/>
            <a:ext cx="1908000" cy="960884"/>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defRPr/>
            </a:pPr>
            <a:r>
              <a:rPr lang="en-US" sz="900" dirty="0">
                <a:latin typeface="EY interstate light"/>
                <a:cs typeface="Arial"/>
              </a:rPr>
              <a:t>Establish official touchpoints among trains, teams and CoPs to improve communication, share high level product vision, reduce frictions, remove dependencies and allow knowledge and best practices sharing</a:t>
            </a:r>
          </a:p>
        </p:txBody>
      </p:sp>
      <p:sp>
        <p:nvSpPr>
          <p:cNvPr id="55" name="AutoShape 91">
            <a:extLst>
              <a:ext uri="{FF2B5EF4-FFF2-40B4-BE49-F238E27FC236}">
                <a16:creationId xmlns:a16="http://schemas.microsoft.com/office/drawing/2014/main" id="{80910FA3-3D92-4990-A291-DCDF10EDCB39}"/>
              </a:ext>
            </a:extLst>
          </p:cNvPr>
          <p:cNvSpPr>
            <a:spLocks noChangeArrowheads="1"/>
          </p:cNvSpPr>
          <p:nvPr/>
        </p:nvSpPr>
        <p:spPr bwMode="gray">
          <a:xfrm>
            <a:off x="9857465" y="4310430"/>
            <a:ext cx="1908000" cy="960884"/>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defRPr/>
            </a:pPr>
            <a:r>
              <a:rPr lang="en-US" sz="900" dirty="0">
                <a:latin typeface="EY interstate light"/>
                <a:cs typeface="Arial"/>
              </a:rPr>
              <a:t>Establish a clear process for ROI calculation and governance, there must be a procedure to calculate ex ante and check ex post the initiatives’ ROI</a:t>
            </a:r>
          </a:p>
        </p:txBody>
      </p:sp>
      <p:sp>
        <p:nvSpPr>
          <p:cNvPr id="56" name="AutoShape 91">
            <a:extLst>
              <a:ext uri="{FF2B5EF4-FFF2-40B4-BE49-F238E27FC236}">
                <a16:creationId xmlns:a16="http://schemas.microsoft.com/office/drawing/2014/main" id="{9B6B93BF-F6D5-4958-A144-8D6B98C32DE6}"/>
              </a:ext>
            </a:extLst>
          </p:cNvPr>
          <p:cNvSpPr>
            <a:spLocks noChangeArrowheads="1"/>
          </p:cNvSpPr>
          <p:nvPr/>
        </p:nvSpPr>
        <p:spPr bwMode="gray">
          <a:xfrm>
            <a:off x="9857465" y="5325673"/>
            <a:ext cx="1908000" cy="960884"/>
          </a:xfrm>
          <a:prstGeom prst="homePlate">
            <a:avLst>
              <a:gd name="adj" fmla="val 0"/>
            </a:avLst>
          </a:prstGeom>
          <a:solidFill>
            <a:schemeClr val="bg1"/>
          </a:solidFill>
          <a:ln w="6350">
            <a:solidFill>
              <a:schemeClr val="bg1">
                <a:lumMod val="85000"/>
              </a:schemeClr>
            </a:solidFill>
            <a:miter lim="800000"/>
            <a:headEnd type="none" w="sm" len="sm"/>
            <a:tailEnd type="none" w="sm" len="sm"/>
          </a:ln>
        </p:spPr>
        <p:txBody>
          <a:bodyPr lIns="29816" tIns="29816" rIns="29816" bIns="29816" anchor="ctr" anchorCtr="0"/>
          <a:lstStyle/>
          <a:p>
            <a:pPr defTabSz="822926">
              <a:buSzPct val="75000"/>
              <a:defRPr/>
            </a:pPr>
            <a:r>
              <a:rPr lang="en-US" sz="900" dirty="0">
                <a:latin typeface="EY interstate light"/>
                <a:cs typeface="Arial"/>
              </a:rPr>
              <a:t>Restructure the ticketing model, daily board to showcase defects status to all stakeholders</a:t>
            </a:r>
          </a:p>
          <a:p>
            <a:pPr defTabSz="822926">
              <a:buSzPct val="75000"/>
            </a:pPr>
            <a:endParaRPr lang="en-GB" sz="800" dirty="0">
              <a:solidFill>
                <a:sysClr val="windowText" lastClr="000000"/>
              </a:solidFill>
              <a:latin typeface="EYInterstate Light"/>
            </a:endParaRPr>
          </a:p>
        </p:txBody>
      </p:sp>
      <p:cxnSp>
        <p:nvCxnSpPr>
          <p:cNvPr id="4" name="Straight Connector 3">
            <a:extLst>
              <a:ext uri="{FF2B5EF4-FFF2-40B4-BE49-F238E27FC236}">
                <a16:creationId xmlns:a16="http://schemas.microsoft.com/office/drawing/2014/main" id="{CED8583C-D920-4FD8-A995-935E577BD69D}"/>
              </a:ext>
            </a:extLst>
          </p:cNvPr>
          <p:cNvCxnSpPr>
            <a:cxnSpLocks/>
          </p:cNvCxnSpPr>
          <p:nvPr/>
        </p:nvCxnSpPr>
        <p:spPr>
          <a:xfrm>
            <a:off x="7832471" y="2244380"/>
            <a:ext cx="0" cy="4032000"/>
          </a:xfrm>
          <a:prstGeom prst="line">
            <a:avLst/>
          </a:prstGeom>
          <a:ln w="3175">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D5477E-D2B6-4545-97FD-566CCC16DFF5}"/>
              </a:ext>
            </a:extLst>
          </p:cNvPr>
          <p:cNvCxnSpPr>
            <a:cxnSpLocks/>
          </p:cNvCxnSpPr>
          <p:nvPr/>
        </p:nvCxnSpPr>
        <p:spPr>
          <a:xfrm>
            <a:off x="9820301" y="2244380"/>
            <a:ext cx="0" cy="4032000"/>
          </a:xfrm>
          <a:prstGeom prst="line">
            <a:avLst/>
          </a:prstGeom>
          <a:ln w="3175">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D69B7D3-29A0-4459-89C2-7B322C11B62A}"/>
              </a:ext>
            </a:extLst>
          </p:cNvPr>
          <p:cNvCxnSpPr>
            <a:cxnSpLocks/>
          </p:cNvCxnSpPr>
          <p:nvPr/>
        </p:nvCxnSpPr>
        <p:spPr>
          <a:xfrm>
            <a:off x="2012977" y="2253905"/>
            <a:ext cx="0" cy="3672000"/>
          </a:xfrm>
          <a:prstGeom prst="line">
            <a:avLst/>
          </a:prstGeom>
          <a:ln w="3175">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AA8947C-263D-4958-8615-0ECAD4E91059}"/>
              </a:ext>
            </a:extLst>
          </p:cNvPr>
          <p:cNvCxnSpPr>
            <a:cxnSpLocks/>
          </p:cNvCxnSpPr>
          <p:nvPr/>
        </p:nvCxnSpPr>
        <p:spPr>
          <a:xfrm>
            <a:off x="3773825" y="2254789"/>
            <a:ext cx="0" cy="3672000"/>
          </a:xfrm>
          <a:prstGeom prst="line">
            <a:avLst/>
          </a:prstGeom>
          <a:ln w="3175">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Flowchart: Connector 2">
            <a:extLst>
              <a:ext uri="{FF2B5EF4-FFF2-40B4-BE49-F238E27FC236}">
                <a16:creationId xmlns:a16="http://schemas.microsoft.com/office/drawing/2014/main" id="{92619F8A-2CDA-4444-9E6C-D74B2F31FC21}"/>
              </a:ext>
            </a:extLst>
          </p:cNvPr>
          <p:cNvSpPr/>
          <p:nvPr/>
        </p:nvSpPr>
        <p:spPr>
          <a:xfrm>
            <a:off x="5837957" y="223900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2</a:t>
            </a:r>
          </a:p>
        </p:txBody>
      </p:sp>
      <p:cxnSp>
        <p:nvCxnSpPr>
          <p:cNvPr id="74" name="Connector: Elbow 73">
            <a:extLst>
              <a:ext uri="{FF2B5EF4-FFF2-40B4-BE49-F238E27FC236}">
                <a16:creationId xmlns:a16="http://schemas.microsoft.com/office/drawing/2014/main" id="{EE0C5F6F-BCD5-48C0-A4BA-CA6C889E29C4}"/>
              </a:ext>
            </a:extLst>
          </p:cNvPr>
          <p:cNvCxnSpPr>
            <a:cxnSpLocks/>
          </p:cNvCxnSpPr>
          <p:nvPr/>
        </p:nvCxnSpPr>
        <p:spPr>
          <a:xfrm rot="16200000" flipH="1">
            <a:off x="5088933" y="4589815"/>
            <a:ext cx="187792" cy="954370"/>
          </a:xfrm>
          <a:prstGeom prst="bentConnector2">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object 58">
            <a:extLst>
              <a:ext uri="{FF2B5EF4-FFF2-40B4-BE49-F238E27FC236}">
                <a16:creationId xmlns:a16="http://schemas.microsoft.com/office/drawing/2014/main" id="{75217FF3-544B-4FCC-9AAE-D3768B0C7C8A}"/>
              </a:ext>
            </a:extLst>
          </p:cNvPr>
          <p:cNvSpPr/>
          <p:nvPr/>
        </p:nvSpPr>
        <p:spPr>
          <a:xfrm>
            <a:off x="364620" y="2319116"/>
            <a:ext cx="1616502" cy="972000"/>
          </a:xfrm>
          <a:custGeom>
            <a:avLst/>
            <a:gdLst/>
            <a:ahLst/>
            <a:cxnLst/>
            <a:rect l="l" t="t" r="r" b="b"/>
            <a:pathLst>
              <a:path w="862330" h="254000">
                <a:moveTo>
                  <a:pt x="0" y="254000"/>
                </a:moveTo>
                <a:lnTo>
                  <a:pt x="861847" y="254000"/>
                </a:lnTo>
                <a:lnTo>
                  <a:pt x="861847" y="0"/>
                </a:lnTo>
                <a:lnTo>
                  <a:pt x="0" y="0"/>
                </a:lnTo>
                <a:lnTo>
                  <a:pt x="0" y="254000"/>
                </a:lnTo>
                <a:close/>
              </a:path>
            </a:pathLst>
          </a:custGeom>
          <a:solidFill>
            <a:schemeClr val="bg1"/>
          </a:soli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822926">
              <a:buSzPct val="75000"/>
              <a:defRPr/>
            </a:pPr>
            <a:r>
              <a:rPr lang="en-US" sz="900" dirty="0">
                <a:latin typeface="EY interstate light"/>
                <a:cs typeface="Arial"/>
              </a:rPr>
              <a:t>Assessment workshops execution. Analysis of AS-IS </a:t>
            </a:r>
            <a:r>
              <a:rPr lang="en-US" sz="900" dirty="0" err="1">
                <a:latin typeface="EY interstate light"/>
                <a:cs typeface="Arial"/>
              </a:rPr>
              <a:t>CompanyA</a:t>
            </a:r>
            <a:r>
              <a:rPr lang="en-US" sz="900" dirty="0">
                <a:latin typeface="EY interstate light"/>
                <a:cs typeface="Arial"/>
              </a:rPr>
              <a:t> maturity along value chain steps, collection of related pain points and root causes</a:t>
            </a:r>
          </a:p>
        </p:txBody>
      </p:sp>
      <p:sp>
        <p:nvSpPr>
          <p:cNvPr id="81" name="object 58">
            <a:extLst>
              <a:ext uri="{FF2B5EF4-FFF2-40B4-BE49-F238E27FC236}">
                <a16:creationId xmlns:a16="http://schemas.microsoft.com/office/drawing/2014/main" id="{961CC398-E5AF-4C5F-9D00-83C7BE3C4051}"/>
              </a:ext>
            </a:extLst>
          </p:cNvPr>
          <p:cNvSpPr/>
          <p:nvPr/>
        </p:nvSpPr>
        <p:spPr>
          <a:xfrm>
            <a:off x="2057162" y="3281775"/>
            <a:ext cx="1689393" cy="908498"/>
          </a:xfrm>
          <a:custGeom>
            <a:avLst/>
            <a:gdLst/>
            <a:ahLst/>
            <a:cxnLst/>
            <a:rect l="l" t="t" r="r" b="b"/>
            <a:pathLst>
              <a:path w="862330" h="254000">
                <a:moveTo>
                  <a:pt x="0" y="254000"/>
                </a:moveTo>
                <a:lnTo>
                  <a:pt x="861847" y="254000"/>
                </a:lnTo>
                <a:lnTo>
                  <a:pt x="861847" y="0"/>
                </a:lnTo>
                <a:lnTo>
                  <a:pt x="0" y="0"/>
                </a:lnTo>
                <a:lnTo>
                  <a:pt x="0" y="254000"/>
                </a:lnTo>
                <a:close/>
              </a:path>
            </a:pathLst>
          </a:custGeom>
          <a:solidFill>
            <a:schemeClr val="bg1"/>
          </a:soli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822926">
              <a:buSzPct val="75000"/>
              <a:defRPr/>
            </a:pPr>
            <a:r>
              <a:rPr lang="en-US" sz="900" dirty="0">
                <a:latin typeface="EY interstate light"/>
                <a:cs typeface="Arial"/>
              </a:rPr>
              <a:t>Recommendations workshops execution. Definition of potential recommendations for the different pain points identified in the previous phase</a:t>
            </a:r>
          </a:p>
        </p:txBody>
      </p:sp>
      <p:sp>
        <p:nvSpPr>
          <p:cNvPr id="85" name="object 58">
            <a:extLst>
              <a:ext uri="{FF2B5EF4-FFF2-40B4-BE49-F238E27FC236}">
                <a16:creationId xmlns:a16="http://schemas.microsoft.com/office/drawing/2014/main" id="{8DCA2DD9-61C4-4F21-BBCC-09941AC19361}"/>
              </a:ext>
            </a:extLst>
          </p:cNvPr>
          <p:cNvSpPr/>
          <p:nvPr/>
        </p:nvSpPr>
        <p:spPr>
          <a:xfrm>
            <a:off x="3816328" y="4201051"/>
            <a:ext cx="1762641" cy="736044"/>
          </a:xfrm>
          <a:custGeom>
            <a:avLst/>
            <a:gdLst/>
            <a:ahLst/>
            <a:cxnLst/>
            <a:rect l="l" t="t" r="r" b="b"/>
            <a:pathLst>
              <a:path w="862330" h="254000">
                <a:moveTo>
                  <a:pt x="0" y="254000"/>
                </a:moveTo>
                <a:lnTo>
                  <a:pt x="861847" y="254000"/>
                </a:lnTo>
                <a:lnTo>
                  <a:pt x="861847" y="0"/>
                </a:lnTo>
                <a:lnTo>
                  <a:pt x="0" y="0"/>
                </a:lnTo>
                <a:lnTo>
                  <a:pt x="0" y="254000"/>
                </a:lnTo>
                <a:close/>
              </a:path>
            </a:pathLst>
          </a:custGeom>
          <a:solidFill>
            <a:schemeClr val="bg1"/>
          </a:soli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822926">
              <a:buSzPct val="75000"/>
              <a:defRPr/>
            </a:pPr>
            <a:r>
              <a:rPr lang="en-US" sz="900" dirty="0">
                <a:latin typeface="EY interstate light"/>
                <a:cs typeface="Arial"/>
              </a:rPr>
              <a:t>Roadmap Design. Potential roadmap definition of the key recommendations</a:t>
            </a:r>
          </a:p>
        </p:txBody>
      </p:sp>
      <p:sp>
        <p:nvSpPr>
          <p:cNvPr id="70" name="TextBox 69">
            <a:extLst>
              <a:ext uri="{FF2B5EF4-FFF2-40B4-BE49-F238E27FC236}">
                <a16:creationId xmlns:a16="http://schemas.microsoft.com/office/drawing/2014/main" id="{496D4648-B7BE-4D13-B8D0-942E4050182C}"/>
              </a:ext>
            </a:extLst>
          </p:cNvPr>
          <p:cNvSpPr txBox="1"/>
          <p:nvPr/>
        </p:nvSpPr>
        <p:spPr>
          <a:xfrm>
            <a:off x="1829579" y="2543506"/>
            <a:ext cx="412999" cy="523220"/>
          </a:xfrm>
          <a:prstGeom prst="rect">
            <a:avLst/>
          </a:prstGeom>
          <a:noFill/>
        </p:spPr>
        <p:txBody>
          <a:bodyPr wrap="square">
            <a:spAutoFit/>
          </a:bodyPr>
          <a:lstStyle/>
          <a:p>
            <a:pPr algn="ctr" fontAlgn="base">
              <a:spcBef>
                <a:spcPct val="0"/>
              </a:spcBef>
              <a:spcAft>
                <a:spcPct val="0"/>
              </a:spcAft>
            </a:pPr>
            <a:r>
              <a:rPr lang="en-US" sz="2800" b="1" dirty="0">
                <a:solidFill>
                  <a:srgbClr val="00B050"/>
                </a:solidFill>
                <a:latin typeface="EY interstate light"/>
                <a:cs typeface="Arial" charset="0"/>
                <a:sym typeface="Wingdings"/>
              </a:rPr>
              <a:t></a:t>
            </a:r>
            <a:endParaRPr lang="en-US" sz="2800" b="1" dirty="0">
              <a:solidFill>
                <a:srgbClr val="00B050"/>
              </a:solidFill>
              <a:latin typeface="EY interstate light"/>
              <a:cs typeface="Arial" charset="0"/>
            </a:endParaRPr>
          </a:p>
        </p:txBody>
      </p:sp>
      <p:sp>
        <p:nvSpPr>
          <p:cNvPr id="71" name="TextBox 70">
            <a:extLst>
              <a:ext uri="{FF2B5EF4-FFF2-40B4-BE49-F238E27FC236}">
                <a16:creationId xmlns:a16="http://schemas.microsoft.com/office/drawing/2014/main" id="{B98038B4-479C-44EB-8D2C-A0D37C4B0753}"/>
              </a:ext>
            </a:extLst>
          </p:cNvPr>
          <p:cNvSpPr txBox="1"/>
          <p:nvPr/>
        </p:nvSpPr>
        <p:spPr>
          <a:xfrm>
            <a:off x="3582091" y="3474414"/>
            <a:ext cx="412999" cy="523220"/>
          </a:xfrm>
          <a:prstGeom prst="rect">
            <a:avLst/>
          </a:prstGeom>
          <a:noFill/>
        </p:spPr>
        <p:txBody>
          <a:bodyPr wrap="square">
            <a:spAutoFit/>
          </a:bodyPr>
          <a:lstStyle/>
          <a:p>
            <a:pPr algn="ctr" fontAlgn="base">
              <a:spcBef>
                <a:spcPct val="0"/>
              </a:spcBef>
              <a:spcAft>
                <a:spcPct val="0"/>
              </a:spcAft>
            </a:pPr>
            <a:r>
              <a:rPr lang="en-US" sz="2800" b="1" dirty="0">
                <a:solidFill>
                  <a:srgbClr val="00B050"/>
                </a:solidFill>
                <a:latin typeface="EY interstate light"/>
                <a:cs typeface="Arial" charset="0"/>
                <a:sym typeface="Wingdings"/>
              </a:rPr>
              <a:t></a:t>
            </a:r>
            <a:endParaRPr lang="en-US" sz="2800" b="1" dirty="0">
              <a:solidFill>
                <a:srgbClr val="00B050"/>
              </a:solidFill>
              <a:latin typeface="EY interstate light"/>
              <a:cs typeface="Arial" charset="0"/>
            </a:endParaRPr>
          </a:p>
        </p:txBody>
      </p:sp>
      <p:sp>
        <p:nvSpPr>
          <p:cNvPr id="72" name="TextBox 71">
            <a:extLst>
              <a:ext uri="{FF2B5EF4-FFF2-40B4-BE49-F238E27FC236}">
                <a16:creationId xmlns:a16="http://schemas.microsoft.com/office/drawing/2014/main" id="{B9932306-82D9-4CEF-B241-A91D307DE238}"/>
              </a:ext>
            </a:extLst>
          </p:cNvPr>
          <p:cNvSpPr txBox="1"/>
          <p:nvPr/>
        </p:nvSpPr>
        <p:spPr>
          <a:xfrm>
            <a:off x="5382248" y="4307463"/>
            <a:ext cx="412999" cy="523220"/>
          </a:xfrm>
          <a:prstGeom prst="rect">
            <a:avLst/>
          </a:prstGeom>
          <a:noFill/>
        </p:spPr>
        <p:txBody>
          <a:bodyPr wrap="square">
            <a:spAutoFit/>
          </a:bodyPr>
          <a:lstStyle/>
          <a:p>
            <a:pPr algn="ctr" fontAlgn="base">
              <a:spcBef>
                <a:spcPct val="0"/>
              </a:spcBef>
              <a:spcAft>
                <a:spcPct val="0"/>
              </a:spcAft>
            </a:pPr>
            <a:r>
              <a:rPr lang="en-US" sz="2800" b="1" dirty="0">
                <a:solidFill>
                  <a:srgbClr val="00B050"/>
                </a:solidFill>
                <a:latin typeface="EY interstate light"/>
                <a:cs typeface="Arial" charset="0"/>
                <a:sym typeface="Wingdings"/>
              </a:rPr>
              <a:t></a:t>
            </a:r>
            <a:endParaRPr lang="en-US" sz="2800" b="1" dirty="0">
              <a:solidFill>
                <a:srgbClr val="00B050"/>
              </a:solidFill>
              <a:latin typeface="EY interstate light"/>
              <a:cs typeface="Arial" charset="0"/>
            </a:endParaRPr>
          </a:p>
        </p:txBody>
      </p:sp>
      <p:sp>
        <p:nvSpPr>
          <p:cNvPr id="96" name="AutoShape 195">
            <a:extLst>
              <a:ext uri="{FF2B5EF4-FFF2-40B4-BE49-F238E27FC236}">
                <a16:creationId xmlns:a16="http://schemas.microsoft.com/office/drawing/2014/main" id="{8B1C4334-CB6B-43C9-A086-1509F33391D0}"/>
              </a:ext>
            </a:extLst>
          </p:cNvPr>
          <p:cNvSpPr>
            <a:spLocks noChangeAspect="1" noChangeArrowheads="1"/>
          </p:cNvSpPr>
          <p:nvPr/>
        </p:nvSpPr>
        <p:spPr bwMode="gray">
          <a:xfrm>
            <a:off x="205592" y="2720373"/>
            <a:ext cx="170986" cy="169485"/>
          </a:xfrm>
          <a:prstGeom prst="diamond">
            <a:avLst/>
          </a:prstGeom>
          <a:solidFill>
            <a:srgbClr val="0070C0"/>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lIns="68014" tIns="68014" rIns="68014" bIns="68014" rtlCol="0" anchor="ctr"/>
          <a:lstStyle/>
          <a:p>
            <a:pPr algn="ctr" defTabSz="985321">
              <a:defRPr/>
            </a:pPr>
            <a:endParaRPr lang="en-GB" sz="756" b="1" dirty="0">
              <a:solidFill>
                <a:srgbClr val="FFFFFF"/>
              </a:solidFill>
              <a:latin typeface="EYInterstate Light"/>
            </a:endParaRPr>
          </a:p>
        </p:txBody>
      </p:sp>
      <p:sp>
        <p:nvSpPr>
          <p:cNvPr id="100" name="AutoShape 4">
            <a:extLst>
              <a:ext uri="{FF2B5EF4-FFF2-40B4-BE49-F238E27FC236}">
                <a16:creationId xmlns:a16="http://schemas.microsoft.com/office/drawing/2014/main" id="{B8D9A2C3-4691-441D-A22C-96C905CE5103}"/>
              </a:ext>
            </a:extLst>
          </p:cNvPr>
          <p:cNvSpPr>
            <a:spLocks noChangeArrowheads="1"/>
          </p:cNvSpPr>
          <p:nvPr/>
        </p:nvSpPr>
        <p:spPr bwMode="gray">
          <a:xfrm>
            <a:off x="188014" y="5700143"/>
            <a:ext cx="5472000" cy="144000"/>
          </a:xfrm>
          <a:prstGeom prst="homePlate">
            <a:avLst>
              <a:gd name="adj" fmla="val 33985"/>
            </a:avLst>
          </a:prstGeom>
          <a:solidFill>
            <a:schemeClr val="bg1"/>
          </a:solidFill>
          <a:ln w="9525">
            <a:solidFill>
              <a:schemeClr val="accent1"/>
            </a:solidFill>
            <a:miter lim="800000"/>
            <a:headEnd type="none" w="sm" len="sm"/>
            <a:tailEnd type="none" w="sm" len="sm"/>
          </a:ln>
        </p:spPr>
        <p:txBody>
          <a:bodyPr lIns="34013" tIns="34007" rIns="34007" bIns="34007" anchor="ctr"/>
          <a:lstStyle/>
          <a:p>
            <a:pPr algn="ctr" defTabSz="938770" eaLnBrk="0" hangingPunct="0">
              <a:buClr>
                <a:srgbClr val="FFFFFF"/>
              </a:buClr>
              <a:defRPr/>
            </a:pPr>
            <a:r>
              <a:rPr lang="en-GB" sz="851" b="1" dirty="0">
                <a:latin typeface="EYInterstate Light"/>
                <a:sym typeface="EYInterstate" pitchFamily="2" charset="0"/>
              </a:rPr>
              <a:t>Project management and Governance</a:t>
            </a:r>
          </a:p>
        </p:txBody>
      </p:sp>
      <p:grpSp>
        <p:nvGrpSpPr>
          <p:cNvPr id="15" name="Group 14">
            <a:extLst>
              <a:ext uri="{FF2B5EF4-FFF2-40B4-BE49-F238E27FC236}">
                <a16:creationId xmlns:a16="http://schemas.microsoft.com/office/drawing/2014/main" id="{530B5888-A5F3-459A-929D-3155201797AD}"/>
              </a:ext>
            </a:extLst>
          </p:cNvPr>
          <p:cNvGrpSpPr/>
          <p:nvPr/>
        </p:nvGrpSpPr>
        <p:grpSpPr>
          <a:xfrm>
            <a:off x="9752857" y="4250979"/>
            <a:ext cx="289639" cy="215444"/>
            <a:chOff x="9752857" y="4173443"/>
            <a:chExt cx="289639" cy="215444"/>
          </a:xfrm>
        </p:grpSpPr>
        <p:sp>
          <p:nvSpPr>
            <p:cNvPr id="109" name="Flowchart: Connector 108">
              <a:extLst>
                <a:ext uri="{FF2B5EF4-FFF2-40B4-BE49-F238E27FC236}">
                  <a16:creationId xmlns:a16="http://schemas.microsoft.com/office/drawing/2014/main" id="{1F9E5DEB-C90C-472E-B926-F862B528F6EF}"/>
                </a:ext>
              </a:extLst>
            </p:cNvPr>
            <p:cNvSpPr/>
            <p:nvPr/>
          </p:nvSpPr>
          <p:spPr>
            <a:xfrm>
              <a:off x="9815317" y="4197990"/>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p>
          </p:txBody>
        </p:sp>
        <p:sp>
          <p:nvSpPr>
            <p:cNvPr id="110" name="TextBox 109">
              <a:extLst>
                <a:ext uri="{FF2B5EF4-FFF2-40B4-BE49-F238E27FC236}">
                  <a16:creationId xmlns:a16="http://schemas.microsoft.com/office/drawing/2014/main" id="{EC2D8589-7E5A-4142-BA87-99BBB099FB98}"/>
                </a:ext>
              </a:extLst>
            </p:cNvPr>
            <p:cNvSpPr txBox="1"/>
            <p:nvPr/>
          </p:nvSpPr>
          <p:spPr>
            <a:xfrm>
              <a:off x="9752857" y="4173443"/>
              <a:ext cx="289639" cy="215444"/>
            </a:xfrm>
            <a:prstGeom prst="rect">
              <a:avLst/>
            </a:prstGeom>
            <a:noFill/>
          </p:spPr>
          <p:txBody>
            <a:bodyPr wrap="square" rtlCol="0">
              <a:spAutoFit/>
            </a:bodyPr>
            <a:lstStyle/>
            <a:p>
              <a:pPr algn="ctr"/>
              <a:r>
                <a:rPr lang="it-IT" sz="800" dirty="0">
                  <a:solidFill>
                    <a:schemeClr val="lt1"/>
                  </a:solidFill>
                </a:rPr>
                <a:t>11</a:t>
              </a:r>
            </a:p>
          </p:txBody>
        </p:sp>
      </p:grpSp>
      <p:grpSp>
        <p:nvGrpSpPr>
          <p:cNvPr id="14" name="Group 13">
            <a:extLst>
              <a:ext uri="{FF2B5EF4-FFF2-40B4-BE49-F238E27FC236}">
                <a16:creationId xmlns:a16="http://schemas.microsoft.com/office/drawing/2014/main" id="{09AF0EBA-A3DC-4E10-9258-D758128ABBE2}"/>
              </a:ext>
            </a:extLst>
          </p:cNvPr>
          <p:cNvGrpSpPr/>
          <p:nvPr/>
        </p:nvGrpSpPr>
        <p:grpSpPr>
          <a:xfrm>
            <a:off x="5774925" y="5408179"/>
            <a:ext cx="289639" cy="215444"/>
            <a:chOff x="5819697" y="5386843"/>
            <a:chExt cx="289639" cy="215444"/>
          </a:xfrm>
        </p:grpSpPr>
        <p:sp>
          <p:nvSpPr>
            <p:cNvPr id="119" name="Flowchart: Connector 118">
              <a:extLst>
                <a:ext uri="{FF2B5EF4-FFF2-40B4-BE49-F238E27FC236}">
                  <a16:creationId xmlns:a16="http://schemas.microsoft.com/office/drawing/2014/main" id="{C189C244-024F-4963-9C4B-AE6E0F038ECE}"/>
                </a:ext>
              </a:extLst>
            </p:cNvPr>
            <p:cNvSpPr/>
            <p:nvPr/>
          </p:nvSpPr>
          <p:spPr>
            <a:xfrm>
              <a:off x="5883675" y="541163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p>
          </p:txBody>
        </p:sp>
        <p:sp>
          <p:nvSpPr>
            <p:cNvPr id="120" name="TextBox 119">
              <a:extLst>
                <a:ext uri="{FF2B5EF4-FFF2-40B4-BE49-F238E27FC236}">
                  <a16:creationId xmlns:a16="http://schemas.microsoft.com/office/drawing/2014/main" id="{68D25463-D7C1-4D51-A05B-DE4C9A7B4D69}"/>
                </a:ext>
              </a:extLst>
            </p:cNvPr>
            <p:cNvSpPr txBox="1"/>
            <p:nvPr/>
          </p:nvSpPr>
          <p:spPr>
            <a:xfrm>
              <a:off x="5819697" y="5386843"/>
              <a:ext cx="289639" cy="215444"/>
            </a:xfrm>
            <a:prstGeom prst="rect">
              <a:avLst/>
            </a:prstGeom>
            <a:noFill/>
            <a:ln>
              <a:noFill/>
            </a:ln>
          </p:spPr>
          <p:txBody>
            <a:bodyPr wrap="square" rtlCol="0">
              <a:spAutoFit/>
            </a:bodyPr>
            <a:lstStyle/>
            <a:p>
              <a:pPr algn="ctr"/>
              <a:r>
                <a:rPr lang="it-IT" sz="800" dirty="0">
                  <a:solidFill>
                    <a:schemeClr val="lt1"/>
                  </a:solidFill>
                </a:rPr>
                <a:t>10</a:t>
              </a:r>
            </a:p>
          </p:txBody>
        </p:sp>
      </p:grpSp>
      <p:sp>
        <p:nvSpPr>
          <p:cNvPr id="121" name="Flowchart: Connector 120">
            <a:extLst>
              <a:ext uri="{FF2B5EF4-FFF2-40B4-BE49-F238E27FC236}">
                <a16:creationId xmlns:a16="http://schemas.microsoft.com/office/drawing/2014/main" id="{7E508DC6-55E0-4B12-ADB2-B573322EDE53}"/>
              </a:ext>
            </a:extLst>
          </p:cNvPr>
          <p:cNvSpPr/>
          <p:nvPr/>
        </p:nvSpPr>
        <p:spPr>
          <a:xfrm>
            <a:off x="5837957" y="3031836"/>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3</a:t>
            </a:r>
          </a:p>
        </p:txBody>
      </p:sp>
      <p:sp>
        <p:nvSpPr>
          <p:cNvPr id="122" name="Flowchart: Connector 121">
            <a:extLst>
              <a:ext uri="{FF2B5EF4-FFF2-40B4-BE49-F238E27FC236}">
                <a16:creationId xmlns:a16="http://schemas.microsoft.com/office/drawing/2014/main" id="{718AE45A-2356-4E2C-8652-6B055EBF0B1A}"/>
              </a:ext>
            </a:extLst>
          </p:cNvPr>
          <p:cNvSpPr/>
          <p:nvPr/>
        </p:nvSpPr>
        <p:spPr>
          <a:xfrm>
            <a:off x="9815317" y="3215538"/>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5</a:t>
            </a:r>
          </a:p>
        </p:txBody>
      </p:sp>
      <p:sp>
        <p:nvSpPr>
          <p:cNvPr id="123" name="Flowchart: Connector 122">
            <a:extLst>
              <a:ext uri="{FF2B5EF4-FFF2-40B4-BE49-F238E27FC236}">
                <a16:creationId xmlns:a16="http://schemas.microsoft.com/office/drawing/2014/main" id="{E41CF9FB-9009-47F7-B937-C1261B65BC19}"/>
              </a:ext>
            </a:extLst>
          </p:cNvPr>
          <p:cNvSpPr/>
          <p:nvPr/>
        </p:nvSpPr>
        <p:spPr>
          <a:xfrm>
            <a:off x="9815317" y="223900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4</a:t>
            </a:r>
          </a:p>
        </p:txBody>
      </p:sp>
      <p:sp>
        <p:nvSpPr>
          <p:cNvPr id="124" name="Flowchart: Connector 123">
            <a:extLst>
              <a:ext uri="{FF2B5EF4-FFF2-40B4-BE49-F238E27FC236}">
                <a16:creationId xmlns:a16="http://schemas.microsoft.com/office/drawing/2014/main" id="{EE5F50DC-39F1-493D-8177-F91CBC12B7D6}"/>
              </a:ext>
            </a:extLst>
          </p:cNvPr>
          <p:cNvSpPr/>
          <p:nvPr/>
        </p:nvSpPr>
        <p:spPr>
          <a:xfrm>
            <a:off x="5837957" y="4682491"/>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8</a:t>
            </a:r>
          </a:p>
        </p:txBody>
      </p:sp>
      <p:sp>
        <p:nvSpPr>
          <p:cNvPr id="125" name="Flowchart: Connector 124">
            <a:extLst>
              <a:ext uri="{FF2B5EF4-FFF2-40B4-BE49-F238E27FC236}">
                <a16:creationId xmlns:a16="http://schemas.microsoft.com/office/drawing/2014/main" id="{5E6C6CDA-8015-4946-8F4C-A43D2F433CD4}"/>
              </a:ext>
            </a:extLst>
          </p:cNvPr>
          <p:cNvSpPr/>
          <p:nvPr/>
        </p:nvSpPr>
        <p:spPr>
          <a:xfrm>
            <a:off x="5837957" y="3879235"/>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7</a:t>
            </a:r>
          </a:p>
        </p:txBody>
      </p:sp>
      <p:sp>
        <p:nvSpPr>
          <p:cNvPr id="126" name="Flowchart: Connector 125">
            <a:extLst>
              <a:ext uri="{FF2B5EF4-FFF2-40B4-BE49-F238E27FC236}">
                <a16:creationId xmlns:a16="http://schemas.microsoft.com/office/drawing/2014/main" id="{FEE8C9C0-AC7E-4552-8AD5-9B83CAA1522B}"/>
              </a:ext>
            </a:extLst>
          </p:cNvPr>
          <p:cNvSpPr/>
          <p:nvPr/>
        </p:nvSpPr>
        <p:spPr>
          <a:xfrm>
            <a:off x="7817774" y="223900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1</a:t>
            </a:r>
          </a:p>
        </p:txBody>
      </p:sp>
      <p:sp>
        <p:nvSpPr>
          <p:cNvPr id="135" name="Flowchart: Connector 134">
            <a:extLst>
              <a:ext uri="{FF2B5EF4-FFF2-40B4-BE49-F238E27FC236}">
                <a16:creationId xmlns:a16="http://schemas.microsoft.com/office/drawing/2014/main" id="{85F6250B-14CE-45FC-9B78-76BF9460BBD8}"/>
              </a:ext>
            </a:extLst>
          </p:cNvPr>
          <p:cNvSpPr/>
          <p:nvPr/>
        </p:nvSpPr>
        <p:spPr>
          <a:xfrm>
            <a:off x="7817774" y="4956017"/>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9</a:t>
            </a:r>
          </a:p>
        </p:txBody>
      </p:sp>
      <p:sp>
        <p:nvSpPr>
          <p:cNvPr id="136" name="Flowchart: Connector 135">
            <a:extLst>
              <a:ext uri="{FF2B5EF4-FFF2-40B4-BE49-F238E27FC236}">
                <a16:creationId xmlns:a16="http://schemas.microsoft.com/office/drawing/2014/main" id="{309DF1A6-AAC2-4E7F-AEC9-B324F4C24DB1}"/>
              </a:ext>
            </a:extLst>
          </p:cNvPr>
          <p:cNvSpPr/>
          <p:nvPr/>
        </p:nvSpPr>
        <p:spPr>
          <a:xfrm>
            <a:off x="7817774" y="3616527"/>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6</a:t>
            </a:r>
          </a:p>
        </p:txBody>
      </p:sp>
      <p:sp>
        <p:nvSpPr>
          <p:cNvPr id="154" name="Isosceles Triangle 153">
            <a:extLst>
              <a:ext uri="{FF2B5EF4-FFF2-40B4-BE49-F238E27FC236}">
                <a16:creationId xmlns:a16="http://schemas.microsoft.com/office/drawing/2014/main" id="{6F5B521A-4E08-40F1-A418-C77D6FE0728B}"/>
              </a:ext>
            </a:extLst>
          </p:cNvPr>
          <p:cNvSpPr/>
          <p:nvPr>
            <p:custDataLst>
              <p:tags r:id="rId1"/>
            </p:custDataLst>
          </p:nvPr>
        </p:nvSpPr>
        <p:spPr bwMode="gray">
          <a:xfrm>
            <a:off x="1034438" y="5526803"/>
            <a:ext cx="114300" cy="114300"/>
          </a:xfrm>
          <a:prstGeom prst="triangle">
            <a:avLst/>
          </a:prstGeom>
          <a:solidFill>
            <a:srgbClr val="747480"/>
          </a:solidFill>
          <a:ln w="9525" cap="flat" cmpd="sng" algn="ctr">
            <a:solidFill>
              <a:srgbClr val="747480"/>
            </a:solidFill>
            <a:prstDash val="solid"/>
          </a:ln>
          <a:effectLst/>
        </p:spPr>
        <p:txBody>
          <a:bodyPr lIns="72000" tIns="72000" rIns="72000" bIns="7200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srgbClr val="2E2E38"/>
              </a:solidFill>
              <a:effectLst/>
              <a:uLnTx/>
              <a:uFillTx/>
              <a:latin typeface="EYInterstate Light" panose="02000506000000020004" pitchFamily="2" charset="0"/>
            </a:endParaRPr>
          </a:p>
        </p:txBody>
      </p:sp>
      <p:sp>
        <p:nvSpPr>
          <p:cNvPr id="156" name="Isosceles Triangle 155">
            <a:extLst>
              <a:ext uri="{FF2B5EF4-FFF2-40B4-BE49-F238E27FC236}">
                <a16:creationId xmlns:a16="http://schemas.microsoft.com/office/drawing/2014/main" id="{895F4035-6281-49E8-AD6F-D733DC1A75C1}"/>
              </a:ext>
            </a:extLst>
          </p:cNvPr>
          <p:cNvSpPr/>
          <p:nvPr>
            <p:custDataLst>
              <p:tags r:id="rId2"/>
            </p:custDataLst>
          </p:nvPr>
        </p:nvSpPr>
        <p:spPr bwMode="gray">
          <a:xfrm>
            <a:off x="1950491" y="5526803"/>
            <a:ext cx="114300" cy="114300"/>
          </a:xfrm>
          <a:prstGeom prst="triangle">
            <a:avLst/>
          </a:prstGeom>
          <a:solidFill>
            <a:srgbClr val="747480"/>
          </a:solidFill>
          <a:ln w="9525" cap="flat" cmpd="sng" algn="ctr">
            <a:solidFill>
              <a:srgbClr val="747480"/>
            </a:solidFill>
            <a:prstDash val="solid"/>
          </a:ln>
          <a:effectLst/>
        </p:spPr>
        <p:txBody>
          <a:bodyPr lIns="72000" tIns="72000" rIns="72000" bIns="7200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srgbClr val="2E2E38"/>
              </a:solidFill>
              <a:effectLst/>
              <a:uLnTx/>
              <a:uFillTx/>
              <a:latin typeface="EYInterstate Light" panose="02000506000000020004" pitchFamily="2" charset="0"/>
            </a:endParaRPr>
          </a:p>
        </p:txBody>
      </p:sp>
      <p:sp>
        <p:nvSpPr>
          <p:cNvPr id="158" name="Isosceles Triangle 157">
            <a:extLst>
              <a:ext uri="{FF2B5EF4-FFF2-40B4-BE49-F238E27FC236}">
                <a16:creationId xmlns:a16="http://schemas.microsoft.com/office/drawing/2014/main" id="{12B9B318-C6A0-4128-AD84-77DF05AB79E6}"/>
              </a:ext>
            </a:extLst>
          </p:cNvPr>
          <p:cNvSpPr/>
          <p:nvPr>
            <p:custDataLst>
              <p:tags r:id="rId3"/>
            </p:custDataLst>
          </p:nvPr>
        </p:nvSpPr>
        <p:spPr bwMode="gray">
          <a:xfrm>
            <a:off x="2821284" y="5526803"/>
            <a:ext cx="114300" cy="114300"/>
          </a:xfrm>
          <a:prstGeom prst="triangle">
            <a:avLst/>
          </a:prstGeom>
          <a:solidFill>
            <a:srgbClr val="747480"/>
          </a:solidFill>
          <a:ln w="9525" cap="flat" cmpd="sng" algn="ctr">
            <a:solidFill>
              <a:srgbClr val="747480"/>
            </a:solidFill>
            <a:prstDash val="solid"/>
          </a:ln>
          <a:effectLst/>
        </p:spPr>
        <p:txBody>
          <a:bodyPr lIns="72000" tIns="72000" rIns="72000" bIns="7200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srgbClr val="2E2E38"/>
              </a:solidFill>
              <a:effectLst/>
              <a:uLnTx/>
              <a:uFillTx/>
              <a:latin typeface="EYInterstate Light" panose="02000506000000020004" pitchFamily="2" charset="0"/>
            </a:endParaRPr>
          </a:p>
        </p:txBody>
      </p:sp>
      <p:sp>
        <p:nvSpPr>
          <p:cNvPr id="160" name="Isosceles Triangle 159">
            <a:extLst>
              <a:ext uri="{FF2B5EF4-FFF2-40B4-BE49-F238E27FC236}">
                <a16:creationId xmlns:a16="http://schemas.microsoft.com/office/drawing/2014/main" id="{943277EF-548F-4EB8-B408-10BCE1FC0A1C}"/>
              </a:ext>
            </a:extLst>
          </p:cNvPr>
          <p:cNvSpPr/>
          <p:nvPr>
            <p:custDataLst>
              <p:tags r:id="rId4"/>
            </p:custDataLst>
          </p:nvPr>
        </p:nvSpPr>
        <p:spPr bwMode="gray">
          <a:xfrm>
            <a:off x="3716815" y="5526803"/>
            <a:ext cx="114300" cy="114300"/>
          </a:xfrm>
          <a:prstGeom prst="triangle">
            <a:avLst/>
          </a:prstGeom>
          <a:solidFill>
            <a:srgbClr val="747480"/>
          </a:solidFill>
          <a:ln w="9525" cap="flat" cmpd="sng" algn="ctr">
            <a:solidFill>
              <a:srgbClr val="747480"/>
            </a:solidFill>
            <a:prstDash val="solid"/>
          </a:ln>
          <a:effectLst/>
        </p:spPr>
        <p:txBody>
          <a:bodyPr lIns="72000" tIns="72000" rIns="72000" bIns="7200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srgbClr val="2E2E38"/>
              </a:solidFill>
              <a:effectLst/>
              <a:uLnTx/>
              <a:uFillTx/>
              <a:latin typeface="EYInterstate Light" panose="02000506000000020004" pitchFamily="2" charset="0"/>
            </a:endParaRPr>
          </a:p>
        </p:txBody>
      </p:sp>
      <p:sp>
        <p:nvSpPr>
          <p:cNvPr id="163" name="Isosceles Triangle 162">
            <a:extLst>
              <a:ext uri="{FF2B5EF4-FFF2-40B4-BE49-F238E27FC236}">
                <a16:creationId xmlns:a16="http://schemas.microsoft.com/office/drawing/2014/main" id="{70A4D388-9BFB-49D5-84B5-9587EDDB6314}"/>
              </a:ext>
            </a:extLst>
          </p:cNvPr>
          <p:cNvSpPr/>
          <p:nvPr>
            <p:custDataLst>
              <p:tags r:id="rId5"/>
            </p:custDataLst>
          </p:nvPr>
        </p:nvSpPr>
        <p:spPr bwMode="gray">
          <a:xfrm>
            <a:off x="4641941" y="5526803"/>
            <a:ext cx="114300" cy="114300"/>
          </a:xfrm>
          <a:prstGeom prst="triangle">
            <a:avLst/>
          </a:prstGeom>
          <a:solidFill>
            <a:srgbClr val="747480"/>
          </a:solidFill>
          <a:ln w="9525" cap="flat" cmpd="sng" algn="ctr">
            <a:solidFill>
              <a:srgbClr val="747480"/>
            </a:solidFill>
            <a:prstDash val="solid"/>
          </a:ln>
          <a:effectLst/>
        </p:spPr>
        <p:txBody>
          <a:bodyPr lIns="72000" tIns="72000" rIns="72000" bIns="7200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srgbClr val="2E2E38"/>
              </a:solidFill>
              <a:effectLst/>
              <a:uLnTx/>
              <a:uFillTx/>
              <a:latin typeface="EYInterstate Light" panose="02000506000000020004" pitchFamily="2" charset="0"/>
            </a:endParaRPr>
          </a:p>
        </p:txBody>
      </p:sp>
      <p:sp>
        <p:nvSpPr>
          <p:cNvPr id="174" name="AutoShape 4">
            <a:extLst>
              <a:ext uri="{FF2B5EF4-FFF2-40B4-BE49-F238E27FC236}">
                <a16:creationId xmlns:a16="http://schemas.microsoft.com/office/drawing/2014/main" id="{6F1D1A2D-189A-4FC2-837E-E8681E30E28A}"/>
              </a:ext>
            </a:extLst>
          </p:cNvPr>
          <p:cNvSpPr>
            <a:spLocks noChangeArrowheads="1"/>
          </p:cNvSpPr>
          <p:nvPr/>
        </p:nvSpPr>
        <p:spPr bwMode="gray">
          <a:xfrm>
            <a:off x="188014" y="5865911"/>
            <a:ext cx="5472000" cy="144000"/>
          </a:xfrm>
          <a:prstGeom prst="homePlate">
            <a:avLst>
              <a:gd name="adj" fmla="val 33985"/>
            </a:avLst>
          </a:prstGeom>
          <a:solidFill>
            <a:schemeClr val="bg1">
              <a:lumMod val="85000"/>
            </a:schemeClr>
          </a:solidFill>
          <a:ln w="9525">
            <a:solidFill>
              <a:schemeClr val="accent1"/>
            </a:solidFill>
            <a:miter lim="800000"/>
            <a:headEnd type="none" w="sm" len="sm"/>
            <a:tailEnd type="none" w="sm" len="sm"/>
          </a:ln>
        </p:spPr>
        <p:txBody>
          <a:bodyPr lIns="34013" tIns="34007" rIns="34007" bIns="34007" anchor="ctr"/>
          <a:lstStyle/>
          <a:p>
            <a:pPr algn="ctr" defTabSz="938770" eaLnBrk="0" hangingPunct="0">
              <a:buClr>
                <a:srgbClr val="FFFFFF"/>
              </a:buClr>
              <a:defRPr/>
            </a:pPr>
            <a:r>
              <a:rPr lang="en-GB" sz="851" b="1" dirty="0">
                <a:solidFill>
                  <a:prstClr val="black"/>
                </a:solidFill>
                <a:latin typeface="EYInterstate Light"/>
              </a:rPr>
              <a:t>Weekly Project Update Meetings</a:t>
            </a:r>
          </a:p>
        </p:txBody>
      </p:sp>
      <p:grpSp>
        <p:nvGrpSpPr>
          <p:cNvPr id="2" name="Group 1">
            <a:extLst>
              <a:ext uri="{FF2B5EF4-FFF2-40B4-BE49-F238E27FC236}">
                <a16:creationId xmlns:a16="http://schemas.microsoft.com/office/drawing/2014/main" id="{ECD15149-1C06-486A-8B4B-22A58884D688}"/>
              </a:ext>
            </a:extLst>
          </p:cNvPr>
          <p:cNvGrpSpPr/>
          <p:nvPr/>
        </p:nvGrpSpPr>
        <p:grpSpPr>
          <a:xfrm>
            <a:off x="184728" y="5891659"/>
            <a:ext cx="4049631" cy="523220"/>
            <a:chOff x="184728" y="5891659"/>
            <a:chExt cx="4049631" cy="523220"/>
          </a:xfrm>
        </p:grpSpPr>
        <p:sp>
          <p:nvSpPr>
            <p:cNvPr id="168" name="AutoShape 195">
              <a:extLst>
                <a:ext uri="{FF2B5EF4-FFF2-40B4-BE49-F238E27FC236}">
                  <a16:creationId xmlns:a16="http://schemas.microsoft.com/office/drawing/2014/main" id="{A8F071C1-E8A5-4813-9727-C934A3DC5FE9}"/>
                </a:ext>
              </a:extLst>
            </p:cNvPr>
            <p:cNvSpPr>
              <a:spLocks noChangeAspect="1" noChangeArrowheads="1"/>
            </p:cNvSpPr>
            <p:nvPr/>
          </p:nvSpPr>
          <p:spPr bwMode="gray">
            <a:xfrm>
              <a:off x="184728" y="6068527"/>
              <a:ext cx="170986" cy="169485"/>
            </a:xfrm>
            <a:prstGeom prst="diamond">
              <a:avLst/>
            </a:prstGeom>
            <a:solidFill>
              <a:srgbClr val="0070C0"/>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lIns="68014" tIns="68014" rIns="68014" bIns="68014" rtlCol="0" anchor="ctr"/>
            <a:lstStyle/>
            <a:p>
              <a:pPr algn="ctr" defTabSz="985321">
                <a:defRPr/>
              </a:pPr>
              <a:endParaRPr lang="en-GB" sz="756" b="1" dirty="0">
                <a:solidFill>
                  <a:srgbClr val="FFFFFF"/>
                </a:solidFill>
                <a:latin typeface="EYInterstate Light"/>
              </a:endParaRPr>
            </a:p>
          </p:txBody>
        </p:sp>
        <p:sp>
          <p:nvSpPr>
            <p:cNvPr id="9" name="TextBox 8">
              <a:extLst>
                <a:ext uri="{FF2B5EF4-FFF2-40B4-BE49-F238E27FC236}">
                  <a16:creationId xmlns:a16="http://schemas.microsoft.com/office/drawing/2014/main" id="{F8935EFD-A236-43F8-B884-F08BD641CF5C}"/>
                </a:ext>
              </a:extLst>
            </p:cNvPr>
            <p:cNvSpPr txBox="1"/>
            <p:nvPr/>
          </p:nvSpPr>
          <p:spPr>
            <a:xfrm>
              <a:off x="355714" y="6030159"/>
              <a:ext cx="1295083" cy="246221"/>
            </a:xfrm>
            <a:prstGeom prst="rect">
              <a:avLst/>
            </a:prstGeom>
            <a:noFill/>
          </p:spPr>
          <p:txBody>
            <a:bodyPr wrap="square" rtlCol="0">
              <a:spAutoFit/>
            </a:bodyPr>
            <a:lstStyle/>
            <a:p>
              <a:r>
                <a:rPr lang="it-IT" sz="1000" dirty="0">
                  <a:solidFill>
                    <a:sysClr val="windowText" lastClr="000000"/>
                  </a:solidFill>
                  <a:latin typeface="EYInterstate Light"/>
                </a:rPr>
                <a:t>Kickoff meeting </a:t>
              </a:r>
            </a:p>
          </p:txBody>
        </p:sp>
        <p:sp>
          <p:nvSpPr>
            <p:cNvPr id="170" name="TextBox 169">
              <a:extLst>
                <a:ext uri="{FF2B5EF4-FFF2-40B4-BE49-F238E27FC236}">
                  <a16:creationId xmlns:a16="http://schemas.microsoft.com/office/drawing/2014/main" id="{EDF6D7D2-EFC5-44C8-97D0-22D1CAFB97F7}"/>
                </a:ext>
              </a:extLst>
            </p:cNvPr>
            <p:cNvSpPr txBox="1"/>
            <p:nvPr/>
          </p:nvSpPr>
          <p:spPr>
            <a:xfrm>
              <a:off x="1544802" y="5891659"/>
              <a:ext cx="309014" cy="523220"/>
            </a:xfrm>
            <a:prstGeom prst="rect">
              <a:avLst/>
            </a:prstGeom>
            <a:noFill/>
          </p:spPr>
          <p:txBody>
            <a:bodyPr wrap="square">
              <a:spAutoFit/>
            </a:bodyPr>
            <a:lstStyle/>
            <a:p>
              <a:pPr algn="ctr" fontAlgn="base">
                <a:spcBef>
                  <a:spcPct val="0"/>
                </a:spcBef>
                <a:spcAft>
                  <a:spcPct val="0"/>
                </a:spcAft>
              </a:pPr>
              <a:r>
                <a:rPr lang="en-US" sz="2800" b="1" dirty="0">
                  <a:solidFill>
                    <a:srgbClr val="00B050"/>
                  </a:solidFill>
                  <a:latin typeface="EY interstate light"/>
                  <a:cs typeface="Arial" charset="0"/>
                  <a:sym typeface="Wingdings"/>
                </a:rPr>
                <a:t></a:t>
              </a:r>
              <a:endParaRPr lang="en-US" sz="2800" b="1" dirty="0">
                <a:solidFill>
                  <a:srgbClr val="00B050"/>
                </a:solidFill>
                <a:latin typeface="EY interstate light"/>
                <a:cs typeface="Arial" charset="0"/>
              </a:endParaRPr>
            </a:p>
          </p:txBody>
        </p:sp>
        <p:sp>
          <p:nvSpPr>
            <p:cNvPr id="171" name="TextBox 170">
              <a:extLst>
                <a:ext uri="{FF2B5EF4-FFF2-40B4-BE49-F238E27FC236}">
                  <a16:creationId xmlns:a16="http://schemas.microsoft.com/office/drawing/2014/main" id="{9F225F99-D30E-4694-991D-7562B8E1EC33}"/>
                </a:ext>
              </a:extLst>
            </p:cNvPr>
            <p:cNvSpPr txBox="1"/>
            <p:nvPr/>
          </p:nvSpPr>
          <p:spPr>
            <a:xfrm>
              <a:off x="1767851" y="6030159"/>
              <a:ext cx="1295083" cy="246221"/>
            </a:xfrm>
            <a:prstGeom prst="rect">
              <a:avLst/>
            </a:prstGeom>
            <a:noFill/>
          </p:spPr>
          <p:txBody>
            <a:bodyPr wrap="square" rtlCol="0">
              <a:spAutoFit/>
            </a:bodyPr>
            <a:lstStyle/>
            <a:p>
              <a:r>
                <a:rPr lang="it-IT" sz="1000" dirty="0">
                  <a:solidFill>
                    <a:sysClr val="windowText" lastClr="000000"/>
                  </a:solidFill>
                  <a:latin typeface="EYInterstate Light"/>
                </a:rPr>
                <a:t>Deliverable</a:t>
              </a:r>
            </a:p>
          </p:txBody>
        </p:sp>
        <p:sp>
          <p:nvSpPr>
            <p:cNvPr id="173" name="Isosceles Triangle 172">
              <a:extLst>
                <a:ext uri="{FF2B5EF4-FFF2-40B4-BE49-F238E27FC236}">
                  <a16:creationId xmlns:a16="http://schemas.microsoft.com/office/drawing/2014/main" id="{43C70285-850E-44F1-A067-2EB3DAEAE30C}"/>
                </a:ext>
              </a:extLst>
            </p:cNvPr>
            <p:cNvSpPr/>
            <p:nvPr>
              <p:custDataLst>
                <p:tags r:id="rId6"/>
              </p:custDataLst>
            </p:nvPr>
          </p:nvSpPr>
          <p:spPr bwMode="gray">
            <a:xfrm>
              <a:off x="2818024" y="6096119"/>
              <a:ext cx="114300" cy="114300"/>
            </a:xfrm>
            <a:prstGeom prst="triangle">
              <a:avLst/>
            </a:prstGeom>
            <a:solidFill>
              <a:srgbClr val="747480"/>
            </a:solidFill>
            <a:ln w="9525" cap="flat" cmpd="sng" algn="ctr">
              <a:solidFill>
                <a:srgbClr val="747480"/>
              </a:solidFill>
              <a:prstDash val="solid"/>
            </a:ln>
            <a:effectLst/>
          </p:spPr>
          <p:txBody>
            <a:bodyPr lIns="72000" tIns="72000" rIns="72000" bIns="7200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srgbClr val="2E2E38"/>
                </a:solidFill>
                <a:effectLst/>
                <a:uLnTx/>
                <a:uFillTx/>
                <a:latin typeface="EYInterstate Light" panose="02000506000000020004" pitchFamily="2" charset="0"/>
              </a:endParaRPr>
            </a:p>
          </p:txBody>
        </p:sp>
        <p:sp>
          <p:nvSpPr>
            <p:cNvPr id="175" name="TextBox 174">
              <a:extLst>
                <a:ext uri="{FF2B5EF4-FFF2-40B4-BE49-F238E27FC236}">
                  <a16:creationId xmlns:a16="http://schemas.microsoft.com/office/drawing/2014/main" id="{2B406212-8492-4D63-B7E8-7DE336D41974}"/>
                </a:ext>
              </a:extLst>
            </p:cNvPr>
            <p:cNvSpPr txBox="1"/>
            <p:nvPr/>
          </p:nvSpPr>
          <p:spPr>
            <a:xfrm>
              <a:off x="2939276" y="6030159"/>
              <a:ext cx="1295083" cy="246221"/>
            </a:xfrm>
            <a:prstGeom prst="rect">
              <a:avLst/>
            </a:prstGeom>
            <a:noFill/>
          </p:spPr>
          <p:txBody>
            <a:bodyPr wrap="square" rtlCol="0">
              <a:spAutoFit/>
            </a:bodyPr>
            <a:lstStyle/>
            <a:p>
              <a:r>
                <a:rPr lang="it-IT" sz="1000" dirty="0" err="1">
                  <a:solidFill>
                    <a:sysClr val="windowText" lastClr="000000"/>
                  </a:solidFill>
                  <a:latin typeface="EYInterstate Light"/>
                </a:rPr>
                <a:t>SteerCos</a:t>
              </a:r>
              <a:endParaRPr lang="it-IT" sz="1000" dirty="0">
                <a:solidFill>
                  <a:sysClr val="windowText" lastClr="000000"/>
                </a:solidFill>
                <a:latin typeface="EYInterstate Light"/>
              </a:endParaRPr>
            </a:p>
          </p:txBody>
        </p:sp>
      </p:grpSp>
      <p:grpSp>
        <p:nvGrpSpPr>
          <p:cNvPr id="16" name="Group 15">
            <a:extLst>
              <a:ext uri="{FF2B5EF4-FFF2-40B4-BE49-F238E27FC236}">
                <a16:creationId xmlns:a16="http://schemas.microsoft.com/office/drawing/2014/main" id="{E7BA51A4-9745-4400-82A5-FD8ECCAD7A9F}"/>
              </a:ext>
            </a:extLst>
          </p:cNvPr>
          <p:cNvGrpSpPr/>
          <p:nvPr/>
        </p:nvGrpSpPr>
        <p:grpSpPr>
          <a:xfrm>
            <a:off x="9755674" y="5246050"/>
            <a:ext cx="289639" cy="215444"/>
            <a:chOff x="9755674" y="5168514"/>
            <a:chExt cx="289639" cy="215444"/>
          </a:xfrm>
        </p:grpSpPr>
        <p:sp>
          <p:nvSpPr>
            <p:cNvPr id="169" name="Flowchart: Connector 168">
              <a:extLst>
                <a:ext uri="{FF2B5EF4-FFF2-40B4-BE49-F238E27FC236}">
                  <a16:creationId xmlns:a16="http://schemas.microsoft.com/office/drawing/2014/main" id="{D7FA117A-F8ED-45B9-B422-4D800905324F}"/>
                </a:ext>
              </a:extLst>
            </p:cNvPr>
            <p:cNvSpPr/>
            <p:nvPr/>
          </p:nvSpPr>
          <p:spPr>
            <a:xfrm>
              <a:off x="9815317" y="5194496"/>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p>
          </p:txBody>
        </p:sp>
        <p:sp>
          <p:nvSpPr>
            <p:cNvPr id="176" name="TextBox 175">
              <a:extLst>
                <a:ext uri="{FF2B5EF4-FFF2-40B4-BE49-F238E27FC236}">
                  <a16:creationId xmlns:a16="http://schemas.microsoft.com/office/drawing/2014/main" id="{BD2F664E-602A-45BC-9887-CDF178379161}"/>
                </a:ext>
              </a:extLst>
            </p:cNvPr>
            <p:cNvSpPr txBox="1"/>
            <p:nvPr/>
          </p:nvSpPr>
          <p:spPr>
            <a:xfrm>
              <a:off x="9755674" y="5168514"/>
              <a:ext cx="289639" cy="215444"/>
            </a:xfrm>
            <a:prstGeom prst="rect">
              <a:avLst/>
            </a:prstGeom>
            <a:noFill/>
          </p:spPr>
          <p:txBody>
            <a:bodyPr wrap="square" rtlCol="0">
              <a:spAutoFit/>
            </a:bodyPr>
            <a:lstStyle/>
            <a:p>
              <a:pPr algn="ctr"/>
              <a:r>
                <a:rPr lang="it-IT" sz="800" dirty="0">
                  <a:solidFill>
                    <a:schemeClr val="lt1"/>
                  </a:solidFill>
                </a:rPr>
                <a:t>12</a:t>
              </a:r>
            </a:p>
          </p:txBody>
        </p:sp>
      </p:grpSp>
    </p:spTree>
    <p:extLst>
      <p:ext uri="{BB962C8B-B14F-4D97-AF65-F5344CB8AC3E}">
        <p14:creationId xmlns:p14="http://schemas.microsoft.com/office/powerpoint/2010/main" val="232323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9314277"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chemeClr val="tx1"/>
                </a:solidFill>
                <a:latin typeface="EYInterstate"/>
                <a:ea typeface="EYInterstate" charset="0"/>
                <a:cs typeface="EYInterstate" charset="0"/>
              </a:rPr>
              <a:t>Roadmap (1/3)</a:t>
            </a:r>
            <a:endParaRPr lang="en-US" sz="2400" b="0" dirty="0">
              <a:solidFill>
                <a:schemeClr val="tx1"/>
              </a:solidFill>
              <a:latin typeface="EYInterstate"/>
              <a:ea typeface="EYInterstate" charset="0"/>
              <a:cs typeface="EYInterstate" charset="0"/>
            </a:endParaRPr>
          </a:p>
        </p:txBody>
      </p:sp>
      <p:graphicFrame>
        <p:nvGraphicFramePr>
          <p:cNvPr id="40" name="Group 39">
            <a:extLst>
              <a:ext uri="{FF2B5EF4-FFF2-40B4-BE49-F238E27FC236}">
                <a16:creationId xmlns:a16="http://schemas.microsoft.com/office/drawing/2014/main" id="{49103305-558B-4FCB-A02B-7649BEBF3281}"/>
              </a:ext>
            </a:extLst>
          </p:cNvPr>
          <p:cNvGraphicFramePr>
            <a:graphicFrameLocks noGrp="1"/>
          </p:cNvGraphicFramePr>
          <p:nvPr/>
        </p:nvGraphicFramePr>
        <p:xfrm>
          <a:off x="370800" y="1548926"/>
          <a:ext cx="11448000" cy="4645285"/>
        </p:xfrm>
        <a:graphic>
          <a:graphicData uri="http://schemas.openxmlformats.org/drawingml/2006/table">
            <a:tbl>
              <a:tblPr>
                <a:effectLst/>
              </a:tblPr>
              <a:tblGrid>
                <a:gridCol w="1800000">
                  <a:extLst>
                    <a:ext uri="{9D8B030D-6E8A-4147-A177-3AD203B41FA5}">
                      <a16:colId xmlns:a16="http://schemas.microsoft.com/office/drawing/2014/main" val="20000"/>
                    </a:ext>
                  </a:extLst>
                </a:gridCol>
                <a:gridCol w="1206000">
                  <a:extLst>
                    <a:ext uri="{9D8B030D-6E8A-4147-A177-3AD203B41FA5}">
                      <a16:colId xmlns:a16="http://schemas.microsoft.com/office/drawing/2014/main" val="20001"/>
                    </a:ext>
                  </a:extLst>
                </a:gridCol>
                <a:gridCol w="1206000">
                  <a:extLst>
                    <a:ext uri="{9D8B030D-6E8A-4147-A177-3AD203B41FA5}">
                      <a16:colId xmlns:a16="http://schemas.microsoft.com/office/drawing/2014/main" val="20002"/>
                    </a:ext>
                  </a:extLst>
                </a:gridCol>
                <a:gridCol w="1206000">
                  <a:extLst>
                    <a:ext uri="{9D8B030D-6E8A-4147-A177-3AD203B41FA5}">
                      <a16:colId xmlns:a16="http://schemas.microsoft.com/office/drawing/2014/main" val="20003"/>
                    </a:ext>
                  </a:extLst>
                </a:gridCol>
                <a:gridCol w="1206000">
                  <a:extLst>
                    <a:ext uri="{9D8B030D-6E8A-4147-A177-3AD203B41FA5}">
                      <a16:colId xmlns:a16="http://schemas.microsoft.com/office/drawing/2014/main" val="20004"/>
                    </a:ext>
                  </a:extLst>
                </a:gridCol>
                <a:gridCol w="1206000">
                  <a:extLst>
                    <a:ext uri="{9D8B030D-6E8A-4147-A177-3AD203B41FA5}">
                      <a16:colId xmlns:a16="http://schemas.microsoft.com/office/drawing/2014/main" val="20005"/>
                    </a:ext>
                  </a:extLst>
                </a:gridCol>
                <a:gridCol w="1206000">
                  <a:extLst>
                    <a:ext uri="{9D8B030D-6E8A-4147-A177-3AD203B41FA5}">
                      <a16:colId xmlns:a16="http://schemas.microsoft.com/office/drawing/2014/main" val="20006"/>
                    </a:ext>
                  </a:extLst>
                </a:gridCol>
                <a:gridCol w="1206000">
                  <a:extLst>
                    <a:ext uri="{9D8B030D-6E8A-4147-A177-3AD203B41FA5}">
                      <a16:colId xmlns:a16="http://schemas.microsoft.com/office/drawing/2014/main" val="20007"/>
                    </a:ext>
                  </a:extLst>
                </a:gridCol>
                <a:gridCol w="1206000">
                  <a:extLst>
                    <a:ext uri="{9D8B030D-6E8A-4147-A177-3AD203B41FA5}">
                      <a16:colId xmlns:a16="http://schemas.microsoft.com/office/drawing/2014/main" val="20008"/>
                    </a:ext>
                  </a:extLst>
                </a:gridCol>
              </a:tblGrid>
              <a:tr h="130028">
                <a:tc rowSpan="2">
                  <a:txBody>
                    <a:bodyPr/>
                    <a:lstStyle/>
                    <a:p>
                      <a:pPr marL="0" marR="0" lvl="0" indent="0" algn="ctr" defTabSz="995363" rtl="0" eaLnBrk="1" fontAlgn="base" latinLnBrk="0" hangingPunct="1">
                        <a:lnSpc>
                          <a:spcPct val="100000"/>
                        </a:lnSpc>
                        <a:spcBef>
                          <a:spcPts val="0"/>
                        </a:spcBef>
                        <a:spcAft>
                          <a:spcPts val="0"/>
                        </a:spcAft>
                        <a:buClrTx/>
                        <a:buSzTx/>
                        <a:buFontTx/>
                        <a:buNone/>
                        <a:tabLst/>
                        <a:defRPr/>
                      </a:pPr>
                      <a:r>
                        <a:rPr kumimoji="0" lang="en-GB" sz="800" b="1" i="0" u="none" strike="noStrike" cap="none" normalizeH="0" baseline="0" noProof="0" dirty="0">
                          <a:ln>
                            <a:noFill/>
                          </a:ln>
                          <a:solidFill>
                            <a:schemeClr val="tx1"/>
                          </a:solidFill>
                          <a:effectLst/>
                          <a:latin typeface="+mn-lt"/>
                          <a:ea typeface="Arial Unicode MS" pitchFamily="34" charset="-128"/>
                          <a:cs typeface="Arial Unicode MS" pitchFamily="34" charset="-128"/>
                          <a:sym typeface="Arial Unicode MS" pitchFamily="34" charset="-128"/>
                        </a:rPr>
                        <a:t>Recommendation </a:t>
                      </a: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8">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lang="en-GB" sz="1050" b="1" kern="1200" noProof="0">
                          <a:solidFill>
                            <a:schemeClr val="bg1"/>
                          </a:solidFill>
                          <a:latin typeface="EY interstate light"/>
                          <a:ea typeface="+mn-ea"/>
                          <a:cs typeface="Arial"/>
                          <a:sym typeface="EYInterstate" pitchFamily="2" charset="0"/>
                        </a:rPr>
                        <a:t>0-60 Days</a:t>
                      </a:r>
                      <a:endParaRPr lang="en-GB" sz="1050" b="1" kern="1200" noProof="0" dirty="0">
                        <a:solidFill>
                          <a:schemeClr val="bg1"/>
                        </a:solidFill>
                        <a:latin typeface="EY interstate light"/>
                        <a:ea typeface="+mn-ea"/>
                        <a:cs typeface="Arial"/>
                        <a:sym typeface="EYInterstate" pitchFamily="2" charset="0"/>
                      </a:endParaRP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hMerge="1">
                  <a:txBody>
                    <a:bodyPr/>
                    <a:lstStyle/>
                    <a:p>
                      <a:endParaRPr lang="en-US"/>
                    </a:p>
                  </a:txBody>
                  <a:tcPr>
                    <a:lnL w="12700" cap="flat" cmpd="sng" algn="ctr">
                      <a:solidFill>
                        <a:schemeClr val="tx1"/>
                      </a:solidFill>
                      <a:prstDash val="sysDash"/>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~August 11th – September 26th </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7961">
                <a:tc vMerge="1">
                  <a:txBody>
                    <a:bodyPr/>
                    <a:lstStyle/>
                    <a:p>
                      <a:pPr marL="0" marR="0" lvl="0" indent="0" algn="l" defTabSz="995363" rtl="0" eaLnBrk="1" fontAlgn="base" latinLnBrk="0" hangingPunct="1">
                        <a:lnSpc>
                          <a:spcPct val="100000"/>
                        </a:lnSpc>
                        <a:spcBef>
                          <a:spcPts val="0"/>
                        </a:spcBef>
                        <a:spcAft>
                          <a:spcPts val="0"/>
                        </a:spcAft>
                        <a:buClrTx/>
                        <a:buSzTx/>
                        <a:buFontTx/>
                        <a:buNone/>
                        <a:tabLst/>
                        <a:defRPr/>
                      </a:pPr>
                      <a:endParaRPr kumimoji="0" lang="en-GB" sz="800" b="1" i="0" u="none" strike="noStrike" cap="none" normalizeH="0" baseline="0" noProof="0" dirty="0">
                        <a:ln>
                          <a:noFill/>
                        </a:ln>
                        <a:solidFill>
                          <a:schemeClr val="tx1"/>
                        </a:solidFill>
                        <a:effectLst/>
                        <a:latin typeface="+mn-lt"/>
                        <a:ea typeface="Arial Unicode MS" pitchFamily="34" charset="-128"/>
                        <a:cs typeface="Arial Unicode MS" pitchFamily="34" charset="-128"/>
                        <a:sym typeface="Arial Unicode MS" pitchFamily="34" charset="-128"/>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1</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2</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3</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4</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Weeks 5</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6</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7</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8</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84240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defTabSz="822926">
                        <a:buSzPct val="75000"/>
                      </a:pPr>
                      <a:r>
                        <a:rPr lang="en-US" sz="900" kern="1200">
                          <a:solidFill>
                            <a:schemeClr val="tx1"/>
                          </a:solidFill>
                          <a:latin typeface="EY interstate light"/>
                          <a:ea typeface="+mn-ea"/>
                          <a:cs typeface="Arial"/>
                        </a:rPr>
                        <a:t>Setup a framework to translate client qualitative needs into business objectives, assess potential economic benefit and convert it into a score</a:t>
                      </a:r>
                      <a:endParaRPr lang="en-US" sz="900" kern="1200" dirty="0">
                        <a:solidFill>
                          <a:schemeClr val="tx1"/>
                        </a:solidFill>
                        <a:latin typeface="EY interstate light"/>
                        <a:ea typeface="+mn-ea"/>
                        <a:cs typeface="Arial"/>
                      </a:endParaRP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p>
                      <a:pPr marL="0" marR="0" lvl="0" indent="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42400">
                <a:tc>
                  <a:txBody>
                    <a:bodyPr/>
                    <a:lstStyle/>
                    <a:p>
                      <a:pPr defTabSz="822926">
                        <a:buSzPct val="75000"/>
                      </a:pPr>
                      <a:r>
                        <a:rPr lang="en-US" sz="900" kern="1200">
                          <a:solidFill>
                            <a:schemeClr val="tx1"/>
                          </a:solidFill>
                          <a:latin typeface="EY interstate light"/>
                          <a:ea typeface="+mn-ea"/>
                          <a:cs typeface="Arial"/>
                        </a:rPr>
                        <a:t>Validate RACI matrix, plan ad hoc training per role, review “job descriptions” to avoid overlaps and ensure organizational </a:t>
                      </a:r>
                      <a:r>
                        <a:rPr lang="en-US" sz="900" kern="1200" dirty="0" err="1">
                          <a:solidFill>
                            <a:schemeClr val="tx1"/>
                          </a:solidFill>
                          <a:latin typeface="EY interstate light"/>
                          <a:ea typeface="+mn-ea"/>
                          <a:cs typeface="Arial"/>
                        </a:rPr>
                        <a:t>SAFe</a:t>
                      </a:r>
                      <a:r>
                        <a:rPr lang="en-US" sz="900" kern="1200" dirty="0">
                          <a:solidFill>
                            <a:schemeClr val="tx1"/>
                          </a:solidFill>
                          <a:latin typeface="EY interstate light"/>
                          <a:ea typeface="+mn-ea"/>
                          <a:cs typeface="Arial"/>
                        </a:rPr>
                        <a:t> alignment</a:t>
                      </a:r>
                      <a:endParaRPr lang="en-GB" sz="900" kern="1200" dirty="0">
                        <a:solidFill>
                          <a:schemeClr val="tx1"/>
                        </a:solidFill>
                        <a:latin typeface="EY interstate light"/>
                        <a:ea typeface="+mn-ea"/>
                        <a:cs typeface="Arial"/>
                      </a:endParaRP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42400">
                <a:tc>
                  <a:txBody>
                    <a:bodyPr/>
                    <a:lstStyle/>
                    <a:p>
                      <a:pPr defTabSz="822926">
                        <a:buSzPct val="75000"/>
                      </a:pPr>
                      <a:r>
                        <a:rPr lang="en-US" sz="900" kern="1200">
                          <a:solidFill>
                            <a:schemeClr val="tx1"/>
                          </a:solidFill>
                          <a:latin typeface="EY interstate light"/>
                          <a:ea typeface="+mn-ea"/>
                          <a:cs typeface="Arial"/>
                        </a:rPr>
                        <a:t>Create a DevOps/Architect CoP to manage the E2E software development process, establish new DevOps pipeline configuration &amp; standardization</a:t>
                      </a:r>
                      <a:endParaRPr lang="en-GB" sz="900" kern="1200" dirty="0">
                        <a:solidFill>
                          <a:schemeClr val="tx1"/>
                        </a:solidFill>
                        <a:latin typeface="EY interstate light"/>
                        <a:ea typeface="+mn-ea"/>
                        <a:cs typeface="Arial"/>
                      </a:endParaRP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42400">
                <a:tc>
                  <a:txBody>
                    <a:bodyPr/>
                    <a:lstStyle/>
                    <a:p>
                      <a:pPr defTabSz="822926">
                        <a:buSzPct val="75000"/>
                        <a:defRPr/>
                      </a:pPr>
                      <a:r>
                        <a:rPr lang="en-US" sz="900" kern="1200" dirty="0">
                          <a:solidFill>
                            <a:schemeClr val="tx1"/>
                          </a:solidFill>
                          <a:latin typeface="EY interstate light"/>
                          <a:ea typeface="+mn-ea"/>
                          <a:cs typeface="Arial"/>
                        </a:rPr>
                        <a:t>Implement a Portfolio Based Test Automation Strategy, including team and governance, along the whole DevOps pipeline</a:t>
                      </a: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506090"/>
                  </a:ext>
                </a:extLst>
              </a:tr>
              <a:tr h="842400">
                <a:tc>
                  <a:txBody>
                    <a:bodyPr/>
                    <a:lstStyle/>
                    <a:p>
                      <a:pPr defTabSz="822926">
                        <a:buSzPct val="75000"/>
                        <a:defRPr/>
                      </a:pPr>
                      <a:r>
                        <a:rPr lang="en-US" sz="900" kern="1200">
                          <a:solidFill>
                            <a:schemeClr val="tx1"/>
                          </a:solidFill>
                          <a:latin typeface="EY interstate light"/>
                          <a:ea typeface="+mn-ea"/>
                          <a:cs typeface="Arial"/>
                        </a:rPr>
                        <a:t>Restructure the Site Reliability Team in terms of cross-functional skills and capacity, redesign processes and ownership to improve monitoring activities</a:t>
                      </a:r>
                      <a:endParaRPr lang="en-GB" sz="900" kern="1200" dirty="0">
                        <a:solidFill>
                          <a:schemeClr val="tx1"/>
                        </a:solidFill>
                        <a:latin typeface="EY interstate light"/>
                        <a:ea typeface="+mn-ea"/>
                        <a:cs typeface="Arial"/>
                      </a:endParaRP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0337018"/>
                  </a:ext>
                </a:extLst>
              </a:tr>
            </a:tbl>
          </a:graphicData>
        </a:graphic>
      </p:graphicFrame>
      <p:sp>
        <p:nvSpPr>
          <p:cNvPr id="55" name="Rectangle 54">
            <a:extLst>
              <a:ext uri="{FF2B5EF4-FFF2-40B4-BE49-F238E27FC236}">
                <a16:creationId xmlns:a16="http://schemas.microsoft.com/office/drawing/2014/main" id="{22B95252-5487-433A-9E75-FE049242F51C}"/>
              </a:ext>
            </a:extLst>
          </p:cNvPr>
          <p:cNvSpPr/>
          <p:nvPr/>
        </p:nvSpPr>
        <p:spPr bwMode="auto">
          <a:xfrm>
            <a:off x="2214000" y="2005692"/>
            <a:ext cx="1860387"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2.1 Map the list of qualitative feedbacks and their entry channels to have a comprehensive view on them </a:t>
            </a:r>
            <a:endParaRPr lang="en-GB" sz="600" dirty="0">
              <a:latin typeface="EYInterstate Light"/>
            </a:endParaRPr>
          </a:p>
        </p:txBody>
      </p:sp>
      <p:sp>
        <p:nvSpPr>
          <p:cNvPr id="134" name="AutoShape 1896">
            <a:extLst>
              <a:ext uri="{FF2B5EF4-FFF2-40B4-BE49-F238E27FC236}">
                <a16:creationId xmlns:a16="http://schemas.microsoft.com/office/drawing/2014/main" id="{77AB245B-6713-41FB-A21C-A0D5E2A742F1}"/>
              </a:ext>
            </a:extLst>
          </p:cNvPr>
          <p:cNvSpPr>
            <a:spLocks noChangeArrowheads="1"/>
          </p:cNvSpPr>
          <p:nvPr/>
        </p:nvSpPr>
        <p:spPr bwMode="gray">
          <a:xfrm>
            <a:off x="369984" y="1114622"/>
            <a:ext cx="11623896" cy="341889"/>
          </a:xfrm>
          <a:prstGeom prst="chevron">
            <a:avLst/>
          </a:prstGeom>
          <a:solidFill>
            <a:srgbClr val="FFC000"/>
          </a:solidFill>
          <a:ln w="3175" algn="ctr">
            <a:noFill/>
            <a:miter lim="800000"/>
            <a:headEnd/>
            <a:tailEnd/>
          </a:ln>
          <a:effectLst/>
        </p:spPr>
        <p:txBody>
          <a:bodyPr lIns="34007" tIns="34007" rIns="34007" bIns="34007" anchor="ctr"/>
          <a:lstStyle/>
          <a:p>
            <a:pPr algn="ctr" defTabSz="863950" eaLnBrk="0" hangingPunct="0">
              <a:defRPr/>
            </a:pPr>
            <a:r>
              <a:rPr lang="en-GB" sz="945" b="1" dirty="0">
                <a:solidFill>
                  <a:srgbClr val="FFFFFF"/>
                </a:solidFill>
                <a:latin typeface="EYInterstate"/>
              </a:rPr>
              <a:t>Recommendations implementation</a:t>
            </a:r>
          </a:p>
        </p:txBody>
      </p:sp>
      <p:sp>
        <p:nvSpPr>
          <p:cNvPr id="146" name="Rectangle 145">
            <a:extLst>
              <a:ext uri="{FF2B5EF4-FFF2-40B4-BE49-F238E27FC236}">
                <a16:creationId xmlns:a16="http://schemas.microsoft.com/office/drawing/2014/main" id="{9E4130F1-0374-49FC-AA0B-432804EE159E}"/>
              </a:ext>
            </a:extLst>
          </p:cNvPr>
          <p:cNvSpPr/>
          <p:nvPr/>
        </p:nvSpPr>
        <p:spPr bwMode="auto">
          <a:xfrm>
            <a:off x="4597178" y="2211705"/>
            <a:ext cx="296143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2.3 Execute workshops to define the set of fields required and their template to create the scoring and to weight needs economic benefits</a:t>
            </a:r>
            <a:endParaRPr lang="en-GB" sz="600" dirty="0">
              <a:latin typeface="EYInterstate Light"/>
            </a:endParaRPr>
          </a:p>
        </p:txBody>
      </p:sp>
      <p:sp>
        <p:nvSpPr>
          <p:cNvPr id="149" name="Rectangle 148">
            <a:extLst>
              <a:ext uri="{FF2B5EF4-FFF2-40B4-BE49-F238E27FC236}">
                <a16:creationId xmlns:a16="http://schemas.microsoft.com/office/drawing/2014/main" id="{3B7AAA89-C00E-4A4A-91EC-501DD35726B9}"/>
              </a:ext>
            </a:extLst>
          </p:cNvPr>
          <p:cNvSpPr/>
          <p:nvPr/>
        </p:nvSpPr>
        <p:spPr bwMode="auto">
          <a:xfrm>
            <a:off x="5810396" y="2408081"/>
            <a:ext cx="2399384"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2.4 Define a procedure to manage feedbacks that do not fit with the existing categories</a:t>
            </a:r>
            <a:endParaRPr lang="en-GB" sz="600" dirty="0">
              <a:latin typeface="EYInterstate Light"/>
            </a:endParaRPr>
          </a:p>
        </p:txBody>
      </p:sp>
      <p:sp>
        <p:nvSpPr>
          <p:cNvPr id="150" name="Rectangle 149">
            <a:extLst>
              <a:ext uri="{FF2B5EF4-FFF2-40B4-BE49-F238E27FC236}">
                <a16:creationId xmlns:a16="http://schemas.microsoft.com/office/drawing/2014/main" id="{44D6EE1C-E187-4201-827C-BD7905D2C0BD}"/>
              </a:ext>
            </a:extLst>
          </p:cNvPr>
          <p:cNvSpPr/>
          <p:nvPr/>
        </p:nvSpPr>
        <p:spPr bwMode="auto">
          <a:xfrm>
            <a:off x="8242484" y="2617076"/>
            <a:ext cx="2221765"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2.5 Define ownership on the procedure and share the template with the organization</a:t>
            </a:r>
            <a:endParaRPr lang="en-GB" sz="600" dirty="0">
              <a:latin typeface="EYInterstate Light"/>
            </a:endParaRPr>
          </a:p>
        </p:txBody>
      </p:sp>
      <p:sp>
        <p:nvSpPr>
          <p:cNvPr id="151" name="Rectangle 150">
            <a:extLst>
              <a:ext uri="{FF2B5EF4-FFF2-40B4-BE49-F238E27FC236}">
                <a16:creationId xmlns:a16="http://schemas.microsoft.com/office/drawing/2014/main" id="{BB3B22E5-DEAD-4E56-BE9D-0DCAD051F909}"/>
              </a:ext>
            </a:extLst>
          </p:cNvPr>
          <p:cNvSpPr/>
          <p:nvPr/>
        </p:nvSpPr>
        <p:spPr bwMode="auto">
          <a:xfrm>
            <a:off x="10657840" y="2617076"/>
            <a:ext cx="11340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2.7 Provide training if needed</a:t>
            </a:r>
            <a:endParaRPr lang="en-GB" sz="600" dirty="0">
              <a:latin typeface="EYInterstate Light"/>
            </a:endParaRPr>
          </a:p>
        </p:txBody>
      </p:sp>
      <p:sp>
        <p:nvSpPr>
          <p:cNvPr id="22" name="Rectangle 21">
            <a:extLst>
              <a:ext uri="{FF2B5EF4-FFF2-40B4-BE49-F238E27FC236}">
                <a16:creationId xmlns:a16="http://schemas.microsoft.com/office/drawing/2014/main" id="{8DA0D896-5164-4801-A032-193D72A0EAC8}"/>
              </a:ext>
            </a:extLst>
          </p:cNvPr>
          <p:cNvSpPr/>
          <p:nvPr/>
        </p:nvSpPr>
        <p:spPr bwMode="auto">
          <a:xfrm>
            <a:off x="2214001" y="2849006"/>
            <a:ext cx="1860386"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3.1 Review job description</a:t>
            </a:r>
            <a:endParaRPr lang="en-GB" sz="600" dirty="0">
              <a:latin typeface="EYInterstate Light"/>
            </a:endParaRPr>
          </a:p>
        </p:txBody>
      </p:sp>
      <p:sp>
        <p:nvSpPr>
          <p:cNvPr id="23" name="Rectangle 22">
            <a:extLst>
              <a:ext uri="{FF2B5EF4-FFF2-40B4-BE49-F238E27FC236}">
                <a16:creationId xmlns:a16="http://schemas.microsoft.com/office/drawing/2014/main" id="{B6EF1312-F4A3-4258-A209-4EECD7C8CEB5}"/>
              </a:ext>
            </a:extLst>
          </p:cNvPr>
          <p:cNvSpPr/>
          <p:nvPr/>
        </p:nvSpPr>
        <p:spPr bwMode="auto">
          <a:xfrm>
            <a:off x="4098762" y="2849006"/>
            <a:ext cx="1661841"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3.2 Identify and add new roles </a:t>
            </a:r>
            <a:r>
              <a:rPr lang="en-US" sz="600">
                <a:latin typeface="EY interstate light"/>
                <a:cs typeface="Arial"/>
              </a:rPr>
              <a:t>in the </a:t>
            </a:r>
            <a:r>
              <a:rPr lang="en-US" sz="600" dirty="0">
                <a:latin typeface="EY interstate light"/>
                <a:cs typeface="Arial"/>
              </a:rPr>
              <a:t>organization if required</a:t>
            </a:r>
            <a:endParaRPr lang="en-GB" sz="600" dirty="0">
              <a:latin typeface="EYInterstate Light"/>
            </a:endParaRPr>
          </a:p>
        </p:txBody>
      </p:sp>
      <p:sp>
        <p:nvSpPr>
          <p:cNvPr id="24" name="Rectangle 23">
            <a:extLst>
              <a:ext uri="{FF2B5EF4-FFF2-40B4-BE49-F238E27FC236}">
                <a16:creationId xmlns:a16="http://schemas.microsoft.com/office/drawing/2014/main" id="{39D1024D-4534-4A98-8827-055B0817E6B1}"/>
              </a:ext>
            </a:extLst>
          </p:cNvPr>
          <p:cNvSpPr/>
          <p:nvPr/>
        </p:nvSpPr>
        <p:spPr bwMode="auto">
          <a:xfrm>
            <a:off x="5810395" y="2853907"/>
            <a:ext cx="1748221"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3.3 Execute workshops to review</a:t>
            </a:r>
            <a:r>
              <a:rPr lang="en-US" sz="600">
                <a:latin typeface="EY interstate light"/>
                <a:cs typeface="Arial"/>
              </a:rPr>
              <a:t>/ </a:t>
            </a:r>
            <a:r>
              <a:rPr lang="en-US" sz="600" dirty="0">
                <a:latin typeface="EY interstate light"/>
                <a:cs typeface="Arial"/>
              </a:rPr>
              <a:t>validate </a:t>
            </a:r>
            <a:r>
              <a:rPr lang="en-US" sz="600">
                <a:latin typeface="EY interstate light"/>
                <a:cs typeface="Arial"/>
              </a:rPr>
              <a:t>existing/design new</a:t>
            </a:r>
            <a:r>
              <a:rPr lang="en-US" sz="600" dirty="0">
                <a:latin typeface="EY interstate light"/>
                <a:cs typeface="Arial"/>
              </a:rPr>
              <a:t> RACI matrix</a:t>
            </a:r>
            <a:endParaRPr lang="en-GB" sz="600" dirty="0">
              <a:latin typeface="EY interstate light"/>
              <a:cs typeface="Arial"/>
            </a:endParaRPr>
          </a:p>
        </p:txBody>
      </p:sp>
      <p:sp>
        <p:nvSpPr>
          <p:cNvPr id="25" name="Rectangle 24">
            <a:extLst>
              <a:ext uri="{FF2B5EF4-FFF2-40B4-BE49-F238E27FC236}">
                <a16:creationId xmlns:a16="http://schemas.microsoft.com/office/drawing/2014/main" id="{7D3B7717-6566-4E17-9E9C-7D6A23FAF3F9}"/>
              </a:ext>
            </a:extLst>
          </p:cNvPr>
          <p:cNvSpPr/>
          <p:nvPr/>
        </p:nvSpPr>
        <p:spPr bwMode="auto">
          <a:xfrm>
            <a:off x="5810396" y="3050202"/>
            <a:ext cx="2399384"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3.4 Carry out skill coverage assessments on key roles. Plan ad hoc training on key roles if needed</a:t>
            </a:r>
            <a:endParaRPr lang="en-GB" sz="600" dirty="0">
              <a:latin typeface="EYInterstate Light"/>
            </a:endParaRPr>
          </a:p>
        </p:txBody>
      </p:sp>
      <p:sp>
        <p:nvSpPr>
          <p:cNvPr id="27" name="Rectangle 26">
            <a:extLst>
              <a:ext uri="{FF2B5EF4-FFF2-40B4-BE49-F238E27FC236}">
                <a16:creationId xmlns:a16="http://schemas.microsoft.com/office/drawing/2014/main" id="{BF9CB3C8-A409-41A4-9000-9FBAE96B9FF4}"/>
              </a:ext>
            </a:extLst>
          </p:cNvPr>
          <p:cNvSpPr/>
          <p:nvPr/>
        </p:nvSpPr>
        <p:spPr bwMode="auto">
          <a:xfrm>
            <a:off x="8242485" y="3253969"/>
            <a:ext cx="3549356"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3.5 Execute extensive trainings to align people competencies with jobs descriptions. Define a plan for continuous learning </a:t>
            </a:r>
            <a:endParaRPr lang="en-GB" sz="600" dirty="0">
              <a:latin typeface="EYInterstate Light"/>
            </a:endParaRPr>
          </a:p>
        </p:txBody>
      </p:sp>
      <p:sp>
        <p:nvSpPr>
          <p:cNvPr id="28" name="Rectangle 27">
            <a:extLst>
              <a:ext uri="{FF2B5EF4-FFF2-40B4-BE49-F238E27FC236}">
                <a16:creationId xmlns:a16="http://schemas.microsoft.com/office/drawing/2014/main" id="{A5A76362-E217-4CCE-A172-311584657F39}"/>
              </a:ext>
            </a:extLst>
          </p:cNvPr>
          <p:cNvSpPr/>
          <p:nvPr/>
        </p:nvSpPr>
        <p:spPr bwMode="auto">
          <a:xfrm>
            <a:off x="9450898" y="3453516"/>
            <a:ext cx="2340941"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3.6 Define governance framework to guarantee the effective adoption and update the matrix </a:t>
            </a:r>
            <a:endParaRPr lang="en-GB" sz="600" dirty="0">
              <a:latin typeface="EYInterstate Light"/>
            </a:endParaRPr>
          </a:p>
        </p:txBody>
      </p:sp>
      <p:sp>
        <p:nvSpPr>
          <p:cNvPr id="35" name="Rectangle 34">
            <a:extLst>
              <a:ext uri="{FF2B5EF4-FFF2-40B4-BE49-F238E27FC236}">
                <a16:creationId xmlns:a16="http://schemas.microsoft.com/office/drawing/2014/main" id="{0409289A-C72C-4C17-9256-09ACA2586F47}"/>
              </a:ext>
            </a:extLst>
          </p:cNvPr>
          <p:cNvSpPr/>
          <p:nvPr/>
        </p:nvSpPr>
        <p:spPr bwMode="auto">
          <a:xfrm>
            <a:off x="3390767" y="3889010"/>
            <a:ext cx="117277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7.2 integrate into the RACI model the new CoP</a:t>
            </a:r>
            <a:endParaRPr lang="en-GB" sz="600" dirty="0">
              <a:latin typeface="EYInterstate Light"/>
            </a:endParaRPr>
          </a:p>
        </p:txBody>
      </p:sp>
      <p:sp>
        <p:nvSpPr>
          <p:cNvPr id="36" name="Rectangle 35">
            <a:extLst>
              <a:ext uri="{FF2B5EF4-FFF2-40B4-BE49-F238E27FC236}">
                <a16:creationId xmlns:a16="http://schemas.microsoft.com/office/drawing/2014/main" id="{F7300EA8-5F6C-498A-B6E9-4FC1935C957F}"/>
              </a:ext>
            </a:extLst>
          </p:cNvPr>
          <p:cNvSpPr/>
          <p:nvPr/>
        </p:nvSpPr>
        <p:spPr bwMode="auto">
          <a:xfrm>
            <a:off x="2214000" y="3691091"/>
            <a:ext cx="15480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7.1 Identify the set of resources to create the DevOps/Architect CoP</a:t>
            </a:r>
            <a:endParaRPr lang="en-GB" sz="600" dirty="0">
              <a:latin typeface="EYInterstate Light"/>
            </a:endParaRPr>
          </a:p>
        </p:txBody>
      </p:sp>
      <p:sp>
        <p:nvSpPr>
          <p:cNvPr id="37" name="Rectangle 36">
            <a:extLst>
              <a:ext uri="{FF2B5EF4-FFF2-40B4-BE49-F238E27FC236}">
                <a16:creationId xmlns:a16="http://schemas.microsoft.com/office/drawing/2014/main" id="{AC95DF27-035F-4117-A8BC-AD49EFC0C3A2}"/>
              </a:ext>
            </a:extLst>
          </p:cNvPr>
          <p:cNvSpPr/>
          <p:nvPr/>
        </p:nvSpPr>
        <p:spPr bwMode="auto">
          <a:xfrm>
            <a:off x="4611088" y="3889010"/>
            <a:ext cx="2374068"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7.3 Implement dedicated training</a:t>
            </a:r>
            <a:endParaRPr lang="en-GB" sz="600" dirty="0">
              <a:latin typeface="EY interstate light"/>
              <a:cs typeface="Arial"/>
            </a:endParaRPr>
          </a:p>
        </p:txBody>
      </p:sp>
      <p:sp>
        <p:nvSpPr>
          <p:cNvPr id="38" name="Rectangle 37">
            <a:extLst>
              <a:ext uri="{FF2B5EF4-FFF2-40B4-BE49-F238E27FC236}">
                <a16:creationId xmlns:a16="http://schemas.microsoft.com/office/drawing/2014/main" id="{BA97D2F5-E7FF-4E2D-B041-7E198AF0DDD9}"/>
              </a:ext>
            </a:extLst>
          </p:cNvPr>
          <p:cNvSpPr/>
          <p:nvPr/>
        </p:nvSpPr>
        <p:spPr bwMode="auto">
          <a:xfrm>
            <a:off x="5815074" y="4093037"/>
            <a:ext cx="3600705"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7.4 Review the SDLC in the technical analysis, testing, release in production, decision making and approval tasks activities</a:t>
            </a:r>
            <a:endParaRPr lang="en-GB" sz="600" dirty="0">
              <a:latin typeface="EYInterstate Light"/>
            </a:endParaRPr>
          </a:p>
        </p:txBody>
      </p:sp>
      <p:sp>
        <p:nvSpPr>
          <p:cNvPr id="39" name="Rectangle 38">
            <a:extLst>
              <a:ext uri="{FF2B5EF4-FFF2-40B4-BE49-F238E27FC236}">
                <a16:creationId xmlns:a16="http://schemas.microsoft.com/office/drawing/2014/main" id="{B7142CF0-1BEB-4BEF-ADB3-3329ACB516A5}"/>
              </a:ext>
            </a:extLst>
          </p:cNvPr>
          <p:cNvSpPr/>
          <p:nvPr/>
        </p:nvSpPr>
        <p:spPr bwMode="auto">
          <a:xfrm>
            <a:off x="7033296" y="4292065"/>
            <a:ext cx="3430953"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7.5 Review pipeline configuration</a:t>
            </a:r>
            <a:endParaRPr lang="en-GB" sz="600" dirty="0">
              <a:latin typeface="EY interstate light"/>
              <a:cs typeface="Arial"/>
            </a:endParaRPr>
          </a:p>
        </p:txBody>
      </p:sp>
      <p:sp>
        <p:nvSpPr>
          <p:cNvPr id="41" name="Rectangle 40">
            <a:extLst>
              <a:ext uri="{FF2B5EF4-FFF2-40B4-BE49-F238E27FC236}">
                <a16:creationId xmlns:a16="http://schemas.microsoft.com/office/drawing/2014/main" id="{AE9AD85A-E998-4838-BAA6-69E6FEA7FF9B}"/>
              </a:ext>
            </a:extLst>
          </p:cNvPr>
          <p:cNvSpPr/>
          <p:nvPr/>
        </p:nvSpPr>
        <p:spPr bwMode="auto">
          <a:xfrm>
            <a:off x="10487660" y="4292065"/>
            <a:ext cx="130417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GB" sz="600" dirty="0">
                <a:latin typeface="EY interstate light"/>
                <a:cs typeface="Arial"/>
              </a:rPr>
              <a:t>7.6 Provide extensive training on the new pipeline configuration </a:t>
            </a:r>
          </a:p>
        </p:txBody>
      </p:sp>
      <p:sp>
        <p:nvSpPr>
          <p:cNvPr id="29" name="Rectangle 28">
            <a:extLst>
              <a:ext uri="{FF2B5EF4-FFF2-40B4-BE49-F238E27FC236}">
                <a16:creationId xmlns:a16="http://schemas.microsoft.com/office/drawing/2014/main" id="{9285F681-91D2-4EAF-9169-844E43C9DF12}"/>
              </a:ext>
            </a:extLst>
          </p:cNvPr>
          <p:cNvSpPr/>
          <p:nvPr/>
        </p:nvSpPr>
        <p:spPr bwMode="auto">
          <a:xfrm>
            <a:off x="2214000" y="4542159"/>
            <a:ext cx="2349547"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8.1 Define a Portfolio Based Test Automation Strategy outlining Test Automation objectives</a:t>
            </a:r>
            <a:endParaRPr lang="en-GB" sz="600" dirty="0">
              <a:latin typeface="EYInterstate Light"/>
            </a:endParaRPr>
          </a:p>
        </p:txBody>
      </p:sp>
      <p:sp>
        <p:nvSpPr>
          <p:cNvPr id="30" name="Rectangle 29">
            <a:extLst>
              <a:ext uri="{FF2B5EF4-FFF2-40B4-BE49-F238E27FC236}">
                <a16:creationId xmlns:a16="http://schemas.microsoft.com/office/drawing/2014/main" id="{44614C42-3F5A-4AB3-8FF0-EB3BE815491E}"/>
              </a:ext>
            </a:extLst>
          </p:cNvPr>
          <p:cNvSpPr/>
          <p:nvPr/>
        </p:nvSpPr>
        <p:spPr bwMode="auto">
          <a:xfrm>
            <a:off x="4611087" y="4542159"/>
            <a:ext cx="237406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8.2 Define test automation process</a:t>
            </a:r>
            <a:endParaRPr lang="en-GB" sz="600" dirty="0">
              <a:latin typeface="EYInterstate Light"/>
            </a:endParaRPr>
          </a:p>
        </p:txBody>
      </p:sp>
      <p:sp>
        <p:nvSpPr>
          <p:cNvPr id="32" name="Rectangle 31">
            <a:extLst>
              <a:ext uri="{FF2B5EF4-FFF2-40B4-BE49-F238E27FC236}">
                <a16:creationId xmlns:a16="http://schemas.microsoft.com/office/drawing/2014/main" id="{91922274-FA60-4C0B-A172-124F05CF14F1}"/>
              </a:ext>
            </a:extLst>
          </p:cNvPr>
          <p:cNvSpPr/>
          <p:nvPr/>
        </p:nvSpPr>
        <p:spPr bwMode="auto">
          <a:xfrm>
            <a:off x="7033297" y="4542159"/>
            <a:ext cx="1176483"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8.3 Review Teams and Governance </a:t>
            </a:r>
            <a:endParaRPr lang="en-GB" sz="600" dirty="0">
              <a:latin typeface="EYInterstate Light"/>
            </a:endParaRPr>
          </a:p>
        </p:txBody>
      </p:sp>
      <p:sp>
        <p:nvSpPr>
          <p:cNvPr id="33" name="Rectangle 32">
            <a:extLst>
              <a:ext uri="{FF2B5EF4-FFF2-40B4-BE49-F238E27FC236}">
                <a16:creationId xmlns:a16="http://schemas.microsoft.com/office/drawing/2014/main" id="{3F51947E-4A19-41FE-91D0-4903CD839E8A}"/>
              </a:ext>
            </a:extLst>
          </p:cNvPr>
          <p:cNvSpPr/>
          <p:nvPr/>
        </p:nvSpPr>
        <p:spPr bwMode="auto">
          <a:xfrm>
            <a:off x="7033298" y="4746990"/>
            <a:ext cx="4758544"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8.4 Plan a continuous review and </a:t>
            </a:r>
            <a:r>
              <a:rPr lang="en-US" sz="600">
                <a:latin typeface="EY interstate light"/>
                <a:cs typeface="Arial"/>
              </a:rPr>
              <a:t>maintenance of</a:t>
            </a:r>
            <a:r>
              <a:rPr lang="en-US" sz="600" dirty="0">
                <a:latin typeface="EY interstate light"/>
                <a:cs typeface="Arial"/>
              </a:rPr>
              <a:t> test environments and data </a:t>
            </a:r>
            <a:endParaRPr lang="en-GB" sz="600" dirty="0">
              <a:latin typeface="EYInterstate Light"/>
            </a:endParaRPr>
          </a:p>
        </p:txBody>
      </p:sp>
      <p:sp>
        <p:nvSpPr>
          <p:cNvPr id="34" name="Rectangle 33">
            <a:extLst>
              <a:ext uri="{FF2B5EF4-FFF2-40B4-BE49-F238E27FC236}">
                <a16:creationId xmlns:a16="http://schemas.microsoft.com/office/drawing/2014/main" id="{02D648BA-2B84-40EC-9E69-04CA957DE358}"/>
              </a:ext>
            </a:extLst>
          </p:cNvPr>
          <p:cNvSpPr/>
          <p:nvPr/>
        </p:nvSpPr>
        <p:spPr bwMode="auto">
          <a:xfrm>
            <a:off x="7033297" y="4952603"/>
            <a:ext cx="2375225"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8.5 Improve and constantly review test metrics used to monitor test</a:t>
            </a:r>
          </a:p>
        </p:txBody>
      </p:sp>
      <p:sp>
        <p:nvSpPr>
          <p:cNvPr id="42" name="Rectangle 41">
            <a:extLst>
              <a:ext uri="{FF2B5EF4-FFF2-40B4-BE49-F238E27FC236}">
                <a16:creationId xmlns:a16="http://schemas.microsoft.com/office/drawing/2014/main" id="{22986972-E4D3-4473-8FAE-905536D02F7F}"/>
              </a:ext>
            </a:extLst>
          </p:cNvPr>
          <p:cNvSpPr/>
          <p:nvPr/>
        </p:nvSpPr>
        <p:spPr bwMode="auto">
          <a:xfrm>
            <a:off x="8242484" y="4542159"/>
            <a:ext cx="23760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8.6 Review and restructure the current CoPs and create a </a:t>
            </a:r>
            <a:r>
              <a:rPr lang="en-US" sz="600" dirty="0" err="1">
                <a:latin typeface="EY interstate light"/>
                <a:cs typeface="Arial"/>
              </a:rPr>
              <a:t>CompanyA</a:t>
            </a:r>
            <a:r>
              <a:rPr lang="en-US" sz="600" dirty="0">
                <a:latin typeface="EY interstate light"/>
                <a:cs typeface="Arial"/>
              </a:rPr>
              <a:t> “Testing Center of Excellence”</a:t>
            </a:r>
            <a:endParaRPr lang="en-GB" sz="600" dirty="0">
              <a:latin typeface="EYInterstate Light"/>
            </a:endParaRPr>
          </a:p>
        </p:txBody>
      </p:sp>
      <p:sp>
        <p:nvSpPr>
          <p:cNvPr id="43" name="Rectangle 42">
            <a:extLst>
              <a:ext uri="{FF2B5EF4-FFF2-40B4-BE49-F238E27FC236}">
                <a16:creationId xmlns:a16="http://schemas.microsoft.com/office/drawing/2014/main" id="{68307C2B-3C68-4755-8E3A-0B1EFC3E5DA9}"/>
              </a:ext>
            </a:extLst>
          </p:cNvPr>
          <p:cNvSpPr/>
          <p:nvPr/>
        </p:nvSpPr>
        <p:spPr bwMode="auto">
          <a:xfrm>
            <a:off x="9450899" y="4952603"/>
            <a:ext cx="1160278"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8.7 Develop automation specific ROI calculation</a:t>
            </a:r>
            <a:endParaRPr lang="en-GB" sz="600" dirty="0">
              <a:latin typeface="EYInterstate Light"/>
            </a:endParaRPr>
          </a:p>
        </p:txBody>
      </p:sp>
      <p:sp>
        <p:nvSpPr>
          <p:cNvPr id="44" name="Rectangle 43">
            <a:extLst>
              <a:ext uri="{FF2B5EF4-FFF2-40B4-BE49-F238E27FC236}">
                <a16:creationId xmlns:a16="http://schemas.microsoft.com/office/drawing/2014/main" id="{EDE7F2AE-1F00-4528-86EB-88AE5DCAC970}"/>
              </a:ext>
            </a:extLst>
          </p:cNvPr>
          <p:cNvSpPr/>
          <p:nvPr/>
        </p:nvSpPr>
        <p:spPr bwMode="auto">
          <a:xfrm>
            <a:off x="10657840" y="5145618"/>
            <a:ext cx="11340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8.8 Share test-vision with all team members</a:t>
            </a:r>
            <a:endParaRPr lang="en-GB" sz="600" dirty="0">
              <a:latin typeface="EY interstate light"/>
              <a:cs typeface="Arial"/>
            </a:endParaRPr>
          </a:p>
        </p:txBody>
      </p:sp>
      <p:grpSp>
        <p:nvGrpSpPr>
          <p:cNvPr id="45" name="Group 44">
            <a:extLst>
              <a:ext uri="{FF2B5EF4-FFF2-40B4-BE49-F238E27FC236}">
                <a16:creationId xmlns:a16="http://schemas.microsoft.com/office/drawing/2014/main" id="{2464FFA9-6F26-4AD3-93C4-EC31632BE2A8}"/>
              </a:ext>
            </a:extLst>
          </p:cNvPr>
          <p:cNvGrpSpPr/>
          <p:nvPr/>
        </p:nvGrpSpPr>
        <p:grpSpPr>
          <a:xfrm>
            <a:off x="224365" y="5275518"/>
            <a:ext cx="289639" cy="215444"/>
            <a:chOff x="5819697" y="5386843"/>
            <a:chExt cx="289639" cy="215444"/>
          </a:xfrm>
        </p:grpSpPr>
        <p:sp>
          <p:nvSpPr>
            <p:cNvPr id="46" name="Flowchart: Connector 45">
              <a:extLst>
                <a:ext uri="{FF2B5EF4-FFF2-40B4-BE49-F238E27FC236}">
                  <a16:creationId xmlns:a16="http://schemas.microsoft.com/office/drawing/2014/main" id="{C1065381-37D8-43A2-ACE9-0303DF920AA2}"/>
                </a:ext>
              </a:extLst>
            </p:cNvPr>
            <p:cNvSpPr/>
            <p:nvPr/>
          </p:nvSpPr>
          <p:spPr>
            <a:xfrm>
              <a:off x="5883675" y="541163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p>
          </p:txBody>
        </p:sp>
        <p:sp>
          <p:nvSpPr>
            <p:cNvPr id="47" name="TextBox 46">
              <a:extLst>
                <a:ext uri="{FF2B5EF4-FFF2-40B4-BE49-F238E27FC236}">
                  <a16:creationId xmlns:a16="http://schemas.microsoft.com/office/drawing/2014/main" id="{9491237F-3531-4417-976D-98646959746D}"/>
                </a:ext>
              </a:extLst>
            </p:cNvPr>
            <p:cNvSpPr txBox="1"/>
            <p:nvPr/>
          </p:nvSpPr>
          <p:spPr>
            <a:xfrm>
              <a:off x="5819697" y="5386843"/>
              <a:ext cx="289639" cy="215444"/>
            </a:xfrm>
            <a:prstGeom prst="rect">
              <a:avLst/>
            </a:prstGeom>
            <a:noFill/>
            <a:ln>
              <a:noFill/>
            </a:ln>
          </p:spPr>
          <p:txBody>
            <a:bodyPr wrap="square" rtlCol="0">
              <a:spAutoFit/>
            </a:bodyPr>
            <a:lstStyle/>
            <a:p>
              <a:pPr algn="ctr"/>
              <a:r>
                <a:rPr lang="it-IT" sz="800" dirty="0">
                  <a:solidFill>
                    <a:schemeClr val="lt1"/>
                  </a:solidFill>
                </a:rPr>
                <a:t>10</a:t>
              </a:r>
            </a:p>
          </p:txBody>
        </p:sp>
      </p:grpSp>
      <p:sp>
        <p:nvSpPr>
          <p:cNvPr id="139" name="Flowchart: Connector 138">
            <a:extLst>
              <a:ext uri="{FF2B5EF4-FFF2-40B4-BE49-F238E27FC236}">
                <a16:creationId xmlns:a16="http://schemas.microsoft.com/office/drawing/2014/main" id="{DB1B0D71-D9D1-4670-9BEB-C4001CCE2843}"/>
              </a:ext>
            </a:extLst>
          </p:cNvPr>
          <p:cNvSpPr/>
          <p:nvPr/>
        </p:nvSpPr>
        <p:spPr>
          <a:xfrm>
            <a:off x="295200" y="1936523"/>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2</a:t>
            </a:r>
          </a:p>
        </p:txBody>
      </p:sp>
      <p:sp>
        <p:nvSpPr>
          <p:cNvPr id="143" name="Flowchart: Connector 142">
            <a:extLst>
              <a:ext uri="{FF2B5EF4-FFF2-40B4-BE49-F238E27FC236}">
                <a16:creationId xmlns:a16="http://schemas.microsoft.com/office/drawing/2014/main" id="{A85FE9A5-1B0B-440F-ABB2-382DF06AB87B}"/>
              </a:ext>
            </a:extLst>
          </p:cNvPr>
          <p:cNvSpPr/>
          <p:nvPr/>
        </p:nvSpPr>
        <p:spPr>
          <a:xfrm>
            <a:off x="295200" y="2765245"/>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3</a:t>
            </a:r>
          </a:p>
        </p:txBody>
      </p:sp>
      <p:sp>
        <p:nvSpPr>
          <p:cNvPr id="145" name="Flowchart: Connector 144">
            <a:extLst>
              <a:ext uri="{FF2B5EF4-FFF2-40B4-BE49-F238E27FC236}">
                <a16:creationId xmlns:a16="http://schemas.microsoft.com/office/drawing/2014/main" id="{50251BC8-EF6C-44FE-8D7C-100E13FC9719}"/>
              </a:ext>
            </a:extLst>
          </p:cNvPr>
          <p:cNvSpPr/>
          <p:nvPr/>
        </p:nvSpPr>
        <p:spPr>
          <a:xfrm>
            <a:off x="295200" y="3604203"/>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7</a:t>
            </a:r>
          </a:p>
        </p:txBody>
      </p:sp>
      <p:sp>
        <p:nvSpPr>
          <p:cNvPr id="48" name="Flowchart: Connector 47">
            <a:extLst>
              <a:ext uri="{FF2B5EF4-FFF2-40B4-BE49-F238E27FC236}">
                <a16:creationId xmlns:a16="http://schemas.microsoft.com/office/drawing/2014/main" id="{C4F11B84-5EC6-4D97-993E-8775B7A015EC}"/>
              </a:ext>
            </a:extLst>
          </p:cNvPr>
          <p:cNvSpPr/>
          <p:nvPr/>
        </p:nvSpPr>
        <p:spPr>
          <a:xfrm>
            <a:off x="295200" y="4491252"/>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8</a:t>
            </a:r>
          </a:p>
        </p:txBody>
      </p:sp>
      <p:sp>
        <p:nvSpPr>
          <p:cNvPr id="49" name="Rectangle 48">
            <a:extLst>
              <a:ext uri="{FF2B5EF4-FFF2-40B4-BE49-F238E27FC236}">
                <a16:creationId xmlns:a16="http://schemas.microsoft.com/office/drawing/2014/main" id="{010F577B-3A18-45CD-B699-1ABAD1F9C843}"/>
              </a:ext>
            </a:extLst>
          </p:cNvPr>
          <p:cNvSpPr/>
          <p:nvPr/>
        </p:nvSpPr>
        <p:spPr bwMode="auto">
          <a:xfrm>
            <a:off x="2214000" y="5374186"/>
            <a:ext cx="2349547"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10.1 Split Sysadmin CoP members between trains and Site Reliability Team </a:t>
            </a:r>
            <a:endParaRPr lang="en-GB" sz="600" dirty="0">
              <a:latin typeface="EYInterstate Light"/>
            </a:endParaRPr>
          </a:p>
        </p:txBody>
      </p:sp>
      <p:sp>
        <p:nvSpPr>
          <p:cNvPr id="50" name="Rectangle 49">
            <a:extLst>
              <a:ext uri="{FF2B5EF4-FFF2-40B4-BE49-F238E27FC236}">
                <a16:creationId xmlns:a16="http://schemas.microsoft.com/office/drawing/2014/main" id="{C523D491-B816-4DCE-A113-8066602456BA}"/>
              </a:ext>
            </a:extLst>
          </p:cNvPr>
          <p:cNvSpPr/>
          <p:nvPr/>
        </p:nvSpPr>
        <p:spPr bwMode="auto">
          <a:xfrm>
            <a:off x="3390768" y="5568432"/>
            <a:ext cx="237406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10.2 Review and reconstruct Site Reliability cross country team </a:t>
            </a:r>
            <a:endParaRPr lang="en-GB" sz="600" dirty="0">
              <a:latin typeface="EYInterstate Light"/>
            </a:endParaRPr>
          </a:p>
        </p:txBody>
      </p:sp>
      <p:sp>
        <p:nvSpPr>
          <p:cNvPr id="51" name="Rectangle 50">
            <a:extLst>
              <a:ext uri="{FF2B5EF4-FFF2-40B4-BE49-F238E27FC236}">
                <a16:creationId xmlns:a16="http://schemas.microsoft.com/office/drawing/2014/main" id="{A1FE1271-9C4D-4225-BE4D-360C71DE828F}"/>
              </a:ext>
            </a:extLst>
          </p:cNvPr>
          <p:cNvSpPr/>
          <p:nvPr/>
        </p:nvSpPr>
        <p:spPr bwMode="auto">
          <a:xfrm>
            <a:off x="4611088" y="5768089"/>
            <a:ext cx="237406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10.3 Onboard ad hoc figures to cover current vacancies and reinforce the community</a:t>
            </a:r>
            <a:endParaRPr lang="en-GB" sz="600" dirty="0">
              <a:latin typeface="EYInterstate Light"/>
            </a:endParaRPr>
          </a:p>
        </p:txBody>
      </p:sp>
      <p:sp>
        <p:nvSpPr>
          <p:cNvPr id="52" name="Rectangle 51">
            <a:extLst>
              <a:ext uri="{FF2B5EF4-FFF2-40B4-BE49-F238E27FC236}">
                <a16:creationId xmlns:a16="http://schemas.microsoft.com/office/drawing/2014/main" id="{114307B3-3B27-4C91-8B86-BA136C637D0F}"/>
              </a:ext>
            </a:extLst>
          </p:cNvPr>
          <p:cNvSpPr/>
          <p:nvPr/>
        </p:nvSpPr>
        <p:spPr bwMode="auto">
          <a:xfrm>
            <a:off x="7033296" y="5768089"/>
            <a:ext cx="1544401"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10.4 Design a training path dedicated to junior figures to grow necessary skills </a:t>
            </a:r>
            <a:endParaRPr lang="en-GB" sz="600" dirty="0">
              <a:latin typeface="EYInterstate Light"/>
            </a:endParaRPr>
          </a:p>
        </p:txBody>
      </p:sp>
      <p:sp>
        <p:nvSpPr>
          <p:cNvPr id="53" name="Rectangle 52">
            <a:extLst>
              <a:ext uri="{FF2B5EF4-FFF2-40B4-BE49-F238E27FC236}">
                <a16:creationId xmlns:a16="http://schemas.microsoft.com/office/drawing/2014/main" id="{A7538E09-F577-4FFF-8C60-0058AA6532D9}"/>
              </a:ext>
            </a:extLst>
          </p:cNvPr>
          <p:cNvSpPr/>
          <p:nvPr/>
        </p:nvSpPr>
        <p:spPr bwMode="auto">
          <a:xfrm>
            <a:off x="7033297" y="5973845"/>
            <a:ext cx="2358874"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10.5 Formalize the list of activities to be carried out by the Site Reliability team and integrate into the RACI model the new team</a:t>
            </a:r>
            <a:endParaRPr lang="en-GB" sz="600" dirty="0">
              <a:latin typeface="EYInterstate Light"/>
            </a:endParaRPr>
          </a:p>
        </p:txBody>
      </p:sp>
      <p:sp>
        <p:nvSpPr>
          <p:cNvPr id="54" name="Rectangle 53">
            <a:extLst>
              <a:ext uri="{FF2B5EF4-FFF2-40B4-BE49-F238E27FC236}">
                <a16:creationId xmlns:a16="http://schemas.microsoft.com/office/drawing/2014/main" id="{21C35A84-91F1-4AAB-A56D-31F8567A99CE}"/>
              </a:ext>
            </a:extLst>
          </p:cNvPr>
          <p:cNvSpPr/>
          <p:nvPr/>
        </p:nvSpPr>
        <p:spPr bwMode="auto">
          <a:xfrm>
            <a:off x="9452512" y="5748432"/>
            <a:ext cx="2340941"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10.6 Establish clear metrics and processes; formalize reporting procedures </a:t>
            </a:r>
            <a:endParaRPr lang="en-GB" sz="600" dirty="0">
              <a:latin typeface="EYInterstate Light"/>
            </a:endParaRPr>
          </a:p>
        </p:txBody>
      </p:sp>
      <p:sp>
        <p:nvSpPr>
          <p:cNvPr id="56" name="Rectangle 55">
            <a:extLst>
              <a:ext uri="{FF2B5EF4-FFF2-40B4-BE49-F238E27FC236}">
                <a16:creationId xmlns:a16="http://schemas.microsoft.com/office/drawing/2014/main" id="{B4EF7792-0607-4F57-8524-7983FC226E11}"/>
              </a:ext>
            </a:extLst>
          </p:cNvPr>
          <p:cNvSpPr/>
          <p:nvPr/>
        </p:nvSpPr>
        <p:spPr bwMode="auto">
          <a:xfrm>
            <a:off x="9452513" y="5973845"/>
            <a:ext cx="234094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10.7 Plan periodic meetings for a high-level knowledge transfer from train to Site Reliability team </a:t>
            </a:r>
            <a:endParaRPr lang="en-GB" sz="600" dirty="0">
              <a:latin typeface="EYInterstate Light"/>
            </a:endParaRPr>
          </a:p>
        </p:txBody>
      </p:sp>
      <p:sp>
        <p:nvSpPr>
          <p:cNvPr id="57" name="Rectangle 56">
            <a:extLst>
              <a:ext uri="{FF2B5EF4-FFF2-40B4-BE49-F238E27FC236}">
                <a16:creationId xmlns:a16="http://schemas.microsoft.com/office/drawing/2014/main" id="{CF333000-5CA2-48D9-8440-B623080CE254}"/>
              </a:ext>
            </a:extLst>
          </p:cNvPr>
          <p:cNvSpPr/>
          <p:nvPr/>
        </p:nvSpPr>
        <p:spPr bwMode="auto">
          <a:xfrm>
            <a:off x="10657839" y="2411224"/>
            <a:ext cx="11340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2.6 Update the scoring model according to new categories </a:t>
            </a:r>
            <a:endParaRPr lang="en-GB" sz="600" dirty="0">
              <a:latin typeface="EYInterstate Light"/>
            </a:endParaRPr>
          </a:p>
        </p:txBody>
      </p:sp>
      <p:sp>
        <p:nvSpPr>
          <p:cNvPr id="58" name="Rectangle 57">
            <a:extLst>
              <a:ext uri="{FF2B5EF4-FFF2-40B4-BE49-F238E27FC236}">
                <a16:creationId xmlns:a16="http://schemas.microsoft.com/office/drawing/2014/main" id="{E88B6316-ED8E-49CD-BB94-E01355A32F3A}"/>
              </a:ext>
            </a:extLst>
          </p:cNvPr>
          <p:cNvSpPr/>
          <p:nvPr/>
        </p:nvSpPr>
        <p:spPr bwMode="auto">
          <a:xfrm>
            <a:off x="4094524" y="2005692"/>
            <a:ext cx="2412182"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nSpc>
                <a:spcPct val="90000"/>
              </a:lnSpc>
              <a:spcBef>
                <a:spcPct val="5000"/>
              </a:spcBef>
              <a:spcAft>
                <a:spcPct val="5000"/>
              </a:spcAft>
              <a:buClr>
                <a:srgbClr val="00644F"/>
              </a:buClr>
              <a:defRPr/>
            </a:pPr>
            <a:r>
              <a:rPr lang="en-US" sz="600" dirty="0">
                <a:latin typeface="EY interstate light"/>
                <a:cs typeface="Arial"/>
              </a:rPr>
              <a:t>2.2 Cluster feedbacks into specific categories and define attributes that characterize each category</a:t>
            </a:r>
            <a:endParaRPr lang="en-GB" sz="600" dirty="0">
              <a:latin typeface="EYInterstate Light"/>
            </a:endParaRPr>
          </a:p>
        </p:txBody>
      </p:sp>
    </p:spTree>
    <p:extLst>
      <p:ext uri="{BB962C8B-B14F-4D97-AF65-F5344CB8AC3E}">
        <p14:creationId xmlns:p14="http://schemas.microsoft.com/office/powerpoint/2010/main" val="682578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
            <a:extLst>
              <a:ext uri="{FF2B5EF4-FFF2-40B4-BE49-F238E27FC236}">
                <a16:creationId xmlns:a16="http://schemas.microsoft.com/office/drawing/2014/main" id="{2BABC075-1245-4E9A-8937-CAC4A90073DF}"/>
              </a:ext>
            </a:extLst>
          </p:cNvPr>
          <p:cNvSpPr txBox="1">
            <a:spLocks/>
          </p:cNvSpPr>
          <p:nvPr/>
        </p:nvSpPr>
        <p:spPr bwMode="auto">
          <a:xfrm>
            <a:off x="637344" y="446875"/>
            <a:ext cx="9314277" cy="586888"/>
          </a:xfrm>
          <a:prstGeom prst="rect">
            <a:avLst/>
          </a:prstGeom>
        </p:spPr>
        <p:txBody>
          <a:bodyPr vert="horz" lIns="0" tIns="0" rIns="0" bIns="0" rtlCol="0" anchor="t" anchorCtr="0">
            <a:noAutofit/>
          </a:bodyPr>
          <a:lstStyle>
            <a:lvl1pPr>
              <a:lnSpc>
                <a:spcPct val="85000"/>
              </a:lnSpc>
              <a:spcBef>
                <a:spcPct val="0"/>
              </a:spcBef>
              <a:buNone/>
              <a:defRPr sz="2000" b="1">
                <a:solidFill>
                  <a:schemeClr val="bg1"/>
                </a:solidFill>
                <a:latin typeface="EYInterstate" panose="02000503020000020004" pitchFamily="2" charset="0"/>
                <a:ea typeface="+mj-ea"/>
                <a:cs typeface="Arial" pitchFamily="34" charset="0"/>
              </a:defRPr>
            </a:lvl1pPr>
          </a:lstStyle>
          <a:p>
            <a:pPr defTabSz="913943"/>
            <a:r>
              <a:rPr lang="en-US" sz="2500" b="0" dirty="0">
                <a:solidFill>
                  <a:schemeClr val="tx1"/>
                </a:solidFill>
                <a:latin typeface="EYInterstate"/>
                <a:ea typeface="EYInterstate" charset="0"/>
                <a:cs typeface="EYInterstate" charset="0"/>
              </a:rPr>
              <a:t>Roadmap (2/3)</a:t>
            </a:r>
            <a:endParaRPr lang="en-US" sz="2400" b="0" dirty="0">
              <a:solidFill>
                <a:schemeClr val="tx1"/>
              </a:solidFill>
              <a:latin typeface="EYInterstate"/>
              <a:ea typeface="EYInterstate" charset="0"/>
              <a:cs typeface="EYInterstate" charset="0"/>
            </a:endParaRPr>
          </a:p>
        </p:txBody>
      </p:sp>
      <p:graphicFrame>
        <p:nvGraphicFramePr>
          <p:cNvPr id="40" name="Group 39">
            <a:extLst>
              <a:ext uri="{FF2B5EF4-FFF2-40B4-BE49-F238E27FC236}">
                <a16:creationId xmlns:a16="http://schemas.microsoft.com/office/drawing/2014/main" id="{49103305-558B-4FCB-A02B-7649BEBF3281}"/>
              </a:ext>
            </a:extLst>
          </p:cNvPr>
          <p:cNvGraphicFramePr>
            <a:graphicFrameLocks noGrp="1"/>
          </p:cNvGraphicFramePr>
          <p:nvPr/>
        </p:nvGraphicFramePr>
        <p:xfrm>
          <a:off x="369983" y="1547999"/>
          <a:ext cx="11451605" cy="4644415"/>
        </p:xfrm>
        <a:graphic>
          <a:graphicData uri="http://schemas.openxmlformats.org/drawingml/2006/table">
            <a:tbl>
              <a:tblPr>
                <a:effectLst/>
              </a:tblPr>
              <a:tblGrid>
                <a:gridCol w="1798605">
                  <a:extLst>
                    <a:ext uri="{9D8B030D-6E8A-4147-A177-3AD203B41FA5}">
                      <a16:colId xmlns:a16="http://schemas.microsoft.com/office/drawing/2014/main" val="20000"/>
                    </a:ext>
                  </a:extLst>
                </a:gridCol>
                <a:gridCol w="1206625">
                  <a:extLst>
                    <a:ext uri="{9D8B030D-6E8A-4147-A177-3AD203B41FA5}">
                      <a16:colId xmlns:a16="http://schemas.microsoft.com/office/drawing/2014/main" val="20001"/>
                    </a:ext>
                  </a:extLst>
                </a:gridCol>
                <a:gridCol w="1206625">
                  <a:extLst>
                    <a:ext uri="{9D8B030D-6E8A-4147-A177-3AD203B41FA5}">
                      <a16:colId xmlns:a16="http://schemas.microsoft.com/office/drawing/2014/main" val="20002"/>
                    </a:ext>
                  </a:extLst>
                </a:gridCol>
                <a:gridCol w="1206625">
                  <a:extLst>
                    <a:ext uri="{9D8B030D-6E8A-4147-A177-3AD203B41FA5}">
                      <a16:colId xmlns:a16="http://schemas.microsoft.com/office/drawing/2014/main" val="20003"/>
                    </a:ext>
                  </a:extLst>
                </a:gridCol>
                <a:gridCol w="1206625">
                  <a:extLst>
                    <a:ext uri="{9D8B030D-6E8A-4147-A177-3AD203B41FA5}">
                      <a16:colId xmlns:a16="http://schemas.microsoft.com/office/drawing/2014/main" val="20004"/>
                    </a:ext>
                  </a:extLst>
                </a:gridCol>
                <a:gridCol w="1206625">
                  <a:extLst>
                    <a:ext uri="{9D8B030D-6E8A-4147-A177-3AD203B41FA5}">
                      <a16:colId xmlns:a16="http://schemas.microsoft.com/office/drawing/2014/main" val="20005"/>
                    </a:ext>
                  </a:extLst>
                </a:gridCol>
                <a:gridCol w="1206625">
                  <a:extLst>
                    <a:ext uri="{9D8B030D-6E8A-4147-A177-3AD203B41FA5}">
                      <a16:colId xmlns:a16="http://schemas.microsoft.com/office/drawing/2014/main" val="20006"/>
                    </a:ext>
                  </a:extLst>
                </a:gridCol>
                <a:gridCol w="1206625">
                  <a:extLst>
                    <a:ext uri="{9D8B030D-6E8A-4147-A177-3AD203B41FA5}">
                      <a16:colId xmlns:a16="http://schemas.microsoft.com/office/drawing/2014/main" val="20007"/>
                    </a:ext>
                  </a:extLst>
                </a:gridCol>
                <a:gridCol w="1206625">
                  <a:extLst>
                    <a:ext uri="{9D8B030D-6E8A-4147-A177-3AD203B41FA5}">
                      <a16:colId xmlns:a16="http://schemas.microsoft.com/office/drawing/2014/main" val="20008"/>
                    </a:ext>
                  </a:extLst>
                </a:gridCol>
              </a:tblGrid>
              <a:tr h="227022">
                <a:tc rowSpan="2">
                  <a:txBody>
                    <a:bodyPr/>
                    <a:lstStyle/>
                    <a:p>
                      <a:pPr marL="0" marR="0" lvl="0" indent="0" algn="ctr" defTabSz="995363" rtl="0" eaLnBrk="1" fontAlgn="base" latinLnBrk="0" hangingPunct="1">
                        <a:lnSpc>
                          <a:spcPct val="100000"/>
                        </a:lnSpc>
                        <a:spcBef>
                          <a:spcPts val="0"/>
                        </a:spcBef>
                        <a:spcAft>
                          <a:spcPts val="0"/>
                        </a:spcAft>
                        <a:buClrTx/>
                        <a:buSzTx/>
                        <a:buFontTx/>
                        <a:buNone/>
                        <a:tabLst/>
                        <a:defRPr/>
                      </a:pPr>
                      <a:r>
                        <a:rPr kumimoji="0" lang="en-GB" sz="800" b="1" i="0" u="none" strike="noStrike" cap="none" normalizeH="0" baseline="0" noProof="0" dirty="0">
                          <a:ln>
                            <a:noFill/>
                          </a:ln>
                          <a:solidFill>
                            <a:schemeClr val="tx1"/>
                          </a:solidFill>
                          <a:effectLst/>
                          <a:latin typeface="+mn-lt"/>
                          <a:ea typeface="Arial Unicode MS" pitchFamily="34" charset="-128"/>
                          <a:cs typeface="Arial Unicode MS" pitchFamily="34" charset="-128"/>
                          <a:sym typeface="Arial Unicode MS" pitchFamily="34" charset="-128"/>
                        </a:rPr>
                        <a:t>Recommendation  </a:t>
                      </a: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8">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lang="en-GB" sz="1050" b="1" kern="1200" noProof="0" dirty="0">
                          <a:solidFill>
                            <a:schemeClr val="bg1"/>
                          </a:solidFill>
                          <a:latin typeface="EY interstate light"/>
                          <a:ea typeface="+mn-ea"/>
                          <a:cs typeface="Arial"/>
                          <a:sym typeface="EYInterstate" pitchFamily="2" charset="0"/>
                        </a:rPr>
                        <a:t>60 - 120 Days</a:t>
                      </a: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BF9000"/>
                    </a:solidFill>
                  </a:tcPr>
                </a:tc>
                <a:tc hMerge="1">
                  <a:txBody>
                    <a:bodyPr/>
                    <a:lstStyle/>
                    <a:p>
                      <a:endParaRPr lang="en-US"/>
                    </a:p>
                  </a:txBody>
                  <a:tcPr>
                    <a:lnL w="12700" cap="flat" cmpd="sng" algn="ctr">
                      <a:solidFill>
                        <a:schemeClr val="tx1"/>
                      </a:solidFill>
                      <a:prstDash val="sysDash"/>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~August 11th – September 26th </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7961">
                <a:tc vMerge="1">
                  <a:txBody>
                    <a:bodyPr/>
                    <a:lstStyle/>
                    <a:p>
                      <a:pPr marL="0" marR="0" lvl="0" indent="0" algn="l" defTabSz="995363" rtl="0" eaLnBrk="1" fontAlgn="base" latinLnBrk="0" hangingPunct="1">
                        <a:lnSpc>
                          <a:spcPct val="100000"/>
                        </a:lnSpc>
                        <a:spcBef>
                          <a:spcPts val="0"/>
                        </a:spcBef>
                        <a:spcAft>
                          <a:spcPts val="0"/>
                        </a:spcAft>
                        <a:buClrTx/>
                        <a:buSzTx/>
                        <a:buFontTx/>
                        <a:buNone/>
                        <a:tabLst/>
                        <a:defRPr/>
                      </a:pPr>
                      <a:endParaRPr kumimoji="0" lang="en-GB" sz="800" b="1" i="0" u="none" strike="noStrike" cap="none" normalizeH="0" baseline="0" noProof="0" dirty="0">
                        <a:ln>
                          <a:noFill/>
                        </a:ln>
                        <a:solidFill>
                          <a:schemeClr val="tx1"/>
                        </a:solidFill>
                        <a:effectLst/>
                        <a:latin typeface="+mn-lt"/>
                        <a:ea typeface="Arial Unicode MS" pitchFamily="34" charset="-128"/>
                        <a:cs typeface="Arial Unicode MS" pitchFamily="34" charset="-128"/>
                        <a:sym typeface="Arial Unicode MS" pitchFamily="34" charset="-128"/>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1</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2</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3</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14400" rtl="0" eaLnBrk="1" fontAlgn="base" latinLnBrk="0" hangingPunct="1">
                        <a:lnSpc>
                          <a:spcPct val="100000"/>
                        </a:lnSpc>
                        <a:spcBef>
                          <a:spcPts val="0"/>
                        </a:spcBef>
                        <a:spcAft>
                          <a:spcPts val="300"/>
                        </a:spcAft>
                        <a:buClrTx/>
                        <a:buSzPct val="70000"/>
                        <a:buFont typeface="Arial" pitchFamily="34" charset="0"/>
                        <a:buNone/>
                        <a:tabLst/>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4</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Weeks 5</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6</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7</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6400" marR="0" lvl="0" indent="-176400" algn="ctr" defTabSz="995363" rtl="0" eaLnBrk="1" fontAlgn="base" latinLnBrk="0" hangingPunct="1">
                        <a:lnSpc>
                          <a:spcPct val="100000"/>
                        </a:lnSpc>
                        <a:spcBef>
                          <a:spcPts val="0"/>
                        </a:spcBef>
                        <a:spcAft>
                          <a:spcPts val="300"/>
                        </a:spcAft>
                        <a:buClrTx/>
                        <a:buSzPct val="70000"/>
                        <a:buFont typeface="Arial" pitchFamily="34" charset="0"/>
                        <a:buNone/>
                        <a:tabLst/>
                        <a:defRPr/>
                      </a:pPr>
                      <a:r>
                        <a:rPr kumimoji="0" lang="en-GB" sz="700" b="1" i="0" u="none" strike="noStrike" cap="none" normalizeH="0" baseline="0" noProof="0" dirty="0">
                          <a:ln>
                            <a:noFill/>
                          </a:ln>
                          <a:solidFill>
                            <a:schemeClr val="tx1"/>
                          </a:solidFill>
                          <a:effectLst/>
                          <a:latin typeface="+mn-lt"/>
                          <a:cs typeface="Arial" charset="0"/>
                          <a:sym typeface="EYInterstate" pitchFamily="2" charset="0"/>
                        </a:rPr>
                        <a:t>Week 8</a:t>
                      </a:r>
                    </a:p>
                  </a:txBody>
                  <a:tcPr marL="32652" marR="32652" marT="32652" marB="32652"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1403144">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defTabSz="822926" rtl="0" eaLnBrk="1" latinLnBrk="0" hangingPunct="1">
                        <a:buSzPct val="75000"/>
                        <a:defRPr/>
                      </a:pPr>
                      <a:r>
                        <a:rPr lang="en-US" sz="900" kern="1200">
                          <a:solidFill>
                            <a:schemeClr val="tx1"/>
                          </a:solidFill>
                          <a:latin typeface="EY interstate light"/>
                          <a:ea typeface="+mn-ea"/>
                          <a:cs typeface="Arial"/>
                        </a:rPr>
                        <a:t>Setup a platform/central repository to: collect needs coming from different sources, share technical knowledge and best practices, store test cases and defects root causes to create lesson learnt</a:t>
                      </a:r>
                      <a:endParaRPr lang="en-US" sz="900" kern="1200" dirty="0">
                        <a:solidFill>
                          <a:schemeClr val="tx1"/>
                        </a:solidFill>
                        <a:latin typeface="EY interstate light"/>
                        <a:ea typeface="+mn-ea"/>
                        <a:cs typeface="Arial"/>
                      </a:endParaRP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p>
                      <a:pPr marL="0" marR="0" lvl="0" indent="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403144">
                <a:tc>
                  <a:txBody>
                    <a:bodyPr/>
                    <a:lstStyle/>
                    <a:p>
                      <a:pPr marL="0" algn="l" defTabSz="822926" rtl="0" eaLnBrk="1" latinLnBrk="0" hangingPunct="1">
                        <a:buSzPct val="75000"/>
                        <a:defRPr/>
                      </a:pPr>
                      <a:r>
                        <a:rPr lang="en-US" sz="900" kern="1200">
                          <a:solidFill>
                            <a:schemeClr val="tx1"/>
                          </a:solidFill>
                          <a:latin typeface="EY interstate light"/>
                          <a:ea typeface="+mn-ea"/>
                          <a:cs typeface="Arial"/>
                        </a:rPr>
                        <a:t>Develop procedures and routines for the design and development of architectural changes, using architectural boards, leverage ad hoc tools to design architectural themes</a:t>
                      </a:r>
                      <a:endParaRPr lang="en-US" sz="900" kern="1200" dirty="0">
                        <a:solidFill>
                          <a:schemeClr val="tx1"/>
                        </a:solidFill>
                        <a:latin typeface="EY interstate light"/>
                        <a:ea typeface="+mn-ea"/>
                        <a:cs typeface="Arial"/>
                      </a:endParaRP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403144">
                <a:tc>
                  <a:txBody>
                    <a:bodyPr/>
                    <a:lstStyle/>
                    <a:p>
                      <a:pPr marL="0" algn="l" defTabSz="822926" rtl="0" eaLnBrk="1" latinLnBrk="0" hangingPunct="1">
                        <a:buSzPct val="75000"/>
                        <a:defRPr/>
                      </a:pPr>
                      <a:r>
                        <a:rPr lang="en-US" sz="900" kern="1200">
                          <a:solidFill>
                            <a:schemeClr val="tx1"/>
                          </a:solidFill>
                          <a:latin typeface="EY interstate light"/>
                          <a:ea typeface="+mn-ea"/>
                          <a:cs typeface="Arial"/>
                        </a:rPr>
                        <a:t>Allocate and periodically review the sysadmin capacity within the trains, onboard junior figures and set up a plan for their training </a:t>
                      </a:r>
                      <a:endParaRPr lang="en-GB" sz="900" kern="1200" dirty="0">
                        <a:solidFill>
                          <a:schemeClr val="tx1"/>
                        </a:solidFill>
                        <a:latin typeface="EY interstate light"/>
                        <a:ea typeface="+mn-ea"/>
                        <a:cs typeface="Arial"/>
                      </a:endParaRPr>
                    </a:p>
                  </a:txBody>
                  <a:tcPr marL="32652" marR="32652" marT="32652" marB="3265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None/>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400" marR="0" lvl="0" indent="-176400" algn="l" defTabSz="914400" rtl="0" eaLnBrk="1" fontAlgn="base" latinLnBrk="0" hangingPunct="1">
                        <a:lnSpc>
                          <a:spcPct val="100000"/>
                        </a:lnSpc>
                        <a:spcBef>
                          <a:spcPts val="0"/>
                        </a:spcBef>
                        <a:spcAft>
                          <a:spcPts val="300"/>
                        </a:spcAft>
                        <a:buClrTx/>
                        <a:buSzPct val="70000"/>
                        <a:buFont typeface="Arial" pitchFamily="34" charset="0"/>
                        <a:buChar char="►"/>
                        <a:tabLst/>
                      </a:pPr>
                      <a:endParaRPr kumimoji="0" lang="en-GB" sz="700" b="0" i="0" u="none" strike="noStrike" cap="none" normalizeH="0" baseline="0" noProof="0" dirty="0">
                        <a:ln>
                          <a:noFill/>
                        </a:ln>
                        <a:solidFill>
                          <a:schemeClr val="tx1"/>
                        </a:solidFill>
                        <a:effectLst/>
                        <a:latin typeface="+mn-lt"/>
                        <a:cs typeface="Arial" charset="0"/>
                      </a:endParaRPr>
                    </a:p>
                  </a:txBody>
                  <a:tcPr marL="32652" marR="32652" marT="32652" marB="32652" horzOverflow="overflow">
                    <a:lnL w="12700" cap="flat" cmpd="sng" algn="ctr">
                      <a:solidFill>
                        <a:schemeClr val="bg1">
                          <a:lumMod val="65000"/>
                        </a:schemeClr>
                      </a:solidFill>
                      <a:prstDash val="dash"/>
                      <a:round/>
                      <a:headEnd type="none" w="med" len="med"/>
                      <a:tailEnd type="none" w="med" len="med"/>
                    </a:lnL>
                    <a:lnR w="12700" cap="flat" cmpd="sng" algn="ctr">
                      <a:solidFill>
                        <a:schemeClr val="bg1">
                          <a:lumMod val="65000"/>
                        </a:schemeClr>
                      </a:solidFill>
                      <a:prstDash val="dash"/>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2" name="Flowchart: Connector 41">
            <a:extLst>
              <a:ext uri="{FF2B5EF4-FFF2-40B4-BE49-F238E27FC236}">
                <a16:creationId xmlns:a16="http://schemas.microsoft.com/office/drawing/2014/main" id="{D9B7522B-46B6-4377-B431-10100118CA8A}"/>
              </a:ext>
            </a:extLst>
          </p:cNvPr>
          <p:cNvSpPr/>
          <p:nvPr/>
        </p:nvSpPr>
        <p:spPr>
          <a:xfrm>
            <a:off x="295200" y="1936800"/>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1</a:t>
            </a:r>
          </a:p>
        </p:txBody>
      </p:sp>
      <p:sp>
        <p:nvSpPr>
          <p:cNvPr id="43" name="Flowchart: Connector 42">
            <a:extLst>
              <a:ext uri="{FF2B5EF4-FFF2-40B4-BE49-F238E27FC236}">
                <a16:creationId xmlns:a16="http://schemas.microsoft.com/office/drawing/2014/main" id="{D285DA37-764D-40B7-8FDA-31EC6079463B}"/>
              </a:ext>
            </a:extLst>
          </p:cNvPr>
          <p:cNvSpPr/>
          <p:nvPr/>
        </p:nvSpPr>
        <p:spPr>
          <a:xfrm>
            <a:off x="295200" y="3374296"/>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6</a:t>
            </a:r>
          </a:p>
        </p:txBody>
      </p:sp>
      <p:sp>
        <p:nvSpPr>
          <p:cNvPr id="44" name="Flowchart: Connector 43">
            <a:extLst>
              <a:ext uri="{FF2B5EF4-FFF2-40B4-BE49-F238E27FC236}">
                <a16:creationId xmlns:a16="http://schemas.microsoft.com/office/drawing/2014/main" id="{02EC6FEF-1FDB-4D98-9ECC-8189ACCBD394}"/>
              </a:ext>
            </a:extLst>
          </p:cNvPr>
          <p:cNvSpPr/>
          <p:nvPr/>
        </p:nvSpPr>
        <p:spPr>
          <a:xfrm>
            <a:off x="295200" y="4761136"/>
            <a:ext cx="164720" cy="168152"/>
          </a:xfrm>
          <a:prstGeom prst="flowChartConnector">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9</a:t>
            </a:r>
          </a:p>
        </p:txBody>
      </p:sp>
      <p:sp>
        <p:nvSpPr>
          <p:cNvPr id="45" name="Rectangle 44">
            <a:extLst>
              <a:ext uri="{FF2B5EF4-FFF2-40B4-BE49-F238E27FC236}">
                <a16:creationId xmlns:a16="http://schemas.microsoft.com/office/drawing/2014/main" id="{0585110B-D44C-418D-BDFC-7832A0933350}"/>
              </a:ext>
            </a:extLst>
          </p:cNvPr>
          <p:cNvSpPr/>
          <p:nvPr/>
        </p:nvSpPr>
        <p:spPr bwMode="auto">
          <a:xfrm>
            <a:off x="2214000" y="2044800"/>
            <a:ext cx="2352921"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GB" sz="600" kern="0" dirty="0">
                <a:latin typeface="EY interstate light"/>
              </a:rPr>
              <a:t>1.1. </a:t>
            </a:r>
            <a:r>
              <a:rPr lang="en-US" sz="600" dirty="0">
                <a:latin typeface="EY interstate light"/>
                <a:cs typeface="Arial"/>
              </a:rPr>
              <a:t>Design the centralized platform/repository for “Voice of the Customer”/company’s tech. knowledge, etc. involving all stakeholders</a:t>
            </a:r>
            <a:endParaRPr lang="en-GB" sz="600" dirty="0">
              <a:latin typeface="EY interstate light"/>
            </a:endParaRPr>
          </a:p>
        </p:txBody>
      </p:sp>
      <p:sp>
        <p:nvSpPr>
          <p:cNvPr id="46" name="Rectangle 45">
            <a:extLst>
              <a:ext uri="{FF2B5EF4-FFF2-40B4-BE49-F238E27FC236}">
                <a16:creationId xmlns:a16="http://schemas.microsoft.com/office/drawing/2014/main" id="{953EE77A-666C-4CA5-8655-391519356289}"/>
              </a:ext>
            </a:extLst>
          </p:cNvPr>
          <p:cNvSpPr/>
          <p:nvPr/>
        </p:nvSpPr>
        <p:spPr bwMode="auto">
          <a:xfrm>
            <a:off x="4606345" y="2264139"/>
            <a:ext cx="23760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1.2. Execute a comprehensive technology assessment to evaluate the solution that fits with Design requirements</a:t>
            </a:r>
          </a:p>
        </p:txBody>
      </p:sp>
      <p:sp>
        <p:nvSpPr>
          <p:cNvPr id="47" name="Rectangle 46">
            <a:extLst>
              <a:ext uri="{FF2B5EF4-FFF2-40B4-BE49-F238E27FC236}">
                <a16:creationId xmlns:a16="http://schemas.microsoft.com/office/drawing/2014/main" id="{E5CB4815-8824-4C9C-9A65-E587F2B8B669}"/>
              </a:ext>
            </a:extLst>
          </p:cNvPr>
          <p:cNvSpPr/>
          <p:nvPr/>
        </p:nvSpPr>
        <p:spPr bwMode="auto">
          <a:xfrm>
            <a:off x="5805667" y="2483478"/>
            <a:ext cx="2386502"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1.3. Identify information sources to feed the platform/ repository, classify them into categories and understand how to integrate them</a:t>
            </a:r>
          </a:p>
        </p:txBody>
      </p:sp>
      <p:sp>
        <p:nvSpPr>
          <p:cNvPr id="48" name="Rectangle 47">
            <a:extLst>
              <a:ext uri="{FF2B5EF4-FFF2-40B4-BE49-F238E27FC236}">
                <a16:creationId xmlns:a16="http://schemas.microsoft.com/office/drawing/2014/main" id="{189BCC36-C35B-483C-9A71-3CF9C0F44AA0}"/>
              </a:ext>
            </a:extLst>
          </p:cNvPr>
          <p:cNvSpPr/>
          <p:nvPr/>
        </p:nvSpPr>
        <p:spPr bwMode="auto">
          <a:xfrm>
            <a:off x="7007760" y="2702817"/>
            <a:ext cx="2386502"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1.4. Detail processes and procedures steps for the platform usage</a:t>
            </a:r>
          </a:p>
        </p:txBody>
      </p:sp>
      <p:sp>
        <p:nvSpPr>
          <p:cNvPr id="49" name="Rectangle 48">
            <a:extLst>
              <a:ext uri="{FF2B5EF4-FFF2-40B4-BE49-F238E27FC236}">
                <a16:creationId xmlns:a16="http://schemas.microsoft.com/office/drawing/2014/main" id="{97FB93F5-0DC3-470C-8206-39C8409D18E8}"/>
              </a:ext>
            </a:extLst>
          </p:cNvPr>
          <p:cNvSpPr/>
          <p:nvPr/>
        </p:nvSpPr>
        <p:spPr bwMode="auto">
          <a:xfrm>
            <a:off x="9437370" y="2922156"/>
            <a:ext cx="179578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1.5. Define MVP perimeter for the first launch of the Dashboard and plan its Agile execution</a:t>
            </a:r>
          </a:p>
        </p:txBody>
      </p:sp>
      <p:sp>
        <p:nvSpPr>
          <p:cNvPr id="50" name="Rectangle 49">
            <a:extLst>
              <a:ext uri="{FF2B5EF4-FFF2-40B4-BE49-F238E27FC236}">
                <a16:creationId xmlns:a16="http://schemas.microsoft.com/office/drawing/2014/main" id="{4BCE1F29-A85D-4BEA-AF52-DB7734C394E0}"/>
              </a:ext>
            </a:extLst>
          </p:cNvPr>
          <p:cNvSpPr/>
          <p:nvPr/>
        </p:nvSpPr>
        <p:spPr bwMode="auto">
          <a:xfrm>
            <a:off x="10648949" y="3141494"/>
            <a:ext cx="1152526"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1.6. Plan scaling up of the solution and training program </a:t>
            </a:r>
          </a:p>
        </p:txBody>
      </p:sp>
      <p:sp>
        <p:nvSpPr>
          <p:cNvPr id="56" name="Rectangle 55">
            <a:extLst>
              <a:ext uri="{FF2B5EF4-FFF2-40B4-BE49-F238E27FC236}">
                <a16:creationId xmlns:a16="http://schemas.microsoft.com/office/drawing/2014/main" id="{ABB5F4D6-DAEA-481B-B252-366BB38C2708}"/>
              </a:ext>
            </a:extLst>
          </p:cNvPr>
          <p:cNvSpPr/>
          <p:nvPr/>
        </p:nvSpPr>
        <p:spPr bwMode="auto">
          <a:xfrm>
            <a:off x="2214000" y="3443872"/>
            <a:ext cx="170559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6.1 Define a standard template for Architectural change documents and diagrams</a:t>
            </a:r>
          </a:p>
        </p:txBody>
      </p:sp>
      <p:sp>
        <p:nvSpPr>
          <p:cNvPr id="57" name="Rectangle 56">
            <a:extLst>
              <a:ext uri="{FF2B5EF4-FFF2-40B4-BE49-F238E27FC236}">
                <a16:creationId xmlns:a16="http://schemas.microsoft.com/office/drawing/2014/main" id="{04410FC9-E678-4E08-A328-03B3C6877443}"/>
              </a:ext>
            </a:extLst>
          </p:cNvPr>
          <p:cNvSpPr/>
          <p:nvPr/>
        </p:nvSpPr>
        <p:spPr bwMode="auto">
          <a:xfrm>
            <a:off x="4606344" y="3984504"/>
            <a:ext cx="23760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6.3. Define a process for the design and development of architectural changes and validate a formal checklist</a:t>
            </a:r>
            <a:r>
              <a:rPr lang="en-US" sz="600" kern="0">
                <a:latin typeface="EY interstate light"/>
              </a:rPr>
              <a:t> follow</a:t>
            </a:r>
            <a:endParaRPr lang="en-US" sz="600" kern="0" dirty="0">
              <a:latin typeface="EY interstate light"/>
            </a:endParaRPr>
          </a:p>
        </p:txBody>
      </p:sp>
      <p:sp>
        <p:nvSpPr>
          <p:cNvPr id="59" name="Rectangle 58">
            <a:extLst>
              <a:ext uri="{FF2B5EF4-FFF2-40B4-BE49-F238E27FC236}">
                <a16:creationId xmlns:a16="http://schemas.microsoft.com/office/drawing/2014/main" id="{F8F0DBF8-F0E7-44F7-B93D-016C22166023}"/>
              </a:ext>
            </a:extLst>
          </p:cNvPr>
          <p:cNvSpPr/>
          <p:nvPr/>
        </p:nvSpPr>
        <p:spPr bwMode="auto">
          <a:xfrm>
            <a:off x="3387659" y="3714188"/>
            <a:ext cx="199454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6.2. Define the architectural board using TOGAF</a:t>
            </a:r>
          </a:p>
        </p:txBody>
      </p:sp>
      <p:sp>
        <p:nvSpPr>
          <p:cNvPr id="60" name="Rectangle 59">
            <a:extLst>
              <a:ext uri="{FF2B5EF4-FFF2-40B4-BE49-F238E27FC236}">
                <a16:creationId xmlns:a16="http://schemas.microsoft.com/office/drawing/2014/main" id="{7A80BC27-D61E-4600-8E61-9AA8CC29FF1E}"/>
              </a:ext>
            </a:extLst>
          </p:cNvPr>
          <p:cNvSpPr/>
          <p:nvPr/>
        </p:nvSpPr>
        <p:spPr bwMode="auto">
          <a:xfrm>
            <a:off x="7007760" y="3984504"/>
            <a:ext cx="171079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6.4. Plan training session to share new process, tools, methodology and boards</a:t>
            </a:r>
          </a:p>
        </p:txBody>
      </p:sp>
      <p:sp>
        <p:nvSpPr>
          <p:cNvPr id="61" name="Rectangle 60">
            <a:extLst>
              <a:ext uri="{FF2B5EF4-FFF2-40B4-BE49-F238E27FC236}">
                <a16:creationId xmlns:a16="http://schemas.microsoft.com/office/drawing/2014/main" id="{6ECCE0D0-6700-4843-847D-9DF60C4EBC01}"/>
              </a:ext>
            </a:extLst>
          </p:cNvPr>
          <p:cNvSpPr/>
          <p:nvPr/>
        </p:nvSpPr>
        <p:spPr bwMode="auto">
          <a:xfrm>
            <a:off x="8201011" y="4254820"/>
            <a:ext cx="3597716"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6.5. Establish periodic meetings between architectural teams of different trains for alignment, standardization and best practices sharing</a:t>
            </a:r>
          </a:p>
        </p:txBody>
      </p:sp>
      <p:sp>
        <p:nvSpPr>
          <p:cNvPr id="62" name="Rectangle 61">
            <a:extLst>
              <a:ext uri="{FF2B5EF4-FFF2-40B4-BE49-F238E27FC236}">
                <a16:creationId xmlns:a16="http://schemas.microsoft.com/office/drawing/2014/main" id="{8A7CF785-14F7-49EA-87B6-F78FF445B176}"/>
              </a:ext>
            </a:extLst>
          </p:cNvPr>
          <p:cNvSpPr/>
          <p:nvPr/>
        </p:nvSpPr>
        <p:spPr bwMode="auto">
          <a:xfrm>
            <a:off x="9437369" y="4525134"/>
            <a:ext cx="235902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6.6. Set up recurring activities to review the formal process, template structure and KPIs to improve quality and performance </a:t>
            </a:r>
          </a:p>
        </p:txBody>
      </p:sp>
      <p:sp>
        <p:nvSpPr>
          <p:cNvPr id="63" name="Rectangle 62">
            <a:extLst>
              <a:ext uri="{FF2B5EF4-FFF2-40B4-BE49-F238E27FC236}">
                <a16:creationId xmlns:a16="http://schemas.microsoft.com/office/drawing/2014/main" id="{FD20DF07-96D8-4E28-BC77-8D367BC9A363}"/>
              </a:ext>
            </a:extLst>
          </p:cNvPr>
          <p:cNvSpPr/>
          <p:nvPr/>
        </p:nvSpPr>
        <p:spPr bwMode="auto">
          <a:xfrm>
            <a:off x="2214001" y="4825274"/>
            <a:ext cx="235292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9.1. Verify sysadmin CoP members capacity and identify trade-offs between train teams sysadmins and Site Reliability team </a:t>
            </a:r>
          </a:p>
        </p:txBody>
      </p:sp>
      <p:sp>
        <p:nvSpPr>
          <p:cNvPr id="64" name="Rectangle 63">
            <a:extLst>
              <a:ext uri="{FF2B5EF4-FFF2-40B4-BE49-F238E27FC236}">
                <a16:creationId xmlns:a16="http://schemas.microsoft.com/office/drawing/2014/main" id="{7F366634-C63D-4C25-8E65-18A8451C8523}"/>
              </a:ext>
            </a:extLst>
          </p:cNvPr>
          <p:cNvSpPr/>
          <p:nvPr/>
        </p:nvSpPr>
        <p:spPr bwMode="auto">
          <a:xfrm>
            <a:off x="4606344" y="4825274"/>
            <a:ext cx="237600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9.2. Estimate </a:t>
            </a:r>
            <a:r>
              <a:rPr lang="en-US" sz="600" kern="0">
                <a:latin typeface="EY interstate light"/>
              </a:rPr>
              <a:t>and allocate </a:t>
            </a:r>
            <a:r>
              <a:rPr lang="en-US" sz="600" kern="0" dirty="0">
                <a:latin typeface="EY interstate light"/>
              </a:rPr>
              <a:t>sysadmin capacity needed to manage sysadmins’ tasks within trains based on previous years time-series</a:t>
            </a:r>
          </a:p>
        </p:txBody>
      </p:sp>
      <p:sp>
        <p:nvSpPr>
          <p:cNvPr id="65" name="Rectangle 64">
            <a:extLst>
              <a:ext uri="{FF2B5EF4-FFF2-40B4-BE49-F238E27FC236}">
                <a16:creationId xmlns:a16="http://schemas.microsoft.com/office/drawing/2014/main" id="{B543DFBA-4910-445E-8070-71F847335EA3}"/>
              </a:ext>
            </a:extLst>
          </p:cNvPr>
          <p:cNvSpPr/>
          <p:nvPr/>
        </p:nvSpPr>
        <p:spPr bwMode="auto">
          <a:xfrm>
            <a:off x="5805667" y="5039927"/>
            <a:ext cx="2360315"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9.3. Define responsibilities of sysadmin CoP members within train teams </a:t>
            </a:r>
            <a:r>
              <a:rPr lang="en-US" sz="600" dirty="0">
                <a:latin typeface="EY interstate light"/>
                <a:cs typeface="Arial"/>
              </a:rPr>
              <a:t>and integrate them into the RACI model</a:t>
            </a:r>
            <a:endParaRPr lang="en-US" sz="600" kern="0" dirty="0">
              <a:latin typeface="EY interstate light"/>
            </a:endParaRPr>
          </a:p>
        </p:txBody>
      </p:sp>
      <p:sp>
        <p:nvSpPr>
          <p:cNvPr id="66" name="Rectangle 65">
            <a:extLst>
              <a:ext uri="{FF2B5EF4-FFF2-40B4-BE49-F238E27FC236}">
                <a16:creationId xmlns:a16="http://schemas.microsoft.com/office/drawing/2014/main" id="{18DB234D-F11C-4124-9303-304F2C4F8190}"/>
              </a:ext>
            </a:extLst>
          </p:cNvPr>
          <p:cNvSpPr/>
          <p:nvPr/>
        </p:nvSpPr>
        <p:spPr bwMode="auto">
          <a:xfrm>
            <a:off x="7007760" y="5251602"/>
            <a:ext cx="4790967"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9.4. Ensure sysadmin CoP members alignment and participation in train ceremonies</a:t>
            </a:r>
          </a:p>
        </p:txBody>
      </p:sp>
      <p:sp>
        <p:nvSpPr>
          <p:cNvPr id="67" name="Rectangle 66">
            <a:extLst>
              <a:ext uri="{FF2B5EF4-FFF2-40B4-BE49-F238E27FC236}">
                <a16:creationId xmlns:a16="http://schemas.microsoft.com/office/drawing/2014/main" id="{1F585929-552E-4D9E-8393-62864FA27341}"/>
              </a:ext>
            </a:extLst>
          </p:cNvPr>
          <p:cNvSpPr/>
          <p:nvPr/>
        </p:nvSpPr>
        <p:spPr bwMode="auto">
          <a:xfrm>
            <a:off x="8207409" y="5467484"/>
            <a:ext cx="2395344"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9.5. Onboard senior and junior figures to cover the current vacancies and reinforce the community</a:t>
            </a:r>
          </a:p>
        </p:txBody>
      </p:sp>
      <p:sp>
        <p:nvSpPr>
          <p:cNvPr id="68" name="Rectangle 67">
            <a:extLst>
              <a:ext uri="{FF2B5EF4-FFF2-40B4-BE49-F238E27FC236}">
                <a16:creationId xmlns:a16="http://schemas.microsoft.com/office/drawing/2014/main" id="{EBD9C14C-BA11-4637-8419-F7925C240EC7}"/>
              </a:ext>
            </a:extLst>
          </p:cNvPr>
          <p:cNvSpPr/>
          <p:nvPr/>
        </p:nvSpPr>
        <p:spPr bwMode="auto">
          <a:xfrm>
            <a:off x="8207409" y="5706000"/>
            <a:ext cx="2395344"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9.6. Design a training path dedicated to junior figures to grow necessary skills (Sys-Academy) and strengthen in the mid term the sysadmin CoP</a:t>
            </a:r>
          </a:p>
        </p:txBody>
      </p:sp>
      <p:sp>
        <p:nvSpPr>
          <p:cNvPr id="71" name="Rectangle 70">
            <a:extLst>
              <a:ext uri="{FF2B5EF4-FFF2-40B4-BE49-F238E27FC236}">
                <a16:creationId xmlns:a16="http://schemas.microsoft.com/office/drawing/2014/main" id="{AA112FC5-6824-43B7-AD21-8DD430A91824}"/>
              </a:ext>
            </a:extLst>
          </p:cNvPr>
          <p:cNvSpPr/>
          <p:nvPr/>
        </p:nvSpPr>
        <p:spPr bwMode="auto">
          <a:xfrm>
            <a:off x="10651278" y="5934994"/>
            <a:ext cx="1147449"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9.9</a:t>
            </a:r>
            <a:r>
              <a:rPr lang="en-US" sz="600" b="0" i="0" u="none" strike="noStrike" dirty="0">
                <a:effectLst/>
                <a:latin typeface="EY interstate light"/>
              </a:rPr>
              <a:t>. Review the sysadmin capacity allocation within trains</a:t>
            </a:r>
            <a:endParaRPr lang="en-US" sz="600" kern="0" dirty="0">
              <a:latin typeface="EY interstate light"/>
            </a:endParaRPr>
          </a:p>
        </p:txBody>
      </p:sp>
      <p:sp>
        <p:nvSpPr>
          <p:cNvPr id="72" name="Rectangle 71">
            <a:extLst>
              <a:ext uri="{FF2B5EF4-FFF2-40B4-BE49-F238E27FC236}">
                <a16:creationId xmlns:a16="http://schemas.microsoft.com/office/drawing/2014/main" id="{6521433F-EF4F-4F3F-8387-7C50F4F4BD07}"/>
              </a:ext>
            </a:extLst>
          </p:cNvPr>
          <p:cNvSpPr/>
          <p:nvPr/>
        </p:nvSpPr>
        <p:spPr bwMode="auto">
          <a:xfrm>
            <a:off x="8207409" y="5938964"/>
            <a:ext cx="2395344"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9.7. Create a repository and a proper communication channel for knowledge transfer with the international Site Reliability Team</a:t>
            </a:r>
          </a:p>
        </p:txBody>
      </p:sp>
      <p:sp>
        <p:nvSpPr>
          <p:cNvPr id="29" name="Rectangle 28">
            <a:extLst>
              <a:ext uri="{FF2B5EF4-FFF2-40B4-BE49-F238E27FC236}">
                <a16:creationId xmlns:a16="http://schemas.microsoft.com/office/drawing/2014/main" id="{61BBC38B-5406-4733-BC09-0C4218BED15C}"/>
              </a:ext>
            </a:extLst>
          </p:cNvPr>
          <p:cNvSpPr/>
          <p:nvPr/>
        </p:nvSpPr>
        <p:spPr bwMode="auto">
          <a:xfrm>
            <a:off x="10651277" y="5714598"/>
            <a:ext cx="1147450" cy="1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defTabSz="945885"/>
            <a:r>
              <a:rPr lang="en-US" sz="600" kern="0" dirty="0">
                <a:latin typeface="EY interstate light"/>
              </a:rPr>
              <a:t>9.8. Plan periodic meetings for KT with Site Reliability team</a:t>
            </a:r>
          </a:p>
        </p:txBody>
      </p:sp>
      <p:sp>
        <p:nvSpPr>
          <p:cNvPr id="30" name="AutoShape 1896">
            <a:extLst>
              <a:ext uri="{FF2B5EF4-FFF2-40B4-BE49-F238E27FC236}">
                <a16:creationId xmlns:a16="http://schemas.microsoft.com/office/drawing/2014/main" id="{2BC3FF2E-9F38-432C-B8EF-670414CA02AD}"/>
              </a:ext>
            </a:extLst>
          </p:cNvPr>
          <p:cNvSpPr>
            <a:spLocks noChangeArrowheads="1"/>
          </p:cNvSpPr>
          <p:nvPr/>
        </p:nvSpPr>
        <p:spPr bwMode="gray">
          <a:xfrm>
            <a:off x="369984" y="1114622"/>
            <a:ext cx="11623896" cy="341889"/>
          </a:xfrm>
          <a:prstGeom prst="chevron">
            <a:avLst/>
          </a:prstGeom>
          <a:solidFill>
            <a:srgbClr val="FFC000"/>
          </a:solidFill>
          <a:ln w="3175" algn="ctr">
            <a:noFill/>
            <a:miter lim="800000"/>
            <a:headEnd/>
            <a:tailEnd/>
          </a:ln>
          <a:effectLst/>
        </p:spPr>
        <p:txBody>
          <a:bodyPr lIns="34007" tIns="34007" rIns="34007" bIns="34007" anchor="ctr"/>
          <a:lstStyle/>
          <a:p>
            <a:pPr algn="ctr" defTabSz="863950" eaLnBrk="0" hangingPunct="0">
              <a:defRPr/>
            </a:pPr>
            <a:r>
              <a:rPr lang="en-GB" sz="945" b="1" dirty="0">
                <a:solidFill>
                  <a:srgbClr val="FFFFFF"/>
                </a:solidFill>
                <a:latin typeface="EYInterstate"/>
              </a:rPr>
              <a:t>Recommendations implementation</a:t>
            </a:r>
          </a:p>
        </p:txBody>
      </p:sp>
    </p:spTree>
    <p:extLst>
      <p:ext uri="{BB962C8B-B14F-4D97-AF65-F5344CB8AC3E}">
        <p14:creationId xmlns:p14="http://schemas.microsoft.com/office/powerpoint/2010/main" val="22797272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83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GuBlF74vSZWtfbsyyi3Na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n7lEP4IiRZCFTUKDFb7DS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sl6NesqMRxGVZMGeBGjLu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8CymVIdSWK9_VghJZ.XS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U_mmFpaAcVYQpingTXPzb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U_mmFpaAcVYQpingTXPzb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U_mmFpaAcVYQpingTXPzb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U_mmFpaAcVYQpingTXPzb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U_mmFpaAcVYQpingTXPzb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U_mmFpaAcVYQpingTXPzb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36866741953975264">
  <a:themeElements>
    <a:clrScheme name="636866741953975265">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954F72"/>
      </a:folHlink>
    </a:clrScheme>
    <a:fontScheme name="636866741953975266">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EY light projection">
  <a:themeElements>
    <a:clrScheme name="Custom 1">
      <a:dk1>
        <a:srgbClr val="000000"/>
      </a:dk1>
      <a:lt1>
        <a:srgbClr val="646464"/>
      </a:lt1>
      <a:dk2>
        <a:srgbClr val="FFFFFF"/>
      </a:dk2>
      <a:lt2>
        <a:srgbClr val="646464"/>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Presentation1" id="{92CA7061-1D1D-4875-A9EB-CF4EB6DEDFD5}" vid="{E8B4243A-C512-4629-BB60-4C423ADE5BF9}"/>
    </a:ext>
  </a:extLst>
</a:theme>
</file>

<file path=ppt/theme/theme4.xml><?xml version="1.0" encoding="utf-8"?>
<a:theme xmlns:a="http://schemas.openxmlformats.org/drawingml/2006/main" name="EY Presentation">
  <a:themeElements>
    <a:clrScheme name="EY Presentation 1">
      <a:dk1>
        <a:srgbClr val="000000"/>
      </a:dk1>
      <a:lt1>
        <a:srgbClr val="FFFFFF"/>
      </a:lt1>
      <a:dk2>
        <a:srgbClr val="FFD200"/>
      </a:dk2>
      <a:lt2>
        <a:srgbClr val="646464"/>
      </a:lt2>
      <a:accent1>
        <a:srgbClr val="808080"/>
      </a:accent1>
      <a:accent2>
        <a:srgbClr val="FFD200"/>
      </a:accent2>
      <a:accent3>
        <a:srgbClr val="FFFFFF"/>
      </a:accent3>
      <a:accent4>
        <a:srgbClr val="000000"/>
      </a:accent4>
      <a:accent5>
        <a:srgbClr val="C0C0C0"/>
      </a:accent5>
      <a:accent6>
        <a:srgbClr val="E7BE00"/>
      </a:accent6>
      <a:hlink>
        <a:srgbClr val="999999"/>
      </a:hlink>
      <a:folHlink>
        <a:srgbClr val="CCCCCC"/>
      </a:folHlink>
    </a:clrScheme>
    <a:fontScheme name="EY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accent1"/>
          </a:solidFill>
          <a:prstDash val="solid"/>
          <a:round/>
          <a:headEnd type="none" w="med" len="med"/>
          <a:tailEnd type="none" w="med" len="med"/>
        </a:ln>
        <a:effectLst/>
      </a:spPr>
      <a:bodyPr vert="horz" wrap="none" lIns="54000" tIns="54000" rIns="54000" bIns="540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accent1"/>
          </a:solidFill>
          <a:prstDash val="solid"/>
          <a:round/>
          <a:headEnd type="none" w="med" len="med"/>
          <a:tailEnd type="none" w="med" len="med"/>
        </a:ln>
        <a:effectLst/>
      </a:spPr>
      <a:bodyPr vert="horz" wrap="none" lIns="54000" tIns="54000" rIns="54000" bIns="5400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defRPr>
        </a:defPPr>
      </a:lstStyle>
    </a:lnDef>
  </a:objectDefaults>
  <a:extraClrSchemeLst>
    <a:extraClrScheme>
      <a:clrScheme name="EY Presentation 1">
        <a:dk1>
          <a:srgbClr val="000000"/>
        </a:dk1>
        <a:lt1>
          <a:srgbClr val="FFFFFF"/>
        </a:lt1>
        <a:dk2>
          <a:srgbClr val="FFD200"/>
        </a:dk2>
        <a:lt2>
          <a:srgbClr val="646464"/>
        </a:lt2>
        <a:accent1>
          <a:srgbClr val="808080"/>
        </a:accent1>
        <a:accent2>
          <a:srgbClr val="FFD200"/>
        </a:accent2>
        <a:accent3>
          <a:srgbClr val="FFFFFF"/>
        </a:accent3>
        <a:accent4>
          <a:srgbClr val="000000"/>
        </a:accent4>
        <a:accent5>
          <a:srgbClr val="C0C0C0"/>
        </a:accent5>
        <a:accent6>
          <a:srgbClr val="E7BE00"/>
        </a:accent6>
        <a:hlink>
          <a:srgbClr val="999999"/>
        </a:hlink>
        <a:folHlink>
          <a:srgbClr val="CCCCCC"/>
        </a:folHlink>
      </a:clrScheme>
      <a:clrMap bg1="lt1" tx1="dk1" bg2="lt2" tx2="dk2" accent1="accent1" accent2="accent2" accent3="accent3" accent4="accent4" accent5="accent5" accent6="accent6" hlink="hlink" folHlink="folHlink"/>
    </a:extraClrScheme>
    <a:extraClrScheme>
      <a:clrScheme name="EY Presentation 2">
        <a:dk1>
          <a:srgbClr val="FFFFFF"/>
        </a:dk1>
        <a:lt1>
          <a:srgbClr val="FFFFFF"/>
        </a:lt1>
        <a:dk2>
          <a:srgbClr val="333333"/>
        </a:dk2>
        <a:lt2>
          <a:srgbClr val="FFD200"/>
        </a:lt2>
        <a:accent1>
          <a:srgbClr val="FFD200"/>
        </a:accent1>
        <a:accent2>
          <a:srgbClr val="808080"/>
        </a:accent2>
        <a:accent3>
          <a:srgbClr val="ADADAD"/>
        </a:accent3>
        <a:accent4>
          <a:srgbClr val="DADADA"/>
        </a:accent4>
        <a:accent5>
          <a:srgbClr val="FFE5AA"/>
        </a:accent5>
        <a:accent6>
          <a:srgbClr val="737373"/>
        </a:accent6>
        <a:hlink>
          <a:srgbClr val="999999"/>
        </a:hlink>
        <a:folHlink>
          <a:srgbClr val="CCCCCC"/>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EY regular presentation 2016_2">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9525">
          <a:noFill/>
        </a:ln>
      </a:spPr>
      <a:bodyPr lIns="72000" tIns="72000" rIns="72000" bIns="72000" rtlCol="0" anchor="t" anchorCtr="0"/>
      <a:lstStyle>
        <a:defPPr>
          <a:defRPr sz="1000" dirty="0" err="1" smtClean="0">
            <a:solidFill>
              <a:schemeClr val="tx1"/>
            </a:solidFill>
            <a:latin typeface="EYInterstate Light" panose="02000506000000020004"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6">
              <a:lumMod val="40000"/>
              <a:lumOff val="60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EY regular presentation 2016.potx" id="{F157B1A2-C0B2-4E5F-AC46-1B845FEFA3B6}" vid="{F619CB2B-A276-410D-B731-EF9A75F25A68}"/>
    </a:ext>
  </a:extLst>
</a:theme>
</file>

<file path=ppt/theme/theme6.xml><?xml version="1.0" encoding="utf-8"?>
<a:theme xmlns:a="http://schemas.openxmlformats.org/drawingml/2006/main" name="2_636866741953975264">
  <a:themeElements>
    <a:clrScheme name="636866741953975265">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954F72"/>
      </a:folHlink>
    </a:clrScheme>
    <a:fontScheme name="636866741953975266">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636866741953975265">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954F72"/>
    </a:folHlink>
  </a:clrScheme>
</a:themeOverride>
</file>

<file path=ppt/theme/themeOverride2.xml><?xml version="1.0" encoding="utf-8"?>
<a:themeOverride xmlns:a="http://schemas.openxmlformats.org/drawingml/2006/main">
  <a:clrScheme name="636866741953975265">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EY Knowledge Document" ma:contentTypeID="0x010100826318CDA76982469C2C3CD2CD5847410200FE50EC723BBB4EE093E11CAD7ADFFF7A0023C01E477931E8418E24AD7395A90A97" ma:contentTypeVersion="106" ma:contentTypeDescription="EY Knowledge Document" ma:contentTypeScope="" ma:versionID="9854fe66dd5c2613025b5e0dbe1f87fd">
  <xsd:schema xmlns:xsd="http://www.w3.org/2001/XMLSchema" xmlns:xs="http://www.w3.org/2001/XMLSchema" xmlns:p="http://schemas.microsoft.com/office/2006/metadata/properties" xmlns:ns2="35818088-e62d-4edf-bbb6-409430aef268" xmlns:ns3="f7b9490a-6539-4b3d-a00d-85d1ae6c4bae" xmlns:ns4="19adbeff-1f70-49b0-bb78-230e8a3e1da5" xmlns:ns5="ba90dc45-3ec7-4dfc-acec-d508650260fe" targetNamespace="http://schemas.microsoft.com/office/2006/metadata/properties" ma:root="true" ma:fieldsID="80ecaca7752de8a0a8e31d2c2e588949" ns2:_="" ns3:_="" ns4:_="" ns5:_="">
    <xsd:import namespace="35818088-e62d-4edf-bbb6-409430aef268"/>
    <xsd:import namespace="f7b9490a-6539-4b3d-a00d-85d1ae6c4bae"/>
    <xsd:import namespace="19adbeff-1f70-49b0-bb78-230e8a3e1da5"/>
    <xsd:import namespace="ba90dc45-3ec7-4dfc-acec-d508650260fe"/>
    <xsd:element name="properties">
      <xsd:complexType>
        <xsd:sequence>
          <xsd:element name="documentManagement">
            <xsd:complexType>
              <xsd:all>
                <xsd:element ref="ns2:EYAbstract" minOccurs="0"/>
                <xsd:element ref="ns3:EYMajorPubDate" minOccurs="0"/>
                <xsd:element ref="ns2:EYEYOnly"/>
                <xsd:element ref="ns2:EYEYAuthors" minOccurs="0"/>
                <xsd:element ref="ns2:EYContact" minOccurs="0"/>
                <xsd:element ref="ns2:ClassificationDataNoteField" minOccurs="0"/>
                <xsd:element ref="ns2:Classification_x0020_Status" minOccurs="0"/>
                <xsd:element ref="ns2:EYKLastReviewDate" minOccurs="0"/>
                <xsd:element ref="ns2:EYKShelfLife" minOccurs="0"/>
                <xsd:element ref="ns2:EYRelatedItems" minOccurs="0"/>
                <xsd:element ref="ns2:ExternalSource" minOccurs="0"/>
                <xsd:element ref="ns2:EYCopyright" minOccurs="0"/>
                <xsd:element ref="ns2:EYScoreNo" minOccurs="0"/>
                <xsd:element ref="ns2:EYExtranetPublication"/>
                <xsd:element ref="ns2:EYShareHideFromSearch" minOccurs="0"/>
                <xsd:element ref="ns2:EYKEndorseHistoryLog" minOccurs="0"/>
                <xsd:element ref="ns4:EYKArchiveHistoryLog" minOccurs="0"/>
                <xsd:element ref="ns2:EYKNoOfDownloads" minOccurs="0"/>
                <xsd:element ref="ns2:EYKNoOfViews" minOccurs="0"/>
                <xsd:element ref="ns5:EYKIsStubRecord" minOccurs="0"/>
                <xsd:element ref="ns5:EYKStubRecordURL" minOccurs="0"/>
                <xsd:element ref="ns5:EYKComments" minOccurs="0"/>
                <xsd:element ref="ns2:EYKEndorsement" minOccurs="0"/>
                <xsd:element ref="ns5:_dlc_DocIdUrl" minOccurs="0"/>
                <xsd:element ref="ns2:i14ea8bbd518495ea0e20ac1ad18c527" minOccurs="0"/>
                <xsd:element ref="ns2:TaxCatchAll" minOccurs="0"/>
                <xsd:element ref="ns2:TaxCatchAllLabel" minOccurs="0"/>
                <xsd:element ref="ns2:k8128b1c45734e36a24fce652bc7ffb7" minOccurs="0"/>
                <xsd:element ref="ns2:jc981bd8ab5b47fd91abb7684c0f405b" minOccurs="0"/>
                <xsd:element ref="ns2:b4187e12891e46deb4d240a4b28bdb90" minOccurs="0"/>
                <xsd:element ref="ns2:m33678f12b5049c39a1c696686f3f70e" minOccurs="0"/>
                <xsd:element ref="ns2:i8aa7114bb7641bd86d3a4ccb4853306" minOccurs="0"/>
                <xsd:element ref="ns2:m36b233319544d999b8f04858985d3e8" minOccurs="0"/>
                <xsd:element ref="ns2:e0e024ccac5240e69ae9c38a41bfa7a5" minOccurs="0"/>
                <xsd:element ref="ns2:TaxKeywordTaxHTField" minOccurs="0"/>
                <xsd:element ref="ns2:dc12c0fcbaa8400483ae8258ed61b8c8" minOccurs="0"/>
                <xsd:element ref="ns2:n1dab9d6d8664732849b7aaffb48fb18" minOccurs="0"/>
                <xsd:element ref="ns2:jb27e7913892463ea3962391e5e5bf6b" minOccurs="0"/>
                <xsd:element ref="ns2:f4bd10f74d714a839685405af33c451c" minOccurs="0"/>
                <xsd:element ref="ns2:a17f02f1284541ecaf0310cd291db4a5" minOccurs="0"/>
                <xsd:element ref="ns2:c94e7723a71c45f09f50228010d0fe70" minOccurs="0"/>
                <xsd:element ref="ns2:EYKRequestId" minOccurs="0"/>
                <xsd:element ref="ns5:a8483d08fb074d6289c5ef76ab4c8396" minOccurs="0"/>
                <xsd:element ref="ns5:_dlc_DocId" minOccurs="0"/>
                <xsd:element ref="ns5:_dlc_DocIdPersistId" minOccurs="0"/>
                <xsd:element ref="ns5:EYKIsValidContact" minOccurs="0"/>
                <xsd:element ref="ns5:EYKIsValidAuthors" minOccurs="0"/>
                <xsd:element ref="ns5:EYKDateArchived" minOccurs="0"/>
                <xsd:element ref="ns5:EYKDSBID" minOccurs="0"/>
                <xsd:element ref="ns5:EYKHarvestCycleID" minOccurs="0"/>
                <xsd:element ref="ns2:EngagementNumber" minOccurs="0"/>
                <xsd:element ref="ns5:ma3fe9d163a54e01b9fa3fb657a8eeac" minOccurs="0"/>
                <xsd:element ref="ns2:EYKOpportunityID" minOccurs="0"/>
                <xsd:element ref="ns5:EYKOriginalSourceData" minOccurs="0"/>
                <xsd:element ref="ns5:EYKAssociatedEngagements" minOccurs="0"/>
                <xsd:element ref="ns5:EYIsMigrat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818088-e62d-4edf-bbb6-409430aef268" elementFormDefault="qualified">
    <xsd:import namespace="http://schemas.microsoft.com/office/2006/documentManagement/types"/>
    <xsd:import namespace="http://schemas.microsoft.com/office/infopath/2007/PartnerControls"/>
    <xsd:element name="EYAbstract" ma:index="2" nillable="true" ma:displayName="Abstract" ma:internalName="EYAbstract">
      <xsd:simpleType>
        <xsd:restriction base="dms:Note"/>
      </xsd:simpleType>
    </xsd:element>
    <xsd:element name="EYEYOnly" ma:index="4" ma:displayName="EY Only" ma:default="1" ma:internalName="EYEYOnly" ma:readOnly="false">
      <xsd:simpleType>
        <xsd:restriction base="dms:Boolean"/>
      </xsd:simpleType>
    </xsd:element>
    <xsd:element name="EYEYAuthors" ma:index="5" nillable="true" ma:displayName="EY Authors" ma:description="Identify the authors of this file" ma:SharePointGroup="0" ma:internalName="EYEYAuthors" ma:showField="EMail">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YContact" ma:index="6" nillable="true" ma:displayName="Contact" ma:list="UserInfo" ma:SharePointGroup="0" ma:internalName="EYContact" ma:showField="EMail">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assificationDataNoteField" ma:index="9" nillable="true" ma:displayName="ClassificationDataNoteField" ma:internalName="ClassificationDataNoteField" ma:readOnly="true">
      <xsd:simpleType>
        <xsd:restriction base="dms:Note"/>
      </xsd:simpleType>
    </xsd:element>
    <xsd:element name="Classification_x0020_Status" ma:index="10" nillable="true" ma:displayName="Classification Status" ma:internalName="Classification_x0020_Status" ma:readOnly="false">
      <xsd:simpleType>
        <xsd:restriction base="dms:Note"/>
      </xsd:simpleType>
    </xsd:element>
    <xsd:element name="EYKLastReviewDate" ma:index="18" nillable="true" ma:displayName="Last Review Date" ma:default="[today]" ma:format="DateOnly" ma:internalName="EYKLastReviewDate">
      <xsd:simpleType>
        <xsd:restriction base="dms:DateTime"/>
      </xsd:simpleType>
    </xsd:element>
    <xsd:element name="EYKShelfLife" ma:index="19" nillable="true" ma:displayName="Shelf Life(in months)" ma:default="18" ma:format="Dropdown" ma:internalName="EYKShelfLife">
      <xsd:simpleType>
        <xsd:restriction base="dms:Choice">
          <xsd:enumeration value="6"/>
          <xsd:enumeration value="12"/>
          <xsd:enumeration value="18"/>
          <xsd:enumeration value="24"/>
        </xsd:restriction>
      </xsd:simpleType>
    </xsd:element>
    <xsd:element name="EYRelatedItems" ma:index="21" nillable="true" ma:displayName="Related Items" ma:internalName="EYRelatedItems">
      <xsd:simpleType>
        <xsd:restriction base="dms:Note"/>
      </xsd:simpleType>
    </xsd:element>
    <xsd:element name="ExternalSource" ma:index="22" nillable="true" ma:displayName="External Source" ma:description="Identify the organization(s) that produced this file (if applicable); e.g. “Gartner Inc.”  “Greenpeace”. Separate multiple values with a semi-colon (;)" ma:internalName="ExternalSource">
      <xsd:simpleType>
        <xsd:restriction base="dms:Text">
          <xsd:maxLength value="255"/>
        </xsd:restriction>
      </xsd:simpleType>
    </xsd:element>
    <xsd:element name="EYCopyright" ma:index="23" nillable="true" ma:displayName="Copyright" ma:internalName="EYCopyright">
      <xsd:simpleType>
        <xsd:restriction base="dms:Text"/>
      </xsd:simpleType>
    </xsd:element>
    <xsd:element name="EYScoreNo" ma:index="24" nillable="true" ma:displayName="SCORE No." ma:internalName="EYScoreNo">
      <xsd:simpleType>
        <xsd:restriction base="dms:Text">
          <xsd:maxLength value="255"/>
        </xsd:restriction>
      </xsd:simpleType>
    </xsd:element>
    <xsd:element name="EYExtranetPublication" ma:index="25" ma:displayName="For Extranet Publication" ma:default="0" ma:internalName="EYExtranetPublication" ma:readOnly="false">
      <xsd:simpleType>
        <xsd:restriction base="dms:Boolean"/>
      </xsd:simpleType>
    </xsd:element>
    <xsd:element name="EYShareHideFromSearch" ma:index="30" nillable="true" ma:displayName="EY Share Hide From Search" ma:default="0" ma:description="EY Share Hide From Search" ma:indexed="true" ma:internalName="EYShareHideFromSearch" ma:readOnly="false">
      <xsd:simpleType>
        <xsd:restriction base="dms:Boolean"/>
      </xsd:simpleType>
    </xsd:element>
    <xsd:element name="EYKEndorseHistoryLog" ma:index="31" nillable="true" ma:displayName="Endorse History Log" ma:internalName="EYKEndorseHistoryLog">
      <xsd:simpleType>
        <xsd:restriction base="dms:Note"/>
      </xsd:simpleType>
    </xsd:element>
    <xsd:element name="EYKNoOfDownloads" ma:index="33" nillable="true" ma:displayName="No Of Downloads" ma:indexed="true" ma:internalName="EYKNoOfDownloads">
      <xsd:simpleType>
        <xsd:restriction base="dms:Number"/>
      </xsd:simpleType>
    </xsd:element>
    <xsd:element name="EYKNoOfViews" ma:index="34" nillable="true" ma:displayName="No Of Views" ma:indexed="true" ma:internalName="EYKNoOfViews">
      <xsd:simpleType>
        <xsd:restriction base="dms:Number"/>
      </xsd:simpleType>
    </xsd:element>
    <xsd:element name="EYKEndorsement" ma:index="40" nillable="true" ma:displayName="Endorsement" ma:internalName="EYKEndorsement">
      <xsd:simpleType>
        <xsd:restriction base="dms:Note"/>
      </xsd:simpleType>
    </xsd:element>
    <xsd:element name="i14ea8bbd518495ea0e20ac1ad18c527" ma:index="49" ma:taxonomy="true" ma:internalName="i14ea8bbd518495ea0e20ac1ad18c527" ma:taxonomyFieldName="EYContentType" ma:displayName="EY Content Type" ma:fieldId="{214ea8bb-d518-495e-a0e2-0ac1ad18c527}" ma:sspId="9cc9f4e4-efc4-4954-9a3a-92fa8d4fa5d0" ma:termSetId="6505b3fe-eead-400a-9754-f8a94624a621" ma:anchorId="00000000-0000-0000-0000-000000000000" ma:open="true" ma:isKeyword="false">
      <xsd:complexType>
        <xsd:sequence>
          <xsd:element ref="pc:Terms" minOccurs="0" maxOccurs="1"/>
        </xsd:sequence>
      </xsd:complexType>
    </xsd:element>
    <xsd:element name="TaxCatchAll" ma:index="50" nillable="true" ma:displayName="Taxonomy Catch All Column" ma:hidden="true" ma:list="{72d371bf-0f9d-45e2-ac92-06c559d8be95}" ma:internalName="TaxCatchAll" ma:showField="CatchAllData" ma:web="ba90dc45-3ec7-4dfc-acec-d508650260fe">
      <xsd:complexType>
        <xsd:complexContent>
          <xsd:extension base="dms:MultiChoiceLookup">
            <xsd:sequence>
              <xsd:element name="Value" type="dms:Lookup" maxOccurs="unbounded" minOccurs="0" nillable="true"/>
            </xsd:sequence>
          </xsd:extension>
        </xsd:complexContent>
      </xsd:complexType>
    </xsd:element>
    <xsd:element name="TaxCatchAllLabel" ma:index="51" nillable="true" ma:displayName="Taxonomy Catch All Column1" ma:hidden="true" ma:list="{72d371bf-0f9d-45e2-ac92-06c559d8be95}" ma:internalName="TaxCatchAllLabel" ma:readOnly="true" ma:showField="CatchAllDataLabel" ma:web="ba90dc45-3ec7-4dfc-acec-d508650260fe">
      <xsd:complexType>
        <xsd:complexContent>
          <xsd:extension base="dms:MultiChoiceLookup">
            <xsd:sequence>
              <xsd:element name="Value" type="dms:Lookup" maxOccurs="unbounded" minOccurs="0" nillable="true"/>
            </xsd:sequence>
          </xsd:extension>
        </xsd:complexContent>
      </xsd:complexType>
    </xsd:element>
    <xsd:element name="k8128b1c45734e36a24fce652bc7ffb7" ma:index="52" ma:taxonomy="true" ma:internalName="k8128b1c45734e36a24fce652bc7ffb7" ma:taxonomyFieldName="ServiceLineFunction" ma:displayName="Service Line / Function" ma:default="" ma:fieldId="{48128b1c-4573-4e36-a24f-ce652bc7ffb7}" ma:taxonomyMulti="true" ma:sspId="9cc9f4e4-efc4-4954-9a3a-92fa8d4fa5d0" ma:termSetId="a54bfafd-6ceb-41d3-a4cd-e00da9f478ef" ma:anchorId="00000000-0000-0000-0000-000000000000" ma:open="false" ma:isKeyword="false">
      <xsd:complexType>
        <xsd:sequence>
          <xsd:element ref="pc:Terms" minOccurs="0" maxOccurs="1"/>
        </xsd:sequence>
      </xsd:complexType>
    </xsd:element>
    <xsd:element name="jc981bd8ab5b47fd91abb7684c0f405b" ma:index="53" ma:taxonomy="true" ma:internalName="jc981bd8ab5b47fd91abb7684c0f405b" ma:taxonomyFieldName="GeographicApplicability" ma:displayName="Geographic Applicability" ma:fieldId="{3c981bd8-ab5b-47fd-91ab-b7684c0f405b}" ma:taxonomyMulti="true" ma:sspId="9cc9f4e4-efc4-4954-9a3a-92fa8d4fa5d0" ma:termSetId="d4205efd-bf5c-4aee-a8ac-d84b5a7eb933" ma:anchorId="00000000-0000-0000-0000-000000000000" ma:open="true" ma:isKeyword="false">
      <xsd:complexType>
        <xsd:sequence>
          <xsd:element ref="pc:Terms" minOccurs="0" maxOccurs="1"/>
        </xsd:sequence>
      </xsd:complexType>
    </xsd:element>
    <xsd:element name="b4187e12891e46deb4d240a4b28bdb90" ma:index="54" nillable="true" ma:taxonomy="true" ma:internalName="b4187e12891e46deb4d240a4b28bdb90" ma:taxonomyFieldName="ContentLanguage" ma:displayName="Content Language" ma:readOnly="false" ma:fieldId="{b4187e12-891e-46de-b4d2-40a4b28bdb90}" ma:taxonomyMulti="true" ma:sspId="9cc9f4e4-efc4-4954-9a3a-92fa8d4fa5d0" ma:termSetId="de7f4a9f-9315-4ba0-93d7-d7d3ca1129ab" ma:anchorId="00000000-0000-0000-0000-000000000000" ma:open="true" ma:isKeyword="false">
      <xsd:complexType>
        <xsd:sequence>
          <xsd:element ref="pc:Terms" minOccurs="0" maxOccurs="1"/>
        </xsd:sequence>
      </xsd:complexType>
    </xsd:element>
    <xsd:element name="m33678f12b5049c39a1c696686f3f70e" ma:index="55" nillable="true" ma:taxonomy="true" ma:internalName="m33678f12b5049c39a1c696686f3f70e" ma:taxonomyFieldName="EYIssues" ma:displayName="Solutions" ma:fieldId="{633678f1-2b50-49c3-9a1c-696686f3f70e}" ma:taxonomyMulti="true" ma:sspId="9cc9f4e4-efc4-4954-9a3a-92fa8d4fa5d0" ma:termSetId="239b5997-633a-4b4b-9814-25ca4115df09" ma:anchorId="00000000-0000-0000-0000-000000000000" ma:open="false" ma:isKeyword="false">
      <xsd:complexType>
        <xsd:sequence>
          <xsd:element ref="pc:Terms" minOccurs="0" maxOccurs="1"/>
        </xsd:sequence>
      </xsd:complexType>
    </xsd:element>
    <xsd:element name="i8aa7114bb7641bd86d3a4ccb4853306" ma:index="56" nillable="true" ma:taxonomy="true" ma:internalName="i8aa7114bb7641bd86d3a4ccb4853306" ma:taxonomyFieldName="EYMarketSegment" ma:displayName="Market Segment" ma:fieldId="{28aa7114-bb76-41bd-86d3-a4ccb4853306}" ma:taxonomyMulti="true" ma:sspId="9cc9f4e4-efc4-4954-9a3a-92fa8d4fa5d0" ma:termSetId="32a424d6-4e64-4b6e-858a-4c0b995c8a2e" ma:anchorId="00000000-0000-0000-0000-000000000000" ma:open="false" ma:isKeyword="false">
      <xsd:complexType>
        <xsd:sequence>
          <xsd:element ref="pc:Terms" minOccurs="0" maxOccurs="1"/>
        </xsd:sequence>
      </xsd:complexType>
    </xsd:element>
    <xsd:element name="m36b233319544d999b8f04858985d3e8" ma:index="57" nillable="true" ma:taxonomy="true" ma:internalName="m36b233319544d999b8f04858985d3e8" ma:taxonomyFieldName="EYTargetAudience" ma:displayName="Target Audience" ma:fieldId="{636b2333-1954-4d99-9b8f-04858985d3e8}" ma:taxonomyMulti="true" ma:sspId="9cc9f4e4-efc4-4954-9a3a-92fa8d4fa5d0" ma:termSetId="246796d0-1317-4a0f-adb0-812a08744b49" ma:anchorId="00000000-0000-0000-0000-000000000000" ma:open="false" ma:isKeyword="false">
      <xsd:complexType>
        <xsd:sequence>
          <xsd:element ref="pc:Terms" minOccurs="0" maxOccurs="1"/>
        </xsd:sequence>
      </xsd:complexType>
    </xsd:element>
    <xsd:element name="e0e024ccac5240e69ae9c38a41bfa7a5" ma:index="58" ma:taxonomy="true" ma:internalName="e0e024ccac5240e69ae9c38a41bfa7a5" ma:taxonomyFieldName="Sector" ma:displayName="Sector" ma:default="" ma:fieldId="{e0e024cc-ac52-40e6-9ae9-c38a41bfa7a5}" ma:taxonomyMulti="true" ma:sspId="9cc9f4e4-efc4-4954-9a3a-92fa8d4fa5d0" ma:termSetId="a2f97da7-e69b-4e00-a045-c556c68352c3" ma:anchorId="00000000-0000-0000-0000-000000000000" ma:open="false" ma:isKeyword="false">
      <xsd:complexType>
        <xsd:sequence>
          <xsd:element ref="pc:Terms" minOccurs="0" maxOccurs="1"/>
        </xsd:sequence>
      </xsd:complexType>
    </xsd:element>
    <xsd:element name="TaxKeywordTaxHTField" ma:index="59" nillable="true" ma:taxonomy="true" ma:internalName="TaxKeywordTaxHTField" ma:taxonomyFieldName="TaxKeyword" ma:displayName="Enterprise Keywords"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element name="dc12c0fcbaa8400483ae8258ed61b8c8" ma:index="60" nillable="true" ma:taxonomy="true" ma:internalName="dc12c0fcbaa8400483ae8258ed61b8c8" ma:taxonomyFieldName="EYCommunitySpecificTerms" ma:displayName="Community Specific Terms" ma:fieldId="{dc12c0fc-baa8-4004-83ae-8258ed61b8c8}" ma:taxonomyMulti="true" ma:sspId="9cc9f4e4-efc4-4954-9a3a-92fa8d4fa5d0" ma:termSetId="279c7b15-ecb7-44cd-a7ab-eeea417286fd" ma:anchorId="00000000-0000-0000-0000-000000000000" ma:open="false" ma:isKeyword="false">
      <xsd:complexType>
        <xsd:sequence>
          <xsd:element ref="pc:Terms" minOccurs="0" maxOccurs="1"/>
        </xsd:sequence>
      </xsd:complexType>
    </xsd:element>
    <xsd:element name="n1dab9d6d8664732849b7aaffb48fb18" ma:index="61" nillable="true" ma:taxonomy="true" ma:internalName="n1dab9d6d8664732849b7aaffb48fb18" ma:taxonomyFieldName="MethodName" ma:displayName="Method Name" ma:fieldId="{71dab9d6-d866-4732-849b-7aaffb48fb18}" ma:taxonomyMulti="true" ma:sspId="9cc9f4e4-efc4-4954-9a3a-92fa8d4fa5d0" ma:termSetId="ff854fd0-0285-4ae1-98db-1727847a79ad" ma:anchorId="00000000-0000-0000-0000-000000000000" ma:open="false" ma:isKeyword="false">
      <xsd:complexType>
        <xsd:sequence>
          <xsd:element ref="pc:Terms" minOccurs="0" maxOccurs="1"/>
        </xsd:sequence>
      </xsd:complexType>
    </xsd:element>
    <xsd:element name="jb27e7913892463ea3962391e5e5bf6b" ma:index="62" nillable="true" ma:taxonomy="true" ma:internalName="jb27e7913892463ea3962391e5e5bf6b" ma:taxonomyFieldName="MethodWorkProduct" ma:displayName="Method Work Product" ma:fieldId="{3b27e791-3892-463e-a396-2391e5e5bf6b}" ma:taxonomyMulti="true" ma:sspId="9cc9f4e4-efc4-4954-9a3a-92fa8d4fa5d0" ma:termSetId="5045ebf6-bf91-4ba5-9f35-a166421a658c" ma:anchorId="00000000-0000-0000-0000-000000000000" ma:open="false" ma:isKeyword="false">
      <xsd:complexType>
        <xsd:sequence>
          <xsd:element ref="pc:Terms" minOccurs="0" maxOccurs="1"/>
        </xsd:sequence>
      </xsd:complexType>
    </xsd:element>
    <xsd:element name="f4bd10f74d714a839685405af33c451c" ma:index="63" nillable="true" ma:taxonomy="true" ma:internalName="f4bd10f74d714a839685405af33c451c" ma:taxonomyFieldName="EYKEndorsedBy" ma:displayName="Endorsed By" ma:default="" ma:fieldId="{f4bd10f7-4d71-4a83-9685-405af33c451c}" ma:taxonomyMulti="true" ma:sspId="9cc9f4e4-efc4-4954-9a3a-92fa8d4fa5d0" ma:termSetId="a17caa84-b9d1-4098-a3de-cadb1307e722" ma:anchorId="00000000-0000-0000-0000-000000000000" ma:open="false" ma:isKeyword="false">
      <xsd:complexType>
        <xsd:sequence>
          <xsd:element ref="pc:Terms" minOccurs="0" maxOccurs="1"/>
        </xsd:sequence>
      </xsd:complexType>
    </xsd:element>
    <xsd:element name="a17f02f1284541ecaf0310cd291db4a5" ma:index="64" nillable="true" ma:taxonomy="true" ma:internalName="a17f02f1284541ecaf0310cd291db4a5" ma:taxonomyFieldName="EYKKnowledgeDomainOwner" ma:displayName="Knowledge Domain Owner" ma:fieldId="{a17f02f1-2845-41ec-af03-10cd291db4a5}" ma:sspId="9cc9f4e4-efc4-4954-9a3a-92fa8d4fa5d0" ma:termSetId="f135dbd5-70a4-496e-bfae-75b7cb045959" ma:anchorId="00000000-0000-0000-0000-000000000000" ma:open="true" ma:isKeyword="false">
      <xsd:complexType>
        <xsd:sequence>
          <xsd:element ref="pc:Terms" minOccurs="0" maxOccurs="1"/>
        </xsd:sequence>
      </xsd:complexType>
    </xsd:element>
    <xsd:element name="c94e7723a71c45f09f50228010d0fe70" ma:index="65" nillable="true" ma:taxonomy="true" ma:internalName="c94e7723a71c45f09f50228010d0fe70" ma:taxonomyFieldName="EYKRelatedKnowledgeDomain" ma:displayName="Related Knowledge Domain" ma:fieldId="{c94e7723-a71c-45f0-9f50-228010d0fe70}" ma:taxonomyMulti="true" ma:sspId="9cc9f4e4-efc4-4954-9a3a-92fa8d4fa5d0" ma:termSetId="f135dbd5-70a4-496e-bfae-75b7cb045959" ma:anchorId="00000000-0000-0000-0000-000000000000" ma:open="true" ma:isKeyword="false">
      <xsd:complexType>
        <xsd:sequence>
          <xsd:element ref="pc:Terms" minOccurs="0" maxOccurs="1"/>
        </xsd:sequence>
      </xsd:complexType>
    </xsd:element>
    <xsd:element name="EYKRequestId" ma:index="66" nillable="true" ma:displayName="Request ID" ma:hidden="true" ma:internalName="EYKRequestId" ma:readOnly="false">
      <xsd:simpleType>
        <xsd:restriction base="dms:Text">
          <xsd:maxLength value="255"/>
        </xsd:restriction>
      </xsd:simpleType>
    </xsd:element>
    <xsd:element name="EngagementNumber" ma:index="75" nillable="true" ma:displayName="Engagement Number" ma:internalName="EngagementNumber">
      <xsd:simpleType>
        <xsd:restriction base="dms:Note"/>
      </xsd:simpleType>
    </xsd:element>
    <xsd:element name="EYKOpportunityID" ma:index="78" nillable="true" ma:displayName="Opportunity ID" ma:internalName="EYKOpportunityI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7b9490a-6539-4b3d-a00d-85d1ae6c4bae" elementFormDefault="qualified">
    <xsd:import namespace="http://schemas.microsoft.com/office/2006/documentManagement/types"/>
    <xsd:import namespace="http://schemas.microsoft.com/office/infopath/2007/PartnerControls"/>
    <xsd:element name="EYMajorPubDate" ma:index="3" nillable="true" ma:displayName="Major Publication Date" ma:format="DateOnly" ma:internalName="EYMajorPub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9adbeff-1f70-49b0-bb78-230e8a3e1da5" elementFormDefault="qualified">
    <xsd:import namespace="http://schemas.microsoft.com/office/2006/documentManagement/types"/>
    <xsd:import namespace="http://schemas.microsoft.com/office/infopath/2007/PartnerControls"/>
    <xsd:element name="EYKArchiveHistoryLog" ma:index="32" nillable="true" ma:displayName="Archive History Log" ma:internalName="EYKArchiveHistoryLog">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90dc45-3ec7-4dfc-acec-d508650260fe" elementFormDefault="qualified">
    <xsd:import namespace="http://schemas.microsoft.com/office/2006/documentManagement/types"/>
    <xsd:import namespace="http://schemas.microsoft.com/office/infopath/2007/PartnerControls"/>
    <xsd:element name="EYKIsStubRecord" ma:index="35" nillable="true" ma:displayName="Is Stub Record" ma:internalName="EYKIsStubRecord">
      <xsd:simpleType>
        <xsd:restriction base="dms:Boolean"/>
      </xsd:simpleType>
    </xsd:element>
    <xsd:element name="EYKStubRecordURL" ma:index="37" nillable="true" ma:displayName="Stub Record URL" ma:internalName="EYKStubRecordURL">
      <xsd:simpleType>
        <xsd:restriction base="dms:Note"/>
      </xsd:simpleType>
    </xsd:element>
    <xsd:element name="EYKComments" ma:index="38" nillable="true" ma:displayName="Comments" ma:description="This is for users to be able to include a note to themselves that this document might require special handling." ma:hidden="true" ma:internalName="EYKComments">
      <xsd:simpleType>
        <xsd:restriction base="dms:Note"/>
      </xsd:simpleType>
    </xsd:element>
    <xsd:element name="_dlc_DocIdUrl" ma:index="4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a8483d08fb074d6289c5ef76ab4c8396" ma:index="67" nillable="true" ma:taxonomy="true" ma:internalName="a8483d08fb074d6289c5ef76ab4c8396" ma:taxonomyFieldName="EYKStubRecordType" ma:displayName="Stub Record Type" ma:indexed="true" ma:fieldId="{a8483d08-fb07-4d62-89c5-ef76ab4c8396}" ma:sspId="9cc9f4e4-efc4-4954-9a3a-92fa8d4fa5d0" ma:termSetId="54f64295-64ed-4036-b208-c76be4d842c5" ma:anchorId="00000000-0000-0000-0000-000000000000" ma:open="true" ma:isKeyword="false">
      <xsd:complexType>
        <xsd:sequence>
          <xsd:element ref="pc:Terms" minOccurs="0" maxOccurs="1"/>
        </xsd:sequence>
      </xsd:complexType>
    </xsd:element>
    <xsd:element name="_dlc_DocId" ma:index="68" nillable="true" ma:displayName="Document ID Value" ma:description="The value of the document ID assigned to this item." ma:internalName="_dlc_DocId" ma:readOnly="true">
      <xsd:simpleType>
        <xsd:restriction base="dms:Text"/>
      </xsd:simpleType>
    </xsd:element>
    <xsd:element name="_dlc_DocIdPersistId" ma:index="69" nillable="true" ma:displayName="Persist ID" ma:description="Keep ID on add." ma:hidden="true" ma:internalName="_dlc_DocIdPersistId" ma:readOnly="true">
      <xsd:simpleType>
        <xsd:restriction base="dms:Boolean"/>
      </xsd:simpleType>
    </xsd:element>
    <xsd:element name="EYKIsValidContact" ma:index="70" nillable="true" ma:displayName="Is Invalid Contact" ma:default="0" ma:internalName="EYKIsValidContact" ma:readOnly="false">
      <xsd:simpleType>
        <xsd:restriction base="dms:Boolean"/>
      </xsd:simpleType>
    </xsd:element>
    <xsd:element name="EYKIsValidAuthors" ma:index="71" nillable="true" ma:displayName="Is Invalid Authors" ma:default="0" ma:internalName="EYKIsValidAuthors" ma:readOnly="false">
      <xsd:simpleType>
        <xsd:restriction base="dms:Boolean"/>
      </xsd:simpleType>
    </xsd:element>
    <xsd:element name="EYKDateArchived" ma:index="72" nillable="true" ma:displayName="Date Archived" ma:description="EYKDateArchived" ma:format="DateOnly" ma:hidden="true" ma:internalName="EYKDateArchived">
      <xsd:simpleType>
        <xsd:restriction base="dms:DateTime"/>
      </xsd:simpleType>
    </xsd:element>
    <xsd:element name="EYKDSBID" ma:index="73" nillable="true" ma:displayName="DSB ID" ma:internalName="EYKDSBID">
      <xsd:simpleType>
        <xsd:restriction base="dms:Text">
          <xsd:maxLength value="255"/>
        </xsd:restriction>
      </xsd:simpleType>
    </xsd:element>
    <xsd:element name="EYKHarvestCycleID" ma:index="74" nillable="true" ma:displayName="Harvest Cycle ID" ma:internalName="EYKHarvestCycleID">
      <xsd:simpleType>
        <xsd:restriction base="dms:Text">
          <xsd:maxLength value="255"/>
        </xsd:restriction>
      </xsd:simpleType>
    </xsd:element>
    <xsd:element name="ma3fe9d163a54e01b9fa3fb657a8eeac" ma:index="76" nillable="true" ma:taxonomy="true" ma:internalName="ma3fe9d163a54e01b9fa3fb657a8eeac" ma:taxonomyFieldName="EYKBusinessTriggers" ma:displayName="Buyer" ma:fieldId="{6a3fe9d1-63a5-4e01-b9fa-3fb657a8eeac}" ma:taxonomyMulti="true" ma:sspId="9cc9f4e4-efc4-4954-9a3a-92fa8d4fa5d0" ma:termSetId="6a3fe9d1-36a5-4e01-b9fa-3fb657a8eeac" ma:anchorId="00000000-0000-0000-0000-000000000000" ma:open="true" ma:isKeyword="false">
      <xsd:complexType>
        <xsd:sequence>
          <xsd:element ref="pc:Terms" minOccurs="0" maxOccurs="1"/>
        </xsd:sequence>
      </xsd:complexType>
    </xsd:element>
    <xsd:element name="EYKOriginalSourceData" ma:index="79" nillable="true" ma:displayName="Original Source Data" ma:internalName="EYKOriginalSourceData">
      <xsd:simpleType>
        <xsd:restriction base="dms:Note">
          <xsd:maxLength value="255"/>
        </xsd:restriction>
      </xsd:simpleType>
    </xsd:element>
    <xsd:element name="EYKAssociatedEngagements" ma:index="80" nillable="true" ma:displayName="Associated Engagements" ma:internalName="EYKAssociatedEngagements">
      <xsd:simpleType>
        <xsd:restriction base="dms:Note">
          <xsd:maxLength value="255"/>
        </xsd:restriction>
      </xsd:simpleType>
    </xsd:element>
    <xsd:element name="EYIsMigrated" ma:index="81" nillable="true" ma:displayName="EYIsMigrated" ma:default="0" ma:hidden="true" ma:internalName="EYIsMigrated" ma:readOnly="fals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3" ma:displayName="Content Type"/>
        <xsd:element ref="dc:title"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36b233319544d999b8f04858985d3e8 xmlns="35818088-e62d-4edf-bbb6-409430aef268">
      <Terms xmlns="http://schemas.microsoft.com/office/infopath/2007/PartnerControls"/>
    </m36b233319544d999b8f04858985d3e8>
    <EYAbstract xmlns="35818088-e62d-4edf-bbb6-409430aef268">Roadmap defined to implement the initiatives found during the SDLC project for an Insurance Client.</EYAbstract>
    <EYExtranetPublication xmlns="35818088-e62d-4edf-bbb6-409430aef268">false</EYExtranetPublication>
    <EYKArchiveHistoryLog xmlns="19adbeff-1f70-49b0-bb78-230e8a3e1da5" xsi:nil="true"/>
    <EYMajorPubDate xmlns="f7b9490a-6539-4b3d-a00d-85d1ae6c4bae">2022-06-08T22:00:00+00:00</EYMajorPubDate>
    <EYEYOnly xmlns="35818088-e62d-4edf-bbb6-409430aef268">true</EYEYOnly>
    <m33678f12b5049c39a1c696686f3f70e xmlns="35818088-e62d-4edf-bbb6-409430aef268">
      <Terms xmlns="http://schemas.microsoft.com/office/infopath/2007/PartnerControls">
        <TermInfo xmlns="http://schemas.microsoft.com/office/infopath/2007/PartnerControls">
          <TermName xmlns="http://schemas.microsoft.com/office/infopath/2007/PartnerControls">Nexus</TermName>
          <TermId xmlns="http://schemas.microsoft.com/office/infopath/2007/PartnerControls">a5005da6-43db-449b-8990-5774af7ad454</TermId>
        </TermInfo>
      </Terms>
    </m33678f12b5049c39a1c696686f3f70e>
    <k8128b1c45734e36a24fce652bc7ffb7 xmlns="35818088-e62d-4edf-bbb6-409430aef268">
      <Terms xmlns="http://schemas.microsoft.com/office/infopath/2007/PartnerControls">
        <TermInfo xmlns="http://schemas.microsoft.com/office/infopath/2007/PartnerControls">
          <TermName xmlns="http://schemas.microsoft.com/office/infopath/2007/PartnerControls">Delivery Strategy and Roadmap</TermName>
          <TermId xmlns="http://schemas.microsoft.com/office/infopath/2007/PartnerControls">a000341a-34a8-4d6f-b88f-b013d8372d14</TermId>
        </TermInfo>
      </Terms>
    </k8128b1c45734e36a24fce652bc7ffb7>
    <e0e024ccac5240e69ae9c38a41bfa7a5 xmlns="35818088-e62d-4edf-bbb6-409430aef268">
      <Terms xmlns="http://schemas.microsoft.com/office/infopath/2007/PartnerControls">
        <TermInfo xmlns="http://schemas.microsoft.com/office/infopath/2007/PartnerControls">
          <TermName xmlns="http://schemas.microsoft.com/office/infopath/2007/PartnerControls">Insurance</TermName>
          <TermId xmlns="http://schemas.microsoft.com/office/infopath/2007/PartnerControls">5b80bbc8-1abb-48eb-87d6-894c1651c290</TermId>
        </TermInfo>
      </Terms>
    </e0e024ccac5240e69ae9c38a41bfa7a5>
    <EYCopyright xmlns="35818088-e62d-4edf-bbb6-409430aef268" xsi:nil="true"/>
    <TaxCatchAll xmlns="35818088-e62d-4edf-bbb6-409430aef268">
      <Value>288</Value>
      <Value>287</Value>
      <Value>9</Value>
      <Value>2693</Value>
      <Value>23</Value>
      <Value>3269</Value>
      <Value>3609</Value>
      <Value>1785</Value>
    </TaxCatchAll>
    <b4187e12891e46deb4d240a4b28bdb90 xmlns="35818088-e62d-4edf-bbb6-409430aef268">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556a818d-2fa5-4ece-a7c0-2ca1d2dc5c77</TermId>
        </TermInfo>
      </Terms>
    </b4187e12891e46deb4d240a4b28bdb90>
    <EngagementNumber xmlns="35818088-e62d-4edf-bbb6-409430aef268">E-66636453</EngagementNumber>
    <EYScoreNo xmlns="35818088-e62d-4edf-bbb6-409430aef268" xsi:nil="true"/>
    <EYRelatedItems xmlns="35818088-e62d-4edf-bbb6-409430aef268" xsi:nil="true"/>
    <i8aa7114bb7641bd86d3a4ccb4853306 xmlns="35818088-e62d-4edf-bbb6-409430aef268">
      <Terms xmlns="http://schemas.microsoft.com/office/infopath/2007/PartnerControls"/>
    </i8aa7114bb7641bd86d3a4ccb4853306>
    <EYEYAuthors xmlns="35818088-e62d-4edf-bbb6-409430aef268">
      <UserInfo>
        <DisplayName>i:0#.w|itey\ur117rd</DisplayName>
        <AccountId>116011</AccountId>
        <AccountType/>
      </UserInfo>
      <UserInfo>
        <DisplayName>i:0#.w|itey\gu213gg</DisplayName>
        <AccountId>144610</AccountId>
        <AccountType/>
      </UserInfo>
      <UserInfo>
        <DisplayName>i:0#.w|itey\lx798vz</DisplayName>
        <AccountId>142346</AccountId>
        <AccountType/>
      </UserInfo>
      <UserInfo>
        <DisplayName>i:0#.w|itey\xu468hp</DisplayName>
        <AccountId>116593</AccountId>
        <AccountType/>
      </UserInfo>
    </EYEYAuthors>
    <EYContact xmlns="35818088-e62d-4edf-bbb6-409430aef268">
      <UserInfo>
        <DisplayName>Fabrizio Crocetta</DisplayName>
        <AccountId>20148</AccountId>
        <AccountType/>
      </UserInfo>
    </EYContact>
    <jc981bd8ab5b47fd91abb7684c0f405b xmlns="35818088-e62d-4edf-bbb6-409430aef268">
      <Terms xmlns="http://schemas.microsoft.com/office/infopath/2007/PartnerControls">
        <TermInfo xmlns="http://schemas.microsoft.com/office/infopath/2007/PartnerControls">
          <TermName xmlns="http://schemas.microsoft.com/office/infopath/2007/PartnerControls">FSO EMEIA</TermName>
          <TermId xmlns="http://schemas.microsoft.com/office/infopath/2007/PartnerControls">48ff1e85-6e74-4637-81ae-8f48dce7e9e1</TermId>
        </TermInfo>
      </Terms>
    </jc981bd8ab5b47fd91abb7684c0f405b>
    <TaxKeywordTaxHTField xmlns="35818088-e62d-4edf-bbb6-409430aef268">
      <Terms xmlns="http://schemas.microsoft.com/office/infopath/2007/PartnerControls"/>
    </TaxKeywordTaxHTField>
    <dc12c0fcbaa8400483ae8258ed61b8c8 xmlns="35818088-e62d-4edf-bbb6-409430aef268">
      <Terms xmlns="http://schemas.microsoft.com/office/infopath/2007/PartnerControls"/>
    </dc12c0fcbaa8400483ae8258ed61b8c8>
    <Classification_x0020_Status xmlns="35818088-e62d-4edf-bbb6-409430aef268" xsi:nil="true"/>
    <i14ea8bbd518495ea0e20ac1ad18c527 xmlns="35818088-e62d-4edf-bbb6-409430aef268">
      <Terms xmlns="http://schemas.microsoft.com/office/infopath/2007/PartnerControls">
        <TermInfo xmlns="http://schemas.microsoft.com/office/infopath/2007/PartnerControls">
          <TermName xmlns="http://schemas.microsoft.com/office/infopath/2007/PartnerControls">Deliverables</TermName>
          <TermId xmlns="http://schemas.microsoft.com/office/infopath/2007/PartnerControls">88bbe921-a94c-45f8-a5bf-d0553f03fe0b</TermId>
        </TermInfo>
      </Terms>
    </i14ea8bbd518495ea0e20ac1ad18c527>
    <EYKNoOfDownloads xmlns="35818088-e62d-4edf-bbb6-409430aef268">315</EYKNoOfDownloads>
    <EYKNoOfViews xmlns="35818088-e62d-4edf-bbb6-409430aef268">439</EYKNoOfViews>
    <EYKOriginalSourceData xmlns="ba90dc45-3ec7-4dfc-acec-d508650260fe">AccountType : Legal Entity|AccountSegment : |ServiceLine : CNS|GeographicArea : EMEIA|Sector : Insurance|ClientSector : </EYKOriginalSourceData>
    <EYKShelfLife xmlns="35818088-e62d-4edf-bbb6-409430aef268">18</EYKShelfLife>
    <f4bd10f74d714a839685405af33c451c xmlns="35818088-e62d-4edf-bbb6-409430aef268">
      <Terms xmlns="http://schemas.microsoft.com/office/infopath/2007/PartnerControls"/>
    </f4bd10f74d714a839685405af33c451c>
    <EYKAssociatedEngagements xmlns="ba90dc45-3ec7-4dfc-acec-d508650260fe" xsi:nil="true"/>
    <n1dab9d6d8664732849b7aaffb48fb18 xmlns="35818088-e62d-4edf-bbb6-409430aef268">
      <Terms xmlns="http://schemas.microsoft.com/office/infopath/2007/PartnerControls"/>
    </n1dab9d6d8664732849b7aaffb48fb18>
    <EYKComments xmlns="ba90dc45-3ec7-4dfc-acec-d508650260fe" xsi:nil="true"/>
    <EYKRequestId xmlns="35818088-e62d-4edf-bbb6-409430aef268">FC0609-30WAU</EYKRequestId>
    <EYShareHideFromSearch xmlns="35818088-e62d-4edf-bbb6-409430aef268">false</EYShareHideFromSearch>
    <EYKEndorseHistoryLog xmlns="35818088-e62d-4edf-bbb6-409430aef268" xsi:nil="true"/>
    <EYKLastReviewDate xmlns="35818088-e62d-4edf-bbb6-409430aef268">2022-06-08T22:00:00+00:00</EYKLastReviewDate>
    <ExternalSource xmlns="35818088-e62d-4edf-bbb6-409430aef268" xsi:nil="true"/>
    <EYKIsValidAuthors xmlns="ba90dc45-3ec7-4dfc-acec-d508650260fe">false</EYKIsValidAuthors>
    <EYKDSBID xmlns="ba90dc45-3ec7-4dfc-acec-d508650260fe" xsi:nil="true"/>
    <jb27e7913892463ea3962391e5e5bf6b xmlns="35818088-e62d-4edf-bbb6-409430aef268">
      <Terms xmlns="http://schemas.microsoft.com/office/infopath/2007/PartnerControls"/>
    </jb27e7913892463ea3962391e5e5bf6b>
    <c94e7723a71c45f09f50228010d0fe70 xmlns="35818088-e62d-4edf-bbb6-409430aef268">
      <Terms xmlns="http://schemas.microsoft.com/office/infopath/2007/PartnerControls">
        <TermInfo xmlns="http://schemas.microsoft.com/office/infopath/2007/PartnerControls">
          <TermName xmlns="http://schemas.microsoft.com/office/infopath/2007/PartnerControls">Financial Services - Insurance Offerings</TermName>
          <TermId xmlns="http://schemas.microsoft.com/office/infopath/2007/PartnerControls">e0f76b03-9bd4-43e1-b5cc-650e0d93ced1</TermId>
        </TermInfo>
      </Terms>
    </c94e7723a71c45f09f50228010d0fe70>
    <EYKIsStubRecord xmlns="ba90dc45-3ec7-4dfc-acec-d508650260fe">false</EYKIsStubRecord>
    <EYKIsValidContact xmlns="ba90dc45-3ec7-4dfc-acec-d508650260fe">false</EYKIsValidContact>
    <EYKStubRecordURL xmlns="ba90dc45-3ec7-4dfc-acec-d508650260fe" xsi:nil="true"/>
    <a17f02f1284541ecaf0310cd291db4a5 xmlns="35818088-e62d-4edf-bbb6-409430aef268">
      <Terms xmlns="http://schemas.microsoft.com/office/infopath/2007/PartnerControls">
        <TermInfo xmlns="http://schemas.microsoft.com/office/infopath/2007/PartnerControls">
          <TermName xmlns="http://schemas.microsoft.com/office/infopath/2007/PartnerControls">Financial Services - EMEIA FSO Consulting</TermName>
          <TermId xmlns="http://schemas.microsoft.com/office/infopath/2007/PartnerControls">ca55f621-2c94-4de5-bc6e-ea81dee97045</TermId>
        </TermInfo>
      </Terms>
    </a17f02f1284541ecaf0310cd291db4a5>
    <EYKEndorsement xmlns="35818088-e62d-4edf-bbb6-409430aef268" xsi:nil="true"/>
    <EYKHarvestCycleID xmlns="ba90dc45-3ec7-4dfc-acec-d508650260fe" xsi:nil="true"/>
    <EYKOpportunityID xmlns="35818088-e62d-4edf-bbb6-409430aef268" xsi:nil="true"/>
    <ma3fe9d163a54e01b9fa3fb657a8eeac xmlns="ba90dc45-3ec7-4dfc-acec-d508650260fe">
      <Terms xmlns="http://schemas.microsoft.com/office/infopath/2007/PartnerControls"/>
    </ma3fe9d163a54e01b9fa3fb657a8eeac>
    <a8483d08fb074d6289c5ef76ab4c8396 xmlns="ba90dc45-3ec7-4dfc-acec-d508650260fe">
      <Terms xmlns="http://schemas.microsoft.com/office/infopath/2007/PartnerControls"/>
    </a8483d08fb074d6289c5ef76ab4c8396>
    <EYKDateArchived xmlns="ba90dc45-3ec7-4dfc-acec-d508650260fe" xsi:nil="true"/>
    <_dlc_DocId xmlns="ba90dc45-3ec7-4dfc-acec-d508650260fe">FKVYTZ57RF4K-1759553496-14555</_dlc_DocId>
    <_dlc_DocIdUrl xmlns="ba90dc45-3ec7-4dfc-acec-d508650260fe">
      <Url>https://sharecontent.ey.net/cms/SvcDelivEnablers1/_layouts/15/DocIdRedir.aspx?ID=FKVYTZ57RF4K-1759553496-14555</Url>
      <Description>FKVYTZ57RF4K-1759553496-14555</Description>
    </_dlc_DocIdUrl>
    <EYIsMigrated xmlns="ba90dc45-3ec7-4dfc-acec-d508650260fe">false</EYIsMigrated>
  </documentManagement>
</p:properties>
</file>

<file path=customXml/item4.xml><?xml version="1.0" encoding="utf-8"?>
<?mso-contentType ?>
<SharedContentType xmlns="Microsoft.SharePoint.Taxonomy.ContentTypeSync" SourceId="9cc9f4e4-efc4-4954-9a3a-92fa8d4fa5d0" ContentTypeId="0x010100826318CDA76982469C2C3CD2CD5847410200FE50EC723BBB4EE093E11CAD7ADFFF7A"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92AB4839-1590-4911-A3B4-E95DCC22A92F}">
  <ds:schemaRefs>
    <ds:schemaRef ds:uri="http://schemas.microsoft.com/sharepoint/v3/contenttype/forms"/>
  </ds:schemaRefs>
</ds:datastoreItem>
</file>

<file path=customXml/itemProps2.xml><?xml version="1.0" encoding="utf-8"?>
<ds:datastoreItem xmlns:ds="http://schemas.openxmlformats.org/officeDocument/2006/customXml" ds:itemID="{22BEFA4B-6541-4520-9C30-FD7926F19966}"/>
</file>

<file path=customXml/itemProps3.xml><?xml version="1.0" encoding="utf-8"?>
<ds:datastoreItem xmlns:ds="http://schemas.openxmlformats.org/officeDocument/2006/customXml" ds:itemID="{93A75680-931F-4945-ACE3-DFDFB64AA91A}">
  <ds:schemaRefs>
    <ds:schemaRef ds:uri="http://purl.org/dc/elements/1.1/"/>
    <ds:schemaRef ds:uri="http://schemas.microsoft.com/office/2006/metadata/properties"/>
    <ds:schemaRef ds:uri="82bdcb0e-63cb-4414-9161-308974fb90bc"/>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5b2ca0d4-1bb0-4afd-aef0-03bff5a21a92"/>
    <ds:schemaRef ds:uri="http://www.w3.org/XML/1998/namespace"/>
    <ds:schemaRef ds:uri="http://purl.org/dc/dcmitype/"/>
  </ds:schemaRefs>
</ds:datastoreItem>
</file>

<file path=customXml/itemProps4.xml><?xml version="1.0" encoding="utf-8"?>
<ds:datastoreItem xmlns:ds="http://schemas.openxmlformats.org/officeDocument/2006/customXml" ds:itemID="{79575B63-0BAD-4696-8386-B0BF2541D366}"/>
</file>

<file path=customXml/itemProps5.xml><?xml version="1.0" encoding="utf-8"?>
<ds:datastoreItem xmlns:ds="http://schemas.openxmlformats.org/officeDocument/2006/customXml" ds:itemID="{49B0D194-33B1-47B2-9572-B921CAA16C21}"/>
</file>

<file path=docProps/app.xml><?xml version="1.0" encoding="utf-8"?>
<Properties xmlns="http://schemas.openxmlformats.org/officeDocument/2006/extended-properties" xmlns:vt="http://schemas.openxmlformats.org/officeDocument/2006/docPropsVTypes">
  <Template/>
  <TotalTime>0</TotalTime>
  <Words>21478</Words>
  <Application>Microsoft Office PowerPoint</Application>
  <PresentationFormat>Widescreen</PresentationFormat>
  <Paragraphs>2261</Paragraphs>
  <Slides>57</Slides>
  <Notes>5</Notes>
  <HiddenSlides>0</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1</vt:i4>
      </vt:variant>
      <vt:variant>
        <vt:lpstr>Slide Titles</vt:lpstr>
      </vt:variant>
      <vt:variant>
        <vt:i4>57</vt:i4>
      </vt:variant>
    </vt:vector>
  </HeadingPairs>
  <TitlesOfParts>
    <vt:vector size="75" baseType="lpstr">
      <vt:lpstr>Arial</vt:lpstr>
      <vt:lpstr>Arial Narrow</vt:lpstr>
      <vt:lpstr>Calibri</vt:lpstr>
      <vt:lpstr>EY interstate light</vt:lpstr>
      <vt:lpstr>EYInterstate</vt:lpstr>
      <vt:lpstr>EYInterstate Light</vt:lpstr>
      <vt:lpstr>EYInterstate Light Bold</vt:lpstr>
      <vt:lpstr>Helvetica Neue LT Pro 35 Thin</vt:lpstr>
      <vt:lpstr>Interstate-Light</vt:lpstr>
      <vt:lpstr>Open Sans</vt:lpstr>
      <vt:lpstr>Wingdings</vt:lpstr>
      <vt:lpstr>636866741953975264</vt:lpstr>
      <vt:lpstr>2_EY regular presentation 2015 v1</vt:lpstr>
      <vt:lpstr>EY light projection</vt:lpstr>
      <vt:lpstr>EY Presentation</vt:lpstr>
      <vt:lpstr>EY regular presentation 2016_2</vt:lpstr>
      <vt:lpstr>2_636866741953975264</vt:lpstr>
      <vt:lpstr>think-cell Slide</vt:lpstr>
      <vt:lpstr>SDLC Recommendations  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SDLC Recommendations Roadmap</dc:title>
  <dc:creator/>
  <cp:keywords/>
  <cp:lastModifiedBy/>
  <cp:revision>8</cp:revision>
  <dcterms:created xsi:type="dcterms:W3CDTF">2019-02-25T06:49:47Z</dcterms:created>
  <dcterms:modified xsi:type="dcterms:W3CDTF">2022-06-09T14:27:48Z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52b87273-1ab5-461d-a02c-ac968b2c65a0</vt:lpwstr>
  </property>
  <property fmtid="{D5CDD505-2E9C-101B-9397-08002B2CF9AE}" pid="3" name="ContentTypeId">
    <vt:lpwstr>0x010100826318CDA76982469C2C3CD2CD5847410200FE50EC723BBB4EE093E11CAD7ADFFF7A0023C01E477931E8418E24AD7395A90A97</vt:lpwstr>
  </property>
  <property fmtid="{D5CDD505-2E9C-101B-9397-08002B2CF9AE}" pid="4" name="TaxKeyword">
    <vt:lpwstr/>
  </property>
  <property fmtid="{D5CDD505-2E9C-101B-9397-08002B2CF9AE}" pid="5" name="EYKEndorsedBy">
    <vt:lpwstr/>
  </property>
  <property fmtid="{D5CDD505-2E9C-101B-9397-08002B2CF9AE}" pid="6" name="_dlc_policyId">
    <vt:lpwstr>/Lists/ContentRequests/Submission</vt:lpwstr>
  </property>
  <property fmtid="{D5CDD505-2E9C-101B-9397-08002B2CF9AE}" pid="7" name="EYKStubRecordType">
    <vt:lpwstr/>
  </property>
  <property fmtid="{D5CDD505-2E9C-101B-9397-08002B2CF9AE}" pid="8" name="EYKKnowledgeDomainOwner">
    <vt:lpwstr>3609;#Financial Services - EMEIA FSO Consulting|ca55f621-2c94-4de5-bc6e-ea81dee97045</vt:lpwstr>
  </property>
  <property fmtid="{D5CDD505-2E9C-101B-9397-08002B2CF9AE}" pid="9" name="EYTargetAudience">
    <vt:lpwstr/>
  </property>
  <property fmtid="{D5CDD505-2E9C-101B-9397-08002B2CF9AE}" pid="10" name="ContentLanguage">
    <vt:lpwstr>9;#English|556a818d-2fa5-4ece-a7c0-2ca1d2dc5c77</vt:lpwstr>
  </property>
  <property fmtid="{D5CDD505-2E9C-101B-9397-08002B2CF9AE}" pid="11" name="EYEndorsement">
    <vt:lpwstr/>
  </property>
  <property fmtid="{D5CDD505-2E9C-101B-9397-08002B2CF9AE}" pid="12" name="ItemRetentionFormula">
    <vt:lpwstr>&lt;formula id="Microsoft.Office.RecordsManagement.PolicyFeatures.Expiration.Formula.BuiltIn"&gt;&lt;number&gt;30&lt;/number&gt;&lt;property&gt;Created&lt;/property&gt;&lt;propertyId&gt;8c06beca-0777-48f7-91c7-6da68bc07b69&lt;/propertyId&gt;&lt;period&gt;days&lt;/period&gt;&lt;/formula&gt;</vt:lpwstr>
  </property>
  <property fmtid="{D5CDD505-2E9C-101B-9397-08002B2CF9AE}" pid="13" name="ServiceLineFunction">
    <vt:lpwstr>1785;#Delivery Strategy and Roadmap|a000341a-34a8-4d6f-b88f-b013d8372d14</vt:lpwstr>
  </property>
  <property fmtid="{D5CDD505-2E9C-101B-9397-08002B2CF9AE}" pid="14" name="EYContentType">
    <vt:lpwstr>23;#Deliverables|88bbe921-a94c-45f8-a5bf-d0553f03fe0b</vt:lpwstr>
  </property>
  <property fmtid="{D5CDD505-2E9C-101B-9397-08002B2CF9AE}" pid="15" name="MethodWorkProduct">
    <vt:lpwstr/>
  </property>
  <property fmtid="{D5CDD505-2E9C-101B-9397-08002B2CF9AE}" pid="16" name="_docset_NoMedatataSyncRequired">
    <vt:lpwstr>False</vt:lpwstr>
  </property>
  <property fmtid="{D5CDD505-2E9C-101B-9397-08002B2CF9AE}" pid="17" name="EYKRelatedKnowledgeDomain">
    <vt:lpwstr>2693;#Financial Services - Insurance Offerings|e0f76b03-9bd4-43e1-b5cc-650e0d93ced1</vt:lpwstr>
  </property>
  <property fmtid="{D5CDD505-2E9C-101B-9397-08002B2CF9AE}" pid="18" name="GeographicApplicability">
    <vt:lpwstr>287;#FSO EMEIA|48ff1e85-6e74-4637-81ae-8f48dce7e9e1</vt:lpwstr>
  </property>
  <property fmtid="{D5CDD505-2E9C-101B-9397-08002B2CF9AE}" pid="19" name="Sector">
    <vt:lpwstr>288;#Insurance|5b80bbc8-1abb-48eb-87d6-894c1651c290</vt:lpwstr>
  </property>
  <property fmtid="{D5CDD505-2E9C-101B-9397-08002B2CF9AE}" pid="20" name="EYCommunitySpecificTerms">
    <vt:lpwstr/>
  </property>
  <property fmtid="{D5CDD505-2E9C-101B-9397-08002B2CF9AE}" pid="21" name="EYMarketSegment">
    <vt:lpwstr/>
  </property>
  <property fmtid="{D5CDD505-2E9C-101B-9397-08002B2CF9AE}" pid="22" name="EYIssues">
    <vt:lpwstr>3269;#Nexus|a5005da6-43db-449b-8990-5774af7ad454</vt:lpwstr>
  </property>
  <property fmtid="{D5CDD505-2E9C-101B-9397-08002B2CF9AE}" pid="23" name="MethodName">
    <vt:lpwstr/>
  </property>
  <property fmtid="{D5CDD505-2E9C-101B-9397-08002B2CF9AE}" pid="24" name="CMS_G360Acct">
    <vt:lpwstr>4742;#Metlife, Inc.|9d88f7de-bdbc-43cf-a2d9-2ca71fc8a167</vt:lpwstr>
  </property>
  <property fmtid="{D5CDD505-2E9C-101B-9397-08002B2CF9AE}" pid="25" name="CMS_BusinessApprover">
    <vt:lpwstr/>
  </property>
  <property fmtid="{D5CDD505-2E9C-101B-9397-08002B2CF9AE}" pid="26" name="Order">
    <vt:r8>37403000</vt:r8>
  </property>
  <property fmtid="{D5CDD505-2E9C-101B-9397-08002B2CF9AE}" pid="27" name="xd_ProgID">
    <vt:lpwstr/>
  </property>
  <property fmtid="{D5CDD505-2E9C-101B-9397-08002B2CF9AE}" pid="28" name="EYPolicyScope">
    <vt:lpwstr/>
  </property>
  <property fmtid="{D5CDD505-2E9C-101B-9397-08002B2CF9AE}" pid="29" name="EYPolicyEnablerType">
    <vt:lpwstr/>
  </property>
  <property fmtid="{D5CDD505-2E9C-101B-9397-08002B2CF9AE}" pid="30" name="TemplateUrl">
    <vt:lpwstr/>
  </property>
  <property fmtid="{D5CDD505-2E9C-101B-9397-08002B2CF9AE}" pid="31" name="EYRelatedToThisPolicy">
    <vt:lpwstr/>
  </property>
  <property fmtid="{D5CDD505-2E9C-101B-9397-08002B2CF9AE}" pid="32" name="EYRelatedToOtherPolicies">
    <vt:lpwstr/>
  </property>
  <property fmtid="{D5CDD505-2E9C-101B-9397-08002B2CF9AE}" pid="33" name="kd174ad1ba2c40be8bc55586c5552a31">
    <vt:lpwstr/>
  </property>
  <property fmtid="{D5CDD505-2E9C-101B-9397-08002B2CF9AE}" pid="34" name="e3dc88ec9e8b45adafc193f1d32b9f3c">
    <vt:lpwstr/>
  </property>
  <property fmtid="{D5CDD505-2E9C-101B-9397-08002B2CF9AE}" pid="35" name="EYPolicyRevisionComments">
    <vt:lpwstr/>
  </property>
  <property fmtid="{D5CDD505-2E9C-101B-9397-08002B2CF9AE}" pid="36" name="LikesCount">
    <vt:i4>1</vt:i4>
  </property>
  <property fmtid="{D5CDD505-2E9C-101B-9397-08002B2CF9AE}" pid="37" name="LikedBy">
    <vt:lpwstr>116593;#i:0#.w|itey\xu468hp</vt:lpwstr>
  </property>
  <property fmtid="{D5CDD505-2E9C-101B-9397-08002B2CF9AE}" pid="38" name="EYKStubRecordLink">
    <vt:lpwstr>, </vt:lpwstr>
  </property>
  <property fmtid="{D5CDD505-2E9C-101B-9397-08002B2CF9AE}" pid="39" name="EYKBusinessTriggers">
    <vt:lpwstr/>
  </property>
  <property fmtid="{D5CDD505-2E9C-101B-9397-08002B2CF9AE}" pid="40" name="o1e0c63e97884154a2358007ee440fb9">
    <vt:lpwstr/>
  </property>
  <property fmtid="{D5CDD505-2E9C-101B-9397-08002B2CF9AE}" pid="42" name="EYKEngagementLifeCycle">
    <vt:lpwstr/>
  </property>
  <property fmtid="{D5CDD505-2E9C-101B-9397-08002B2CF9AE}" pid="43" name="_SourceUrl">
    <vt:lpwstr/>
  </property>
  <property fmtid="{D5CDD505-2E9C-101B-9397-08002B2CF9AE}" pid="44" name="_SharedFileIndex">
    <vt:lpwstr/>
  </property>
  <property fmtid="{D5CDD505-2E9C-101B-9397-08002B2CF9AE}" pid="47" name="EYKTopic">
    <vt:lpwstr/>
  </property>
  <property fmtid="{D5CDD505-2E9C-101B-9397-08002B2CF9AE}" pid="48" name="id556ad9631149da92451ef1ccf6d528">
    <vt:lpwstr/>
  </property>
</Properties>
</file>